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87" r:id="rId3"/>
    <p:sldId id="288" r:id="rId4"/>
    <p:sldId id="290" r:id="rId5"/>
    <p:sldId id="277" r:id="rId6"/>
    <p:sldId id="285" r:id="rId7"/>
    <p:sldId id="286" r:id="rId8"/>
    <p:sldId id="276" r:id="rId9"/>
    <p:sldId id="289" r:id="rId10"/>
    <p:sldId id="291" r:id="rId11"/>
  </p:sldIdLst>
  <p:sldSz cx="9144000" cy="5143500" type="screen16x9"/>
  <p:notesSz cx="6858000" cy="9144000"/>
  <p:embeddedFontLst>
    <p:embeddedFont>
      <p:font typeface="Montserrat" panose="020005050000000200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wdoDE8I/Td6nJnej8ew0dDDmy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6" d="100"/>
          <a:sy n="136" d="100"/>
        </p:scale>
        <p:origin x="1210" y="3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160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698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56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88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451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424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5456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352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1766025" y="845075"/>
            <a:ext cx="2325000" cy="98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Montserrat"/>
              <a:buNone/>
              <a:defRPr sz="1800" b="1">
                <a:latin typeface="Montserrat"/>
                <a:ea typeface="Montserrat"/>
                <a:cs typeface="Montserrat"/>
                <a:sym typeface="Montserrat"/>
              </a:defRPr>
            </a:lvl1pPr>
            <a:lvl2pPr lvl="1" algn="l">
              <a:lnSpc>
                <a:spcPct val="100000"/>
              </a:lnSpc>
              <a:spcBef>
                <a:spcPts val="0"/>
              </a:spcBef>
              <a:spcAft>
                <a:spcPts val="0"/>
              </a:spcAft>
              <a:buSzPts val="1800"/>
              <a:buFont typeface="Montserrat"/>
              <a:buNone/>
              <a:defRPr sz="1800" b="1">
                <a:latin typeface="Montserrat"/>
                <a:ea typeface="Montserrat"/>
                <a:cs typeface="Montserrat"/>
                <a:sym typeface="Montserrat"/>
              </a:defRPr>
            </a:lvl2pPr>
            <a:lvl3pPr lvl="2" algn="l">
              <a:lnSpc>
                <a:spcPct val="100000"/>
              </a:lnSpc>
              <a:spcBef>
                <a:spcPts val="0"/>
              </a:spcBef>
              <a:spcAft>
                <a:spcPts val="0"/>
              </a:spcAft>
              <a:buSzPts val="1800"/>
              <a:buFont typeface="Montserrat"/>
              <a:buNone/>
              <a:defRPr sz="1800" b="1">
                <a:latin typeface="Montserrat"/>
                <a:ea typeface="Montserrat"/>
                <a:cs typeface="Montserrat"/>
                <a:sym typeface="Montserrat"/>
              </a:defRPr>
            </a:lvl3pPr>
            <a:lvl4pPr lvl="3" algn="l">
              <a:lnSpc>
                <a:spcPct val="100000"/>
              </a:lnSpc>
              <a:spcBef>
                <a:spcPts val="0"/>
              </a:spcBef>
              <a:spcAft>
                <a:spcPts val="0"/>
              </a:spcAft>
              <a:buSzPts val="1800"/>
              <a:buFont typeface="Montserrat"/>
              <a:buNone/>
              <a:defRPr sz="1800" b="1">
                <a:latin typeface="Montserrat"/>
                <a:ea typeface="Montserrat"/>
                <a:cs typeface="Montserrat"/>
                <a:sym typeface="Montserrat"/>
              </a:defRPr>
            </a:lvl4pPr>
            <a:lvl5pPr lvl="4" algn="l">
              <a:lnSpc>
                <a:spcPct val="100000"/>
              </a:lnSpc>
              <a:spcBef>
                <a:spcPts val="0"/>
              </a:spcBef>
              <a:spcAft>
                <a:spcPts val="0"/>
              </a:spcAft>
              <a:buSzPts val="1800"/>
              <a:buFont typeface="Montserrat"/>
              <a:buNone/>
              <a:defRPr sz="1800" b="1">
                <a:latin typeface="Montserrat"/>
                <a:ea typeface="Montserrat"/>
                <a:cs typeface="Montserrat"/>
                <a:sym typeface="Montserrat"/>
              </a:defRPr>
            </a:lvl5pPr>
            <a:lvl6pPr lvl="5" algn="l">
              <a:lnSpc>
                <a:spcPct val="100000"/>
              </a:lnSpc>
              <a:spcBef>
                <a:spcPts val="0"/>
              </a:spcBef>
              <a:spcAft>
                <a:spcPts val="0"/>
              </a:spcAft>
              <a:buSzPts val="1800"/>
              <a:buFont typeface="Montserrat"/>
              <a:buNone/>
              <a:defRPr sz="1800" b="1">
                <a:latin typeface="Montserrat"/>
                <a:ea typeface="Montserrat"/>
                <a:cs typeface="Montserrat"/>
                <a:sym typeface="Montserrat"/>
              </a:defRPr>
            </a:lvl6pPr>
            <a:lvl7pPr lvl="6" algn="l">
              <a:lnSpc>
                <a:spcPct val="100000"/>
              </a:lnSpc>
              <a:spcBef>
                <a:spcPts val="0"/>
              </a:spcBef>
              <a:spcAft>
                <a:spcPts val="0"/>
              </a:spcAft>
              <a:buSzPts val="1800"/>
              <a:buFont typeface="Montserrat"/>
              <a:buNone/>
              <a:defRPr sz="1800" b="1">
                <a:latin typeface="Montserrat"/>
                <a:ea typeface="Montserrat"/>
                <a:cs typeface="Montserrat"/>
                <a:sym typeface="Montserrat"/>
              </a:defRPr>
            </a:lvl7pPr>
            <a:lvl8pPr lvl="7" algn="l">
              <a:lnSpc>
                <a:spcPct val="100000"/>
              </a:lnSpc>
              <a:spcBef>
                <a:spcPts val="0"/>
              </a:spcBef>
              <a:spcAft>
                <a:spcPts val="0"/>
              </a:spcAft>
              <a:buSzPts val="1800"/>
              <a:buFont typeface="Montserrat"/>
              <a:buNone/>
              <a:defRPr sz="1800" b="1">
                <a:latin typeface="Montserrat"/>
                <a:ea typeface="Montserrat"/>
                <a:cs typeface="Montserrat"/>
                <a:sym typeface="Montserrat"/>
              </a:defRPr>
            </a:lvl8pPr>
            <a:lvl9pPr lvl="8" algn="l">
              <a:lnSpc>
                <a:spcPct val="100000"/>
              </a:lnSpc>
              <a:spcBef>
                <a:spcPts val="0"/>
              </a:spcBef>
              <a:spcAft>
                <a:spcPts val="0"/>
              </a:spcAft>
              <a:buSzPts val="1800"/>
              <a:buFont typeface="Montserrat"/>
              <a:buNone/>
              <a:defRPr sz="1800" b="1">
                <a:latin typeface="Montserrat"/>
                <a:ea typeface="Montserrat"/>
                <a:cs typeface="Montserrat"/>
                <a:sym typeface="Montserrat"/>
              </a:defRPr>
            </a:lvl9pPr>
          </a:lstStyle>
          <a:p>
            <a:endParaRPr/>
          </a:p>
        </p:txBody>
      </p:sp>
      <p:sp>
        <p:nvSpPr>
          <p:cNvPr id="11" name="Google Shape;1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pic>
        <p:nvPicPr>
          <p:cNvPr id="12" name="Google Shape;12;p18"/>
          <p:cNvPicPr preferRelativeResize="0"/>
          <p:nvPr/>
        </p:nvPicPr>
        <p:blipFill rotWithShape="1">
          <a:blip r:embed="rId3">
            <a:alphaModFix/>
          </a:blip>
          <a:srcRect l="65439" t="82786" b="5839"/>
          <a:stretch/>
        </p:blipFill>
        <p:spPr>
          <a:xfrm>
            <a:off x="5983800" y="4181925"/>
            <a:ext cx="3160200" cy="585025"/>
          </a:xfrm>
          <a:prstGeom prst="rect">
            <a:avLst/>
          </a:prstGeom>
          <a:noFill/>
          <a:ln>
            <a:noFill/>
          </a:ln>
        </p:spPr>
      </p:pic>
      <p:pic>
        <p:nvPicPr>
          <p:cNvPr id="13" name="Google Shape;13;p18"/>
          <p:cNvPicPr preferRelativeResize="0"/>
          <p:nvPr/>
        </p:nvPicPr>
        <p:blipFill rotWithShape="1">
          <a:blip r:embed="rId4">
            <a:alphaModFix/>
          </a:blip>
          <a:srcRect/>
          <a:stretch/>
        </p:blipFill>
        <p:spPr>
          <a:xfrm>
            <a:off x="6149804" y="3541724"/>
            <a:ext cx="2469220" cy="792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type="tx">
  <p:cSld name="TITLE_AND_BODY">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pic>
        <p:nvPicPr>
          <p:cNvPr id="22" name="Google Shape;22;p20"/>
          <p:cNvPicPr preferRelativeResize="0"/>
          <p:nvPr/>
        </p:nvPicPr>
        <p:blipFill rotWithShape="1">
          <a:blip r:embed="rId3">
            <a:alphaModFix/>
          </a:blip>
          <a:srcRect/>
          <a:stretch/>
        </p:blipFill>
        <p:spPr>
          <a:xfrm>
            <a:off x="7017384" y="4336225"/>
            <a:ext cx="1866015" cy="598975"/>
          </a:xfrm>
          <a:prstGeom prst="rect">
            <a:avLst/>
          </a:prstGeom>
          <a:noFill/>
          <a:ln>
            <a:noFill/>
          </a:ln>
        </p:spPr>
      </p:pic>
      <p:sp>
        <p:nvSpPr>
          <p:cNvPr id="23" name="Google Shape;23;p20"/>
          <p:cNvSpPr txBox="1">
            <a:spLocks noGrp="1"/>
          </p:cNvSpPr>
          <p:nvPr>
            <p:ph type="title"/>
          </p:nvPr>
        </p:nvSpPr>
        <p:spPr>
          <a:xfrm>
            <a:off x="4351650" y="1035475"/>
            <a:ext cx="43494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Font typeface="Montserrat"/>
              <a:buNone/>
              <a:defRPr sz="2400" b="1">
                <a:latin typeface="Montserrat"/>
                <a:ea typeface="Montserrat"/>
                <a:cs typeface="Montserrat"/>
                <a:sym typeface="Montserrat"/>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24" name="Google Shape;24;p20"/>
          <p:cNvSpPr txBox="1">
            <a:spLocks noGrp="1"/>
          </p:cNvSpPr>
          <p:nvPr>
            <p:ph type="subTitle" idx="1"/>
          </p:nvPr>
        </p:nvSpPr>
        <p:spPr>
          <a:xfrm>
            <a:off x="3509125" y="1778875"/>
            <a:ext cx="5191800" cy="711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 name="Google Shape;25;p20"/>
          <p:cNvSpPr txBox="1">
            <a:spLocks noGrp="1"/>
          </p:cNvSpPr>
          <p:nvPr>
            <p:ph type="subTitle" idx="2"/>
          </p:nvPr>
        </p:nvSpPr>
        <p:spPr>
          <a:xfrm>
            <a:off x="828900" y="2753425"/>
            <a:ext cx="5516400" cy="190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gn="ctr">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gn="ctr">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gn="ctr">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gn="ctr">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gn="ctr">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gn="ctr">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gn="ctr">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1514750" y="169750"/>
            <a:ext cx="4916700" cy="98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419"/>
              <a:t>BOOTCAMP </a:t>
            </a:r>
            <a:br>
              <a:rPr lang="es-419"/>
            </a:br>
            <a:r>
              <a:rPr lang="es-419"/>
              <a:t>DESARROLLO WEB FULL STACK</a:t>
            </a:r>
            <a:br>
              <a:rPr lang="es-419"/>
            </a:br>
            <a:r>
              <a:rPr lang="es-419"/>
              <a:t>ADVANCE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ean Stack | Hire Certified Mean Stack Developer">
            <a:extLst>
              <a:ext uri="{FF2B5EF4-FFF2-40B4-BE49-F238E27FC236}">
                <a16:creationId xmlns:a16="http://schemas.microsoft.com/office/drawing/2014/main" id="{C9F6148B-9472-4824-876D-C04D9D99E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7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AutoShape 4" descr="Qué es NodeJS y para qué sirve">
            <a:extLst>
              <a:ext uri="{FF2B5EF4-FFF2-40B4-BE49-F238E27FC236}">
                <a16:creationId xmlns:a16="http://schemas.microsoft.com/office/drawing/2014/main" id="{EECCA4FC-FFB8-42AF-89BE-BE1D18112D7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Conceptos previos SERVIDOR WEB">
            <a:extLst>
              <a:ext uri="{FF2B5EF4-FFF2-40B4-BE49-F238E27FC236}">
                <a16:creationId xmlns:a16="http://schemas.microsoft.com/office/drawing/2014/main" id="{A5E4288B-2C57-469D-AEB4-BBE357F97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547" y="1988112"/>
            <a:ext cx="4093552" cy="230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3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AutoShape 4" descr="Qué es NodeJS y para qué sirve">
            <a:extLst>
              <a:ext uri="{FF2B5EF4-FFF2-40B4-BE49-F238E27FC236}">
                <a16:creationId xmlns:a16="http://schemas.microsoft.com/office/drawing/2014/main" id="{EECCA4FC-FFB8-42AF-89BE-BE1D18112D7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146" name="Picture 2" descr="apretón Rezumar Decepción que son los puertos logicos - huronesmadrid.es">
            <a:extLst>
              <a:ext uri="{FF2B5EF4-FFF2-40B4-BE49-F238E27FC236}">
                <a16:creationId xmlns:a16="http://schemas.microsoft.com/office/drawing/2014/main" id="{2FB99570-48FB-4BC1-860A-78CE37875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393" y="1152839"/>
            <a:ext cx="44386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ode.js Express Framework Tutorial - Aprende en 10 minutos - Guru99">
            <a:extLst>
              <a:ext uri="{FF2B5EF4-FFF2-40B4-BE49-F238E27FC236}">
                <a16:creationId xmlns:a16="http://schemas.microsoft.com/office/drawing/2014/main" id="{23084F60-A3EE-49B6-A498-44A880BDA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876550"/>
            <a:ext cx="3007663" cy="195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AutoShape 4" descr="Qué es NodeJS y para qué sirve">
            <a:extLst>
              <a:ext uri="{FF2B5EF4-FFF2-40B4-BE49-F238E27FC236}">
                <a16:creationId xmlns:a16="http://schemas.microsoft.com/office/drawing/2014/main" id="{EECCA4FC-FFB8-42AF-89BE-BE1D18112D7D}"/>
              </a:ext>
            </a:extLst>
          </p:cNvPr>
          <p:cNvSpPr>
            <a:spLocks noChangeAspect="1" noChangeArrowheads="1"/>
          </p:cNvSpPr>
          <p:nvPr/>
        </p:nvSpPr>
        <p:spPr bwMode="auto">
          <a:xfrm>
            <a:off x="4441372" y="2231966"/>
            <a:ext cx="173167" cy="132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Frontend o backend | Drupal blog">
            <a:extLst>
              <a:ext uri="{FF2B5EF4-FFF2-40B4-BE49-F238E27FC236}">
                <a16:creationId xmlns:a16="http://schemas.microsoft.com/office/drawing/2014/main" id="{F794B0EC-8E4E-46A4-A721-B988A6BAD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831" y="1984550"/>
            <a:ext cx="3896248" cy="222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3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3829136" y="42454"/>
            <a:ext cx="43494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s-MX" dirty="0"/>
              <a:t>¿Qué es </a:t>
            </a:r>
            <a:r>
              <a:rPr lang="es-MX" dirty="0" err="1"/>
              <a:t>Node</a:t>
            </a:r>
            <a:r>
              <a:rPr lang="es-MX" dirty="0"/>
              <a:t>?</a:t>
            </a:r>
            <a:endParaRPr dirty="0"/>
          </a:p>
        </p:txBody>
      </p:sp>
      <p:sp>
        <p:nvSpPr>
          <p:cNvPr id="94" name="Google Shape;94;p3"/>
          <p:cNvSpPr txBox="1">
            <a:spLocks noGrp="1"/>
          </p:cNvSpPr>
          <p:nvPr>
            <p:ph type="subTitle" idx="2"/>
          </p:nvPr>
        </p:nvSpPr>
        <p:spPr>
          <a:xfrm>
            <a:off x="59379" y="2336240"/>
            <a:ext cx="8430656" cy="1246785"/>
          </a:xfrm>
          <a:prstGeom prst="rect">
            <a:avLst/>
          </a:prstGeom>
          <a:noFill/>
          <a:ln>
            <a:noFill/>
          </a:ln>
        </p:spPr>
        <p:txBody>
          <a:bodyPr spcFirstLastPara="1" wrap="square" lIns="91425" tIns="91425" rIns="91425" bIns="91425" anchor="t" anchorCtr="0">
            <a:noAutofit/>
          </a:bodyPr>
          <a:lstStyle/>
          <a:p>
            <a:pPr algn="l"/>
            <a:r>
              <a:rPr lang="es-MX" sz="1000" dirty="0"/>
              <a:t>Para qué sirve Node.js</a:t>
            </a:r>
          </a:p>
          <a:p>
            <a:pPr algn="l"/>
            <a:endParaRPr lang="es-MX" sz="1000" dirty="0"/>
          </a:p>
          <a:p>
            <a:pPr algn="l"/>
            <a:r>
              <a:rPr lang="es-MX" sz="1000" dirty="0"/>
              <a:t>Node.js utiliza un modelo de entrada y salida sin bloqueo controlado por eventos que lo hace ligero y eficiente (</a:t>
            </a:r>
            <a:r>
              <a:rPr lang="es-MX" sz="1000" b="1" dirty="0">
                <a:solidFill>
                  <a:srgbClr val="00B050"/>
                </a:solidFill>
              </a:rPr>
              <a:t>con entrada nos referimos a solicitudes y con salida a respuestas). Puede referirse a cualquier operación, desde leer o escribir archivos de cualquier tipo hasta hacer una solicitud HTTP. </a:t>
            </a:r>
          </a:p>
          <a:p>
            <a:pPr algn="l"/>
            <a:endParaRPr lang="es-MX" sz="1000" dirty="0"/>
          </a:p>
          <a:p>
            <a:pPr algn="l"/>
            <a:r>
              <a:rPr lang="es-MX" sz="1000" dirty="0"/>
              <a:t>La idea principal de Node.js es usar el modelo de entrada y salida sin bloqueo y controlado por eventos para seguir siendo liviano y eficiente frente a las aplicaciones en tiempo real de uso de datos que se ejecutan en los dispositivos. Es una plataforma que no dominará el mundo del desarrollo web pero si que satisface las necesidades de una gran mayoría de programadores. </a:t>
            </a:r>
          </a:p>
          <a:p>
            <a:pPr algn="l"/>
            <a:r>
              <a:rPr lang="es-MX" sz="1000" dirty="0"/>
              <a:t>Node.js®, Node.js, es un entorno en tiempo de ejecución multiplataforma para la capa del servidor (en el lado del servidor) basado en </a:t>
            </a:r>
            <a:r>
              <a:rPr lang="es-MX" sz="1000" b="1" dirty="0">
                <a:solidFill>
                  <a:srgbClr val="00B050"/>
                </a:solidFill>
              </a:rPr>
              <a:t>JavaScript</a:t>
            </a:r>
            <a:r>
              <a:rPr lang="es-MX" sz="1000" dirty="0"/>
              <a:t>.</a:t>
            </a:r>
          </a:p>
          <a:p>
            <a:pPr algn="l"/>
            <a:endParaRPr lang="es-MX" sz="1000" dirty="0"/>
          </a:p>
          <a:p>
            <a:pPr algn="l"/>
            <a:r>
              <a:rPr lang="es-MX" sz="1000" dirty="0"/>
              <a:t>Node.js es un entorno controlado por eventos diseñado para crear aplicaciones escalables, permitiéndote establecer y gestionar múltiples conexiones al mismo tiempo. Gracias a esta característica, no tienes que preocuparte con el bloqueo de procesos, pues no hay bloqueos.</a:t>
            </a:r>
            <a:endParaRPr lang="es-CO" sz="1000" dirty="0"/>
          </a:p>
        </p:txBody>
      </p:sp>
      <p:sp>
        <p:nvSpPr>
          <p:cNvPr id="3" name="AutoShape 4" descr="Qué es NodeJS y para qué sirve">
            <a:extLst>
              <a:ext uri="{FF2B5EF4-FFF2-40B4-BE49-F238E27FC236}">
                <a16:creationId xmlns:a16="http://schemas.microsoft.com/office/drawing/2014/main" id="{EECCA4FC-FFB8-42AF-89BE-BE1D18112D7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0" name="Picture 6" descr="Instalación de Node.js en Ubuntu">
            <a:extLst>
              <a:ext uri="{FF2B5EF4-FFF2-40B4-BE49-F238E27FC236}">
                <a16:creationId xmlns:a16="http://schemas.microsoft.com/office/drawing/2014/main" id="{843E9FFF-C530-4657-AB2F-A47C384B1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3" y="816039"/>
            <a:ext cx="3039626" cy="158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271305" y="2571750"/>
            <a:ext cx="8737041" cy="2031325"/>
          </a:xfrm>
          <a:prstGeom prst="rect">
            <a:avLst/>
          </a:prstGeom>
          <a:noFill/>
        </p:spPr>
        <p:txBody>
          <a:bodyPr wrap="square">
            <a:spAutoFit/>
          </a:bodyPr>
          <a:lstStyle/>
          <a:p>
            <a:pPr algn="l" fontAlgn="base"/>
            <a:r>
              <a:rPr lang="es-MX" b="0" i="0" dirty="0">
                <a:solidFill>
                  <a:srgbClr val="091E42"/>
                </a:solidFill>
                <a:effectLst/>
                <a:latin typeface="Charlie Text"/>
              </a:rPr>
              <a:t>NPM: El </a:t>
            </a:r>
            <a:r>
              <a:rPr lang="es-MX" b="0" i="0" dirty="0" err="1">
                <a:solidFill>
                  <a:srgbClr val="091E42"/>
                </a:solidFill>
                <a:effectLst/>
                <a:latin typeface="Charlie Text"/>
              </a:rPr>
              <a:t>Node</a:t>
            </a:r>
            <a:r>
              <a:rPr lang="es-MX" b="0" i="0" dirty="0">
                <a:solidFill>
                  <a:srgbClr val="091E42"/>
                </a:solidFill>
                <a:effectLst/>
                <a:latin typeface="Charlie Text"/>
              </a:rPr>
              <a:t> </a:t>
            </a:r>
            <a:r>
              <a:rPr lang="es-MX" b="0" i="0" dirty="0" err="1">
                <a:solidFill>
                  <a:srgbClr val="091E42"/>
                </a:solidFill>
                <a:effectLst/>
                <a:latin typeface="Charlie Text"/>
              </a:rPr>
              <a:t>Package</a:t>
            </a:r>
            <a:r>
              <a:rPr lang="es-MX" b="0" i="0" dirty="0">
                <a:solidFill>
                  <a:srgbClr val="091E42"/>
                </a:solidFill>
                <a:effectLst/>
                <a:latin typeface="Charlie Text"/>
              </a:rPr>
              <a:t> Manager</a:t>
            </a:r>
          </a:p>
          <a:p>
            <a:pPr algn="l" fontAlgn="base"/>
            <a:r>
              <a:rPr lang="es-MX" b="0" i="0" dirty="0">
                <a:solidFill>
                  <a:srgbClr val="091E42"/>
                </a:solidFill>
                <a:effectLst/>
                <a:latin typeface="Charlie Text"/>
              </a:rPr>
              <a:t>Comencemos por el principio y hablemos un poco antes sobre NPM. Cuando hablamos de Node.js, no podemos olvidar mencionar el inmenso catálogo de paquetes disponibles. Gracias a estos paquetes o módulos podemos agilizar nuestro desarrollo implementando funcionalidades que de otro modo nos obligarían a estar </a:t>
            </a:r>
            <a:r>
              <a:rPr lang="es-MX" b="1" i="0" dirty="0">
                <a:solidFill>
                  <a:srgbClr val="00B050"/>
                </a:solidFill>
                <a:effectLst/>
                <a:latin typeface="Charlie Text"/>
              </a:rPr>
              <a:t>reinventando la rueda </a:t>
            </a:r>
            <a:r>
              <a:rPr lang="es-MX" b="0" i="0" dirty="0">
                <a:solidFill>
                  <a:srgbClr val="091E42"/>
                </a:solidFill>
                <a:effectLst/>
                <a:latin typeface="Charlie Text"/>
              </a:rPr>
              <a:t>una y otra vez. Para hacer más fácil el proceso de gestión e instalación de estos paquetes venimos utilizando la herramienta NPM que se integra por defecto en la instalación de Node.js podemos mantener todo bajo control, llamadas al repositorio en línea, control de versión y dependencias, etc.  </a:t>
            </a:r>
          </a:p>
          <a:p>
            <a:pPr algn="l" fontAlgn="base"/>
            <a:endParaRPr lang="es-MX" b="0" i="0" dirty="0">
              <a:solidFill>
                <a:srgbClr val="091E42"/>
              </a:solidFill>
              <a:effectLst/>
              <a:latin typeface="Charlie Text"/>
            </a:endParaRPr>
          </a:p>
          <a:p>
            <a:pPr algn="l" fontAlgn="base"/>
            <a:endParaRPr lang="es-MX" b="0" i="0" dirty="0">
              <a:solidFill>
                <a:srgbClr val="091E42"/>
              </a:solidFill>
              <a:effectLst/>
              <a:latin typeface="Charlie Text"/>
            </a:endParaRPr>
          </a:p>
        </p:txBody>
      </p:sp>
      <p:sp>
        <p:nvSpPr>
          <p:cNvPr id="2" name="AutoShape 2" descr="Qué es NPM y para qué sirve | OpenWebinars">
            <a:extLst>
              <a:ext uri="{FF2B5EF4-FFF2-40B4-BE49-F238E27FC236}">
                <a16:creationId xmlns:a16="http://schemas.microsoft.com/office/drawing/2014/main" id="{93AEB9AF-806E-407C-9E9A-9C56E2050F9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076" name="Picture 4" descr="Que es npm?">
            <a:extLst>
              <a:ext uri="{FF2B5EF4-FFF2-40B4-BE49-F238E27FC236}">
                <a16:creationId xmlns:a16="http://schemas.microsoft.com/office/drawing/2014/main" id="{A67208E4-0DEA-4F28-908C-B64144708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78" y="670099"/>
            <a:ext cx="3411415" cy="17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6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45218" y="2174262"/>
            <a:ext cx="7646795" cy="3077766"/>
          </a:xfrm>
          <a:prstGeom prst="rect">
            <a:avLst/>
          </a:prstGeom>
          <a:noFill/>
        </p:spPr>
        <p:txBody>
          <a:bodyPr wrap="square">
            <a:spAutoFit/>
          </a:bodyPr>
          <a:lstStyle/>
          <a:p>
            <a:pPr algn="l" fontAlgn="base"/>
            <a:endParaRPr lang="es-MX" b="0" i="0" dirty="0">
              <a:solidFill>
                <a:srgbClr val="091E42"/>
              </a:solidFill>
              <a:effectLst/>
              <a:latin typeface="Charlie Text"/>
            </a:endParaRPr>
          </a:p>
          <a:p>
            <a:pPr algn="l" fontAlgn="base"/>
            <a:r>
              <a:rPr lang="es-MX" sz="1200" b="0" i="0" dirty="0">
                <a:solidFill>
                  <a:srgbClr val="091E42"/>
                </a:solidFill>
                <a:effectLst/>
                <a:latin typeface="Charlie Text"/>
              </a:rPr>
              <a:t>La lista completa de paquetes de módulos que podemos encontrar está disponible a través del sitio web de NPM o accediendo utilizando la herramienta de la CLI de NPM.</a:t>
            </a:r>
          </a:p>
          <a:p>
            <a:pPr algn="l" fontAlgn="base"/>
            <a:endParaRPr lang="es-MX" sz="1200" b="0" i="0" dirty="0">
              <a:solidFill>
                <a:srgbClr val="091E42"/>
              </a:solidFill>
              <a:effectLst/>
              <a:latin typeface="Charlie Text"/>
            </a:endParaRPr>
          </a:p>
          <a:p>
            <a:pPr algn="l" fontAlgn="base"/>
            <a:r>
              <a:rPr lang="es-MX" sz="1200" b="0" i="0" dirty="0">
                <a:solidFill>
                  <a:srgbClr val="091E42"/>
                </a:solidFill>
                <a:effectLst/>
                <a:latin typeface="Charlie Text"/>
              </a:rPr>
              <a:t>Algunos de los más populares hoy en día son módulos de NPM:</a:t>
            </a:r>
          </a:p>
          <a:p>
            <a:pPr algn="l" fontAlgn="base"/>
            <a:endParaRPr lang="es-MX" sz="1200" b="0" i="0" dirty="0">
              <a:solidFill>
                <a:srgbClr val="091E42"/>
              </a:solidFill>
              <a:effectLst/>
              <a:latin typeface="Charlie Text"/>
            </a:endParaRPr>
          </a:p>
          <a:p>
            <a:pPr algn="l" fontAlgn="base"/>
            <a:r>
              <a:rPr lang="es-MX" sz="1200" b="0" i="0" dirty="0" err="1">
                <a:solidFill>
                  <a:srgbClr val="091E42"/>
                </a:solidFill>
                <a:effectLst/>
                <a:latin typeface="Charlie Text"/>
              </a:rPr>
              <a:t>express</a:t>
            </a:r>
            <a:r>
              <a:rPr lang="es-MX" sz="1200" b="0" i="0" dirty="0">
                <a:solidFill>
                  <a:srgbClr val="091E42"/>
                </a:solidFill>
                <a:effectLst/>
                <a:latin typeface="Charlie Text"/>
              </a:rPr>
              <a:t> - Express.js, del que trataremos en este artículo.</a:t>
            </a:r>
          </a:p>
          <a:p>
            <a:pPr algn="l" fontAlgn="base"/>
            <a:r>
              <a:rPr lang="es-MX" sz="1200" b="0" i="0" dirty="0" err="1">
                <a:solidFill>
                  <a:srgbClr val="091E42"/>
                </a:solidFill>
                <a:effectLst/>
                <a:latin typeface="Charlie Text"/>
              </a:rPr>
              <a:t>sockjs</a:t>
            </a:r>
            <a:endParaRPr lang="es-MX" sz="1200" b="0" i="0" dirty="0">
              <a:solidFill>
                <a:srgbClr val="091E42"/>
              </a:solidFill>
              <a:effectLst/>
              <a:latin typeface="Charlie Text"/>
            </a:endParaRPr>
          </a:p>
          <a:p>
            <a:pPr algn="l" fontAlgn="base"/>
            <a:r>
              <a:rPr lang="es-MX" sz="1200" b="0" i="0" dirty="0" err="1">
                <a:solidFill>
                  <a:srgbClr val="091E42"/>
                </a:solidFill>
                <a:effectLst/>
                <a:latin typeface="Charlie Text"/>
              </a:rPr>
              <a:t>mongojs</a:t>
            </a:r>
            <a:endParaRPr lang="es-MX" sz="1200" b="0" i="0" dirty="0">
              <a:solidFill>
                <a:srgbClr val="091E42"/>
              </a:solidFill>
              <a:effectLst/>
              <a:latin typeface="Charlie Text"/>
            </a:endParaRPr>
          </a:p>
          <a:p>
            <a:pPr algn="l" fontAlgn="base"/>
            <a:r>
              <a:rPr lang="es-MX" sz="1200" b="0" i="0" dirty="0" err="1">
                <a:solidFill>
                  <a:srgbClr val="091E42"/>
                </a:solidFill>
                <a:effectLst/>
                <a:latin typeface="Charlie Text"/>
              </a:rPr>
              <a:t>coffee</a:t>
            </a:r>
            <a:r>
              <a:rPr lang="es-MX" sz="1200" b="0" i="0" dirty="0">
                <a:solidFill>
                  <a:srgbClr val="091E42"/>
                </a:solidFill>
                <a:effectLst/>
                <a:latin typeface="Charlie Text"/>
              </a:rPr>
              <a:t>-script</a:t>
            </a:r>
          </a:p>
          <a:p>
            <a:pPr algn="l" fontAlgn="base"/>
            <a:r>
              <a:rPr lang="es-MX" sz="1200" b="0" i="0" dirty="0" err="1">
                <a:solidFill>
                  <a:srgbClr val="091E42"/>
                </a:solidFill>
                <a:effectLst/>
                <a:latin typeface="Charlie Text"/>
              </a:rPr>
              <a:t>Underscore</a:t>
            </a:r>
            <a:endParaRPr lang="es-MX" sz="1200" b="0" i="0" dirty="0">
              <a:solidFill>
                <a:srgbClr val="091E42"/>
              </a:solidFill>
              <a:effectLst/>
              <a:latin typeface="Charlie Text"/>
            </a:endParaRPr>
          </a:p>
          <a:p>
            <a:pPr algn="l" fontAlgn="base"/>
            <a:r>
              <a:rPr lang="es-MX" sz="1200" b="0" i="0" dirty="0">
                <a:solidFill>
                  <a:srgbClr val="091E42"/>
                </a:solidFill>
                <a:effectLst/>
                <a:latin typeface="Charlie Text"/>
              </a:rPr>
              <a:t>Así es como instalaría un paquete específico a través de la terminal:</a:t>
            </a:r>
          </a:p>
          <a:p>
            <a:pPr algn="l" fontAlgn="base"/>
            <a:endParaRPr lang="es-MX" sz="1200" b="0" i="0" dirty="0">
              <a:solidFill>
                <a:srgbClr val="091E42"/>
              </a:solidFill>
              <a:effectLst/>
              <a:latin typeface="Charlie Text"/>
            </a:endParaRPr>
          </a:p>
          <a:p>
            <a:pPr algn="l" fontAlgn="base"/>
            <a:r>
              <a:rPr lang="es-MX" sz="1200" b="0" i="0" dirty="0" err="1">
                <a:solidFill>
                  <a:srgbClr val="091E42"/>
                </a:solidFill>
                <a:effectLst/>
                <a:latin typeface="Charlie Text"/>
              </a:rPr>
              <a:t>npm</a:t>
            </a:r>
            <a:r>
              <a:rPr lang="es-MX" sz="1200" b="0" i="0" dirty="0">
                <a:solidFill>
                  <a:srgbClr val="091E42"/>
                </a:solidFill>
                <a:effectLst/>
                <a:latin typeface="Charlie Text"/>
              </a:rPr>
              <a:t> </a:t>
            </a:r>
            <a:r>
              <a:rPr lang="es-MX" sz="1200" b="0" i="0" dirty="0" err="1">
                <a:solidFill>
                  <a:srgbClr val="091E42"/>
                </a:solidFill>
                <a:effectLst/>
                <a:latin typeface="Charlie Text"/>
              </a:rPr>
              <a:t>install</a:t>
            </a:r>
            <a:r>
              <a:rPr lang="es-MX" sz="1200" b="0" i="0" dirty="0">
                <a:solidFill>
                  <a:srgbClr val="091E42"/>
                </a:solidFill>
                <a:effectLst/>
                <a:latin typeface="Charlie Text"/>
              </a:rPr>
              <a:t> --</a:t>
            </a:r>
            <a:r>
              <a:rPr lang="es-MX" sz="1200" b="0" i="0" dirty="0" err="1">
                <a:solidFill>
                  <a:srgbClr val="091E42"/>
                </a:solidFill>
                <a:effectLst/>
                <a:latin typeface="Charlie Text"/>
              </a:rPr>
              <a:t>save</a:t>
            </a:r>
            <a:r>
              <a:rPr lang="es-MX" sz="1200" b="0" i="0" dirty="0">
                <a:solidFill>
                  <a:srgbClr val="091E42"/>
                </a:solidFill>
                <a:effectLst/>
                <a:latin typeface="Charlie Text"/>
              </a:rPr>
              <a:t> </a:t>
            </a:r>
            <a:r>
              <a:rPr lang="es-MX" sz="1200" b="0" i="0" dirty="0" err="1">
                <a:solidFill>
                  <a:srgbClr val="091E42"/>
                </a:solidFill>
                <a:effectLst/>
                <a:latin typeface="Charlie Text"/>
              </a:rPr>
              <a:t>package_name</a:t>
            </a:r>
            <a:endParaRPr lang="es-MX" sz="1200" b="0" i="0" dirty="0">
              <a:solidFill>
                <a:srgbClr val="091E42"/>
              </a:solidFill>
              <a:effectLst/>
              <a:latin typeface="Charlie Text"/>
            </a:endParaRPr>
          </a:p>
          <a:p>
            <a:pPr algn="l" fontAlgn="base"/>
            <a:r>
              <a:rPr lang="es-MX" sz="1200" b="0" i="0" dirty="0" err="1">
                <a:solidFill>
                  <a:srgbClr val="091E42"/>
                </a:solidFill>
                <a:effectLst/>
                <a:latin typeface="Charlie Text"/>
              </a:rPr>
              <a:t>npm</a:t>
            </a:r>
            <a:r>
              <a:rPr lang="es-MX" sz="1200" b="0" i="0" dirty="0">
                <a:solidFill>
                  <a:srgbClr val="091E42"/>
                </a:solidFill>
                <a:effectLst/>
                <a:latin typeface="Charlie Text"/>
              </a:rPr>
              <a:t> </a:t>
            </a:r>
            <a:r>
              <a:rPr lang="es-MX" sz="1200" b="0" i="0" dirty="0" err="1">
                <a:solidFill>
                  <a:srgbClr val="091E42"/>
                </a:solidFill>
                <a:effectLst/>
                <a:latin typeface="Charlie Text"/>
              </a:rPr>
              <a:t>update</a:t>
            </a:r>
            <a:r>
              <a:rPr lang="es-MX" sz="1200" b="0" i="0" dirty="0">
                <a:solidFill>
                  <a:srgbClr val="091E42"/>
                </a:solidFill>
                <a:effectLst/>
                <a:latin typeface="Charlie Text"/>
              </a:rPr>
              <a:t> </a:t>
            </a:r>
          </a:p>
          <a:p>
            <a:pPr algn="l" fontAlgn="base"/>
            <a:endParaRPr lang="es-MX" sz="1200" b="0" i="0" dirty="0">
              <a:solidFill>
                <a:srgbClr val="091E42"/>
              </a:solidFill>
              <a:effectLst/>
              <a:latin typeface="Charlie Text"/>
            </a:endParaRPr>
          </a:p>
        </p:txBody>
      </p:sp>
      <p:pic>
        <p:nvPicPr>
          <p:cNvPr id="4" name="Picture 4" descr="Que es npm?">
            <a:extLst>
              <a:ext uri="{FF2B5EF4-FFF2-40B4-BE49-F238E27FC236}">
                <a16:creationId xmlns:a16="http://schemas.microsoft.com/office/drawing/2014/main" id="{6B38E456-D392-499D-B93B-A415B0336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126" y="579664"/>
            <a:ext cx="3411415" cy="17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91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0" y="2281178"/>
            <a:ext cx="7646795" cy="2862322"/>
          </a:xfrm>
          <a:prstGeom prst="rect">
            <a:avLst/>
          </a:prstGeom>
          <a:noFill/>
        </p:spPr>
        <p:txBody>
          <a:bodyPr wrap="square">
            <a:spAutoFit/>
          </a:bodyPr>
          <a:lstStyle/>
          <a:p>
            <a:pPr algn="l" fontAlgn="base"/>
            <a:endParaRPr lang="es-MX" b="0" i="0" dirty="0">
              <a:solidFill>
                <a:srgbClr val="091E42"/>
              </a:solidFill>
              <a:effectLst/>
              <a:latin typeface="Charlie Text"/>
            </a:endParaRPr>
          </a:p>
          <a:p>
            <a:pPr algn="l" fontAlgn="base"/>
            <a:r>
              <a:rPr lang="es-MX" sz="1200" b="0" i="0" dirty="0">
                <a:solidFill>
                  <a:srgbClr val="091E42"/>
                </a:solidFill>
                <a:effectLst/>
                <a:latin typeface="Charlie Text"/>
              </a:rPr>
              <a:t>¿</a:t>
            </a:r>
            <a:r>
              <a:rPr lang="es-MX" sz="1100" b="0" i="0" dirty="0">
                <a:solidFill>
                  <a:srgbClr val="091E42"/>
                </a:solidFill>
                <a:effectLst/>
                <a:latin typeface="Charlie Text"/>
              </a:rPr>
              <a:t>Qué es Express.js?</a:t>
            </a:r>
          </a:p>
          <a:p>
            <a:pPr algn="l" fontAlgn="base"/>
            <a:r>
              <a:rPr lang="es-MX" sz="1100" b="0" i="0" dirty="0">
                <a:solidFill>
                  <a:srgbClr val="091E42"/>
                </a:solidFill>
                <a:effectLst/>
                <a:latin typeface="Charlie Text"/>
              </a:rPr>
              <a:t>Express.js es un marco de trabajo de aplicación web Node.js mínimo, </a:t>
            </a:r>
            <a:r>
              <a:rPr lang="es-MX" sz="1100" b="0" i="0" dirty="0">
                <a:solidFill>
                  <a:srgbClr val="00B050"/>
                </a:solidFill>
                <a:effectLst/>
                <a:latin typeface="Charlie Text"/>
              </a:rPr>
              <a:t>flexible</a:t>
            </a:r>
            <a:r>
              <a:rPr lang="es-MX" sz="1100" b="0" i="0" dirty="0">
                <a:solidFill>
                  <a:srgbClr val="091E42"/>
                </a:solidFill>
                <a:effectLst/>
                <a:latin typeface="Charlie Text"/>
              </a:rPr>
              <a:t> y de </a:t>
            </a:r>
            <a:r>
              <a:rPr lang="es-MX" sz="1100" b="0" i="0" dirty="0">
                <a:solidFill>
                  <a:srgbClr val="00B050"/>
                </a:solidFill>
                <a:effectLst/>
                <a:latin typeface="Charlie Text"/>
              </a:rPr>
              <a:t>código abierto</a:t>
            </a:r>
            <a:r>
              <a:rPr lang="es-MX" sz="1100" b="0" i="0" dirty="0">
                <a:solidFill>
                  <a:srgbClr val="091E42"/>
                </a:solidFill>
                <a:effectLst/>
                <a:latin typeface="Charlie Text"/>
              </a:rPr>
              <a:t>. Puede usarlo sobre Node.js para garantizar una mejor funcionalidad web. Express es el </a:t>
            </a:r>
            <a:r>
              <a:rPr lang="es-MX" sz="1100" b="1" i="0" dirty="0">
                <a:solidFill>
                  <a:srgbClr val="00B050"/>
                </a:solidFill>
                <a:effectLst/>
                <a:latin typeface="Charlie Text"/>
              </a:rPr>
              <a:t>marco web más popular de Node.js.</a:t>
            </a:r>
          </a:p>
          <a:p>
            <a:pPr algn="l" fontAlgn="base"/>
            <a:endParaRPr lang="es-MX" sz="1100" b="0" i="0" dirty="0">
              <a:solidFill>
                <a:srgbClr val="091E42"/>
              </a:solidFill>
              <a:effectLst/>
              <a:latin typeface="Charlie Text"/>
            </a:endParaRPr>
          </a:p>
          <a:p>
            <a:pPr algn="l" fontAlgn="base"/>
            <a:r>
              <a:rPr lang="es-MX" sz="1100" b="0" i="0" dirty="0">
                <a:solidFill>
                  <a:srgbClr val="091E42"/>
                </a:solidFill>
                <a:effectLst/>
                <a:latin typeface="Charlie Text"/>
              </a:rPr>
              <a:t>Proporciona un amplio conjunto de funciones para crear aplicaciones web (</a:t>
            </a:r>
            <a:r>
              <a:rPr lang="es-MX" sz="1100" b="0" i="0" dirty="0">
                <a:solidFill>
                  <a:srgbClr val="00B050"/>
                </a:solidFill>
                <a:effectLst/>
                <a:latin typeface="Charlie Text"/>
              </a:rPr>
              <a:t>de una sola página, de varias páginas e híbridas</a:t>
            </a:r>
            <a:r>
              <a:rPr lang="es-MX" sz="1100" b="0" i="0" dirty="0">
                <a:solidFill>
                  <a:srgbClr val="091E42"/>
                </a:solidFill>
                <a:effectLst/>
                <a:latin typeface="Charlie Text"/>
              </a:rPr>
              <a:t>). Con Express, puede estructurar una aplicación web que pueda manejar </a:t>
            </a:r>
            <a:r>
              <a:rPr lang="es-MX" sz="1100" b="0" i="0" dirty="0">
                <a:solidFill>
                  <a:srgbClr val="00B050"/>
                </a:solidFill>
                <a:effectLst/>
                <a:latin typeface="Charlie Text"/>
              </a:rPr>
              <a:t>múltiples solicitudes HTTP en una determinada URL</a:t>
            </a:r>
            <a:r>
              <a:rPr lang="es-MX" sz="1100" b="0" i="0" dirty="0">
                <a:solidFill>
                  <a:srgbClr val="091E42"/>
                </a:solidFill>
                <a:effectLst/>
                <a:latin typeface="Charlie Text"/>
              </a:rPr>
              <a:t>.</a:t>
            </a:r>
          </a:p>
          <a:p>
            <a:pPr algn="l" fontAlgn="base"/>
            <a:endParaRPr lang="es-MX" sz="1100" b="0" i="0" dirty="0">
              <a:solidFill>
                <a:srgbClr val="091E42"/>
              </a:solidFill>
              <a:effectLst/>
              <a:latin typeface="Charlie Text"/>
            </a:endParaRPr>
          </a:p>
          <a:p>
            <a:pPr algn="l" fontAlgn="base"/>
            <a:r>
              <a:rPr lang="es-MX" sz="1100" b="0" i="0" dirty="0">
                <a:solidFill>
                  <a:srgbClr val="091E42"/>
                </a:solidFill>
                <a:effectLst/>
                <a:latin typeface="Charlie Text"/>
              </a:rPr>
              <a:t>La flexibilidad es visible en numerosos componentes accesibles en un administrador de paquetes. Estos componentes perseveran automáticamente en Express.js.</a:t>
            </a:r>
          </a:p>
          <a:p>
            <a:pPr algn="l" fontAlgn="base"/>
            <a:endParaRPr lang="es-MX" sz="1100" b="0" i="0" dirty="0">
              <a:solidFill>
                <a:srgbClr val="091E42"/>
              </a:solidFill>
              <a:effectLst/>
              <a:latin typeface="Charlie Text"/>
            </a:endParaRPr>
          </a:p>
          <a:p>
            <a:pPr algn="l" fontAlgn="base"/>
            <a:r>
              <a:rPr lang="es-MX" sz="1100" b="0" i="0" dirty="0">
                <a:solidFill>
                  <a:srgbClr val="091E42"/>
                </a:solidFill>
                <a:effectLst/>
                <a:latin typeface="Charlie Text"/>
              </a:rPr>
              <a:t>La razón por la que Express es el marco web más popular es que </a:t>
            </a:r>
            <a:r>
              <a:rPr lang="es-MX" sz="1100" b="0" i="0" dirty="0">
                <a:solidFill>
                  <a:srgbClr val="00B050"/>
                </a:solidFill>
                <a:effectLst/>
                <a:latin typeface="Charlie Text"/>
              </a:rPr>
              <a:t>facilita el desarrollo de aplicaciones web, sitios web y API</a:t>
            </a:r>
            <a:r>
              <a:rPr lang="es-MX" sz="1100" b="0" i="0" dirty="0">
                <a:solidFill>
                  <a:srgbClr val="091E42"/>
                </a:solidFill>
                <a:effectLst/>
                <a:latin typeface="Charlie Text"/>
              </a:rPr>
              <a:t>. También ofrece una colección subyacente de topografías. </a:t>
            </a:r>
          </a:p>
          <a:p>
            <a:pPr algn="l" fontAlgn="base"/>
            <a:endParaRPr lang="es-MX" sz="1100" b="0" i="0" dirty="0">
              <a:solidFill>
                <a:srgbClr val="091E42"/>
              </a:solidFill>
              <a:effectLst/>
              <a:latin typeface="Charlie Text"/>
            </a:endParaRPr>
          </a:p>
          <a:p>
            <a:pPr algn="l" fontAlgn="base"/>
            <a:r>
              <a:rPr lang="es-MX" sz="1100" b="0" i="0" dirty="0">
                <a:solidFill>
                  <a:srgbClr val="091E42"/>
                </a:solidFill>
                <a:effectLst/>
                <a:latin typeface="Charlie Text"/>
              </a:rPr>
              <a:t>Con Express.js, podrá perfeccionar diferentes aspectos de la aplicación web. Puede determinar configuraciones como la ubicación de las plantillas que se usarán para la respuesta o el puerto que se usará para establecer una conexión. </a:t>
            </a:r>
          </a:p>
        </p:txBody>
      </p:sp>
      <p:pic>
        <p:nvPicPr>
          <p:cNvPr id="2051" name="Picture 3">
            <a:extLst>
              <a:ext uri="{FF2B5EF4-FFF2-40B4-BE49-F238E27FC236}">
                <a16:creationId xmlns:a16="http://schemas.microsoft.com/office/drawing/2014/main" id="{B71BD0F4-6382-42AF-8558-35D5549CD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329" y="442329"/>
            <a:ext cx="3677697" cy="183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98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7170" name="Picture 2" descr="Fundamentos JavaScript: Introducción a las API REST | by Javier Font |  Medium">
            <a:extLst>
              <a:ext uri="{FF2B5EF4-FFF2-40B4-BE49-F238E27FC236}">
                <a16:creationId xmlns:a16="http://schemas.microsoft.com/office/drawing/2014/main" id="{C3AC4CA1-38B5-436E-AC04-43588140F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068" y="2339652"/>
            <a:ext cx="5006591" cy="237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665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2358</TotalTime>
  <Words>607</Words>
  <Application>Microsoft Office PowerPoint</Application>
  <PresentationFormat>Presentación en pantalla (16:9)</PresentationFormat>
  <Paragraphs>37</Paragraphs>
  <Slides>10</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Montserrat</vt:lpstr>
      <vt:lpstr>Charlie Text</vt:lpstr>
      <vt:lpstr>Arial</vt:lpstr>
      <vt:lpstr>Simple Light</vt:lpstr>
      <vt:lpstr>BOOTCAMP  DESARROLLO WEB FULL STACK ADVANCE</vt:lpstr>
      <vt:lpstr>Presentación de PowerPoint</vt:lpstr>
      <vt:lpstr>Presentación de PowerPoint</vt:lpstr>
      <vt:lpstr>Presentación de PowerPoint</vt:lpstr>
      <vt:lpstr>¿Qué es Node?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DESARROLLO WEB FULL STACK ADVANCE</dc:title>
  <cp:lastModifiedBy>Álvaro Santacruz Rendón</cp:lastModifiedBy>
  <cp:revision>10</cp:revision>
  <dcterms:modified xsi:type="dcterms:W3CDTF">2022-04-06T01:05:04Z</dcterms:modified>
</cp:coreProperties>
</file>