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77" r:id="rId3"/>
    <p:sldId id="276" r:id="rId4"/>
    <p:sldId id="278" r:id="rId5"/>
    <p:sldId id="279" r:id="rId6"/>
    <p:sldId id="280" r:id="rId7"/>
    <p:sldId id="281" r:id="rId8"/>
    <p:sldId id="282" r:id="rId9"/>
    <p:sldId id="283" r:id="rId10"/>
    <p:sldId id="284" r:id="rId11"/>
  </p:sldIdLst>
  <p:sldSz cx="9144000" cy="5143500" type="screen16x9"/>
  <p:notesSz cx="6858000" cy="9144000"/>
  <p:embeddedFontLst>
    <p:embeddedFont>
      <p:font typeface="Montserrat" panose="02000505000000020004" pitchFamily="2" charset="0"/>
      <p:regular r:id="rId13"/>
      <p:bold r:id="rId14"/>
      <p:italic r:id="rId15"/>
      <p:boldItalic r:id="rId16"/>
    </p:embeddedFont>
    <p:embeddedFont>
      <p:font typeface="Segoe UI" panose="020B0502040204020203"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iwdoDE8I/Td6nJnej8ew0dDDmyr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60" d="100"/>
          <a:sy n="160" d="100"/>
        </p:scale>
        <p:origin x="514"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p14="http://schemas.microsoft.com/office/powerpoint/2010/main" val="1021614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1884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45456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90345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95181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8120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52375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p14="http://schemas.microsoft.com/office/powerpoint/2010/main" val="2587914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p14="http://schemas.microsoft.com/office/powerpoint/2010/main" val="17095323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ctrTitle"/>
          </p:nvPr>
        </p:nvSpPr>
        <p:spPr>
          <a:xfrm>
            <a:off x="1766025" y="845075"/>
            <a:ext cx="2325000" cy="986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Font typeface="Montserrat"/>
              <a:buNone/>
              <a:defRPr sz="1800" b="1">
                <a:latin typeface="Montserrat"/>
                <a:ea typeface="Montserrat"/>
                <a:cs typeface="Montserrat"/>
                <a:sym typeface="Montserrat"/>
              </a:defRPr>
            </a:lvl1pPr>
            <a:lvl2pPr lvl="1" algn="l">
              <a:lnSpc>
                <a:spcPct val="100000"/>
              </a:lnSpc>
              <a:spcBef>
                <a:spcPts val="0"/>
              </a:spcBef>
              <a:spcAft>
                <a:spcPts val="0"/>
              </a:spcAft>
              <a:buSzPts val="1800"/>
              <a:buFont typeface="Montserrat"/>
              <a:buNone/>
              <a:defRPr sz="1800" b="1">
                <a:latin typeface="Montserrat"/>
                <a:ea typeface="Montserrat"/>
                <a:cs typeface="Montserrat"/>
                <a:sym typeface="Montserrat"/>
              </a:defRPr>
            </a:lvl2pPr>
            <a:lvl3pPr lvl="2" algn="l">
              <a:lnSpc>
                <a:spcPct val="100000"/>
              </a:lnSpc>
              <a:spcBef>
                <a:spcPts val="0"/>
              </a:spcBef>
              <a:spcAft>
                <a:spcPts val="0"/>
              </a:spcAft>
              <a:buSzPts val="1800"/>
              <a:buFont typeface="Montserrat"/>
              <a:buNone/>
              <a:defRPr sz="1800" b="1">
                <a:latin typeface="Montserrat"/>
                <a:ea typeface="Montserrat"/>
                <a:cs typeface="Montserrat"/>
                <a:sym typeface="Montserrat"/>
              </a:defRPr>
            </a:lvl3pPr>
            <a:lvl4pPr lvl="3" algn="l">
              <a:lnSpc>
                <a:spcPct val="100000"/>
              </a:lnSpc>
              <a:spcBef>
                <a:spcPts val="0"/>
              </a:spcBef>
              <a:spcAft>
                <a:spcPts val="0"/>
              </a:spcAft>
              <a:buSzPts val="1800"/>
              <a:buFont typeface="Montserrat"/>
              <a:buNone/>
              <a:defRPr sz="1800" b="1">
                <a:latin typeface="Montserrat"/>
                <a:ea typeface="Montserrat"/>
                <a:cs typeface="Montserrat"/>
                <a:sym typeface="Montserrat"/>
              </a:defRPr>
            </a:lvl4pPr>
            <a:lvl5pPr lvl="4" algn="l">
              <a:lnSpc>
                <a:spcPct val="100000"/>
              </a:lnSpc>
              <a:spcBef>
                <a:spcPts val="0"/>
              </a:spcBef>
              <a:spcAft>
                <a:spcPts val="0"/>
              </a:spcAft>
              <a:buSzPts val="1800"/>
              <a:buFont typeface="Montserrat"/>
              <a:buNone/>
              <a:defRPr sz="1800" b="1">
                <a:latin typeface="Montserrat"/>
                <a:ea typeface="Montserrat"/>
                <a:cs typeface="Montserrat"/>
                <a:sym typeface="Montserrat"/>
              </a:defRPr>
            </a:lvl5pPr>
            <a:lvl6pPr lvl="5" algn="l">
              <a:lnSpc>
                <a:spcPct val="100000"/>
              </a:lnSpc>
              <a:spcBef>
                <a:spcPts val="0"/>
              </a:spcBef>
              <a:spcAft>
                <a:spcPts val="0"/>
              </a:spcAft>
              <a:buSzPts val="1800"/>
              <a:buFont typeface="Montserrat"/>
              <a:buNone/>
              <a:defRPr sz="1800" b="1">
                <a:latin typeface="Montserrat"/>
                <a:ea typeface="Montserrat"/>
                <a:cs typeface="Montserrat"/>
                <a:sym typeface="Montserrat"/>
              </a:defRPr>
            </a:lvl6pPr>
            <a:lvl7pPr lvl="6" algn="l">
              <a:lnSpc>
                <a:spcPct val="100000"/>
              </a:lnSpc>
              <a:spcBef>
                <a:spcPts val="0"/>
              </a:spcBef>
              <a:spcAft>
                <a:spcPts val="0"/>
              </a:spcAft>
              <a:buSzPts val="1800"/>
              <a:buFont typeface="Montserrat"/>
              <a:buNone/>
              <a:defRPr sz="1800" b="1">
                <a:latin typeface="Montserrat"/>
                <a:ea typeface="Montserrat"/>
                <a:cs typeface="Montserrat"/>
                <a:sym typeface="Montserrat"/>
              </a:defRPr>
            </a:lvl7pPr>
            <a:lvl8pPr lvl="7" algn="l">
              <a:lnSpc>
                <a:spcPct val="100000"/>
              </a:lnSpc>
              <a:spcBef>
                <a:spcPts val="0"/>
              </a:spcBef>
              <a:spcAft>
                <a:spcPts val="0"/>
              </a:spcAft>
              <a:buSzPts val="1800"/>
              <a:buFont typeface="Montserrat"/>
              <a:buNone/>
              <a:defRPr sz="1800" b="1">
                <a:latin typeface="Montserrat"/>
                <a:ea typeface="Montserrat"/>
                <a:cs typeface="Montserrat"/>
                <a:sym typeface="Montserrat"/>
              </a:defRPr>
            </a:lvl8pPr>
            <a:lvl9pPr lvl="8" algn="l">
              <a:lnSpc>
                <a:spcPct val="100000"/>
              </a:lnSpc>
              <a:spcBef>
                <a:spcPts val="0"/>
              </a:spcBef>
              <a:spcAft>
                <a:spcPts val="0"/>
              </a:spcAft>
              <a:buSzPts val="1800"/>
              <a:buFont typeface="Montserrat"/>
              <a:buNone/>
              <a:defRPr sz="1800" b="1">
                <a:latin typeface="Montserrat"/>
                <a:ea typeface="Montserrat"/>
                <a:cs typeface="Montserrat"/>
                <a:sym typeface="Montserrat"/>
              </a:defRPr>
            </a:lvl9pPr>
          </a:lstStyle>
          <a:p>
            <a:endParaRPr/>
          </a:p>
        </p:txBody>
      </p:sp>
      <p:sp>
        <p:nvSpPr>
          <p:cNvPr id="11" name="Google Shape;11;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pic>
        <p:nvPicPr>
          <p:cNvPr id="12" name="Google Shape;12;p18"/>
          <p:cNvPicPr preferRelativeResize="0"/>
          <p:nvPr/>
        </p:nvPicPr>
        <p:blipFill rotWithShape="1">
          <a:blip r:embed="rId3">
            <a:alphaModFix/>
          </a:blip>
          <a:srcRect l="65439" t="82786" b="5839"/>
          <a:stretch/>
        </p:blipFill>
        <p:spPr>
          <a:xfrm>
            <a:off x="5983800" y="4181925"/>
            <a:ext cx="3160200" cy="585025"/>
          </a:xfrm>
          <a:prstGeom prst="rect">
            <a:avLst/>
          </a:prstGeom>
          <a:noFill/>
          <a:ln>
            <a:noFill/>
          </a:ln>
        </p:spPr>
      </p:pic>
      <p:pic>
        <p:nvPicPr>
          <p:cNvPr id="13" name="Google Shape;13;p18"/>
          <p:cNvPicPr preferRelativeResize="0"/>
          <p:nvPr/>
        </p:nvPicPr>
        <p:blipFill rotWithShape="1">
          <a:blip r:embed="rId4">
            <a:alphaModFix/>
          </a:blip>
          <a:srcRect/>
          <a:stretch/>
        </p:blipFill>
        <p:spPr>
          <a:xfrm>
            <a:off x="6149804" y="3541724"/>
            <a:ext cx="2469220" cy="792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ide 2" type="tx">
  <p:cSld name="TITLE_AND_BODY">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pic>
        <p:nvPicPr>
          <p:cNvPr id="22" name="Google Shape;22;p20"/>
          <p:cNvPicPr preferRelativeResize="0"/>
          <p:nvPr/>
        </p:nvPicPr>
        <p:blipFill rotWithShape="1">
          <a:blip r:embed="rId3">
            <a:alphaModFix/>
          </a:blip>
          <a:srcRect/>
          <a:stretch/>
        </p:blipFill>
        <p:spPr>
          <a:xfrm>
            <a:off x="7017384" y="4336225"/>
            <a:ext cx="1866015" cy="598975"/>
          </a:xfrm>
          <a:prstGeom prst="rect">
            <a:avLst/>
          </a:prstGeom>
          <a:noFill/>
          <a:ln>
            <a:noFill/>
          </a:ln>
        </p:spPr>
      </p:pic>
      <p:sp>
        <p:nvSpPr>
          <p:cNvPr id="23" name="Google Shape;23;p20"/>
          <p:cNvSpPr txBox="1">
            <a:spLocks noGrp="1"/>
          </p:cNvSpPr>
          <p:nvPr>
            <p:ph type="title"/>
          </p:nvPr>
        </p:nvSpPr>
        <p:spPr>
          <a:xfrm>
            <a:off x="4351650" y="1035475"/>
            <a:ext cx="4349400" cy="841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400"/>
              <a:buFont typeface="Montserrat"/>
              <a:buNone/>
              <a:defRPr sz="2400" b="1">
                <a:latin typeface="Montserrat"/>
                <a:ea typeface="Montserrat"/>
                <a:cs typeface="Montserrat"/>
                <a:sym typeface="Montserrat"/>
              </a:defRPr>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a:endParaRPr/>
          </a:p>
        </p:txBody>
      </p:sp>
      <p:sp>
        <p:nvSpPr>
          <p:cNvPr id="24" name="Google Shape;24;p20"/>
          <p:cNvSpPr txBox="1">
            <a:spLocks noGrp="1"/>
          </p:cNvSpPr>
          <p:nvPr>
            <p:ph type="subTitle" idx="1"/>
          </p:nvPr>
        </p:nvSpPr>
        <p:spPr>
          <a:xfrm>
            <a:off x="3509125" y="1778875"/>
            <a:ext cx="5191800" cy="711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algn="l">
              <a:lnSpc>
                <a:spcPct val="100000"/>
              </a:lnSpc>
              <a:spcBef>
                <a:spcPts val="0"/>
              </a:spcBef>
              <a:spcAft>
                <a:spcPts val="0"/>
              </a:spcAft>
              <a:buSzPts val="1400"/>
              <a:buFont typeface="Montserrat"/>
              <a:buNone/>
              <a:defRPr>
                <a:latin typeface="Montserrat"/>
                <a:ea typeface="Montserrat"/>
                <a:cs typeface="Montserrat"/>
                <a:sym typeface="Montserrat"/>
              </a:defRPr>
            </a:lvl2pPr>
            <a:lvl3pPr lvl="2" algn="l">
              <a:lnSpc>
                <a:spcPct val="100000"/>
              </a:lnSpc>
              <a:spcBef>
                <a:spcPts val="0"/>
              </a:spcBef>
              <a:spcAft>
                <a:spcPts val="0"/>
              </a:spcAft>
              <a:buSzPts val="1400"/>
              <a:buFont typeface="Montserrat"/>
              <a:buNone/>
              <a:defRPr>
                <a:latin typeface="Montserrat"/>
                <a:ea typeface="Montserrat"/>
                <a:cs typeface="Montserrat"/>
                <a:sym typeface="Montserrat"/>
              </a:defRPr>
            </a:lvl3pPr>
            <a:lvl4pPr lvl="3" algn="l">
              <a:lnSpc>
                <a:spcPct val="100000"/>
              </a:lnSpc>
              <a:spcBef>
                <a:spcPts val="0"/>
              </a:spcBef>
              <a:spcAft>
                <a:spcPts val="0"/>
              </a:spcAft>
              <a:buSzPts val="1400"/>
              <a:buFont typeface="Montserrat"/>
              <a:buNone/>
              <a:defRPr>
                <a:latin typeface="Montserrat"/>
                <a:ea typeface="Montserrat"/>
                <a:cs typeface="Montserrat"/>
                <a:sym typeface="Montserrat"/>
              </a:defRPr>
            </a:lvl4pPr>
            <a:lvl5pPr lvl="4" algn="l">
              <a:lnSpc>
                <a:spcPct val="100000"/>
              </a:lnSpc>
              <a:spcBef>
                <a:spcPts val="0"/>
              </a:spcBef>
              <a:spcAft>
                <a:spcPts val="0"/>
              </a:spcAft>
              <a:buSzPts val="1400"/>
              <a:buFont typeface="Montserrat"/>
              <a:buNone/>
              <a:defRPr>
                <a:latin typeface="Montserrat"/>
                <a:ea typeface="Montserrat"/>
                <a:cs typeface="Montserrat"/>
                <a:sym typeface="Montserrat"/>
              </a:defRPr>
            </a:lvl5pPr>
            <a:lvl6pPr lvl="5" algn="l">
              <a:lnSpc>
                <a:spcPct val="100000"/>
              </a:lnSpc>
              <a:spcBef>
                <a:spcPts val="0"/>
              </a:spcBef>
              <a:spcAft>
                <a:spcPts val="0"/>
              </a:spcAft>
              <a:buSzPts val="1400"/>
              <a:buFont typeface="Montserrat"/>
              <a:buNone/>
              <a:defRPr>
                <a:latin typeface="Montserrat"/>
                <a:ea typeface="Montserrat"/>
                <a:cs typeface="Montserrat"/>
                <a:sym typeface="Montserrat"/>
              </a:defRPr>
            </a:lvl6pPr>
            <a:lvl7pPr lvl="6" algn="l">
              <a:lnSpc>
                <a:spcPct val="100000"/>
              </a:lnSpc>
              <a:spcBef>
                <a:spcPts val="0"/>
              </a:spcBef>
              <a:spcAft>
                <a:spcPts val="0"/>
              </a:spcAft>
              <a:buSzPts val="1400"/>
              <a:buFont typeface="Montserrat"/>
              <a:buNone/>
              <a:defRPr>
                <a:latin typeface="Montserrat"/>
                <a:ea typeface="Montserrat"/>
                <a:cs typeface="Montserrat"/>
                <a:sym typeface="Montserrat"/>
              </a:defRPr>
            </a:lvl7pPr>
            <a:lvl8pPr lvl="7" algn="l">
              <a:lnSpc>
                <a:spcPct val="100000"/>
              </a:lnSpc>
              <a:spcBef>
                <a:spcPts val="0"/>
              </a:spcBef>
              <a:spcAft>
                <a:spcPts val="0"/>
              </a:spcAft>
              <a:buSzPts val="1400"/>
              <a:buFont typeface="Montserrat"/>
              <a:buNone/>
              <a:defRPr>
                <a:latin typeface="Montserrat"/>
                <a:ea typeface="Montserrat"/>
                <a:cs typeface="Montserrat"/>
                <a:sym typeface="Montserrat"/>
              </a:defRPr>
            </a:lvl8pPr>
            <a:lvl9pPr lvl="8" algn="l">
              <a:lnSpc>
                <a:spcPct val="100000"/>
              </a:lnSpc>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25" name="Google Shape;25;p20"/>
          <p:cNvSpPr txBox="1">
            <a:spLocks noGrp="1"/>
          </p:cNvSpPr>
          <p:nvPr>
            <p:ph type="subTitle" idx="2"/>
          </p:nvPr>
        </p:nvSpPr>
        <p:spPr>
          <a:xfrm>
            <a:off x="828900" y="2753425"/>
            <a:ext cx="5516400" cy="1909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Font typeface="Montserrat"/>
              <a:buNone/>
              <a:defRPr>
                <a:latin typeface="Montserrat"/>
                <a:ea typeface="Montserrat"/>
                <a:cs typeface="Montserrat"/>
                <a:sym typeface="Montserrat"/>
              </a:defRPr>
            </a:lvl1pPr>
            <a:lvl2pPr lvl="1" algn="ctr">
              <a:lnSpc>
                <a:spcPct val="100000"/>
              </a:lnSpc>
              <a:spcBef>
                <a:spcPts val="0"/>
              </a:spcBef>
              <a:spcAft>
                <a:spcPts val="0"/>
              </a:spcAft>
              <a:buSzPts val="1800"/>
              <a:buFont typeface="Montserrat"/>
              <a:buNone/>
              <a:defRPr sz="1800">
                <a:latin typeface="Montserrat"/>
                <a:ea typeface="Montserrat"/>
                <a:cs typeface="Montserrat"/>
                <a:sym typeface="Montserrat"/>
              </a:defRPr>
            </a:lvl2pPr>
            <a:lvl3pPr lvl="2" algn="ctr">
              <a:lnSpc>
                <a:spcPct val="100000"/>
              </a:lnSpc>
              <a:spcBef>
                <a:spcPts val="0"/>
              </a:spcBef>
              <a:spcAft>
                <a:spcPts val="0"/>
              </a:spcAft>
              <a:buSzPts val="1800"/>
              <a:buFont typeface="Montserrat"/>
              <a:buNone/>
              <a:defRPr sz="1800">
                <a:latin typeface="Montserrat"/>
                <a:ea typeface="Montserrat"/>
                <a:cs typeface="Montserrat"/>
                <a:sym typeface="Montserrat"/>
              </a:defRPr>
            </a:lvl3pPr>
            <a:lvl4pPr lvl="3" algn="ctr">
              <a:lnSpc>
                <a:spcPct val="100000"/>
              </a:lnSpc>
              <a:spcBef>
                <a:spcPts val="0"/>
              </a:spcBef>
              <a:spcAft>
                <a:spcPts val="0"/>
              </a:spcAft>
              <a:buSzPts val="1800"/>
              <a:buFont typeface="Montserrat"/>
              <a:buNone/>
              <a:defRPr sz="1800">
                <a:latin typeface="Montserrat"/>
                <a:ea typeface="Montserrat"/>
                <a:cs typeface="Montserrat"/>
                <a:sym typeface="Montserrat"/>
              </a:defRPr>
            </a:lvl4pPr>
            <a:lvl5pPr lvl="4" algn="ctr">
              <a:lnSpc>
                <a:spcPct val="100000"/>
              </a:lnSpc>
              <a:spcBef>
                <a:spcPts val="0"/>
              </a:spcBef>
              <a:spcAft>
                <a:spcPts val="0"/>
              </a:spcAft>
              <a:buSzPts val="1800"/>
              <a:buFont typeface="Montserrat"/>
              <a:buNone/>
              <a:defRPr sz="1800">
                <a:latin typeface="Montserrat"/>
                <a:ea typeface="Montserrat"/>
                <a:cs typeface="Montserrat"/>
                <a:sym typeface="Montserrat"/>
              </a:defRPr>
            </a:lvl5pPr>
            <a:lvl6pPr lvl="5" algn="ctr">
              <a:lnSpc>
                <a:spcPct val="100000"/>
              </a:lnSpc>
              <a:spcBef>
                <a:spcPts val="0"/>
              </a:spcBef>
              <a:spcAft>
                <a:spcPts val="0"/>
              </a:spcAft>
              <a:buSzPts val="1800"/>
              <a:buFont typeface="Montserrat"/>
              <a:buNone/>
              <a:defRPr sz="1800">
                <a:latin typeface="Montserrat"/>
                <a:ea typeface="Montserrat"/>
                <a:cs typeface="Montserrat"/>
                <a:sym typeface="Montserrat"/>
              </a:defRPr>
            </a:lvl6pPr>
            <a:lvl7pPr lvl="6" algn="ctr">
              <a:lnSpc>
                <a:spcPct val="100000"/>
              </a:lnSpc>
              <a:spcBef>
                <a:spcPts val="0"/>
              </a:spcBef>
              <a:spcAft>
                <a:spcPts val="0"/>
              </a:spcAft>
              <a:buSzPts val="1800"/>
              <a:buFont typeface="Montserrat"/>
              <a:buNone/>
              <a:defRPr sz="1800">
                <a:latin typeface="Montserrat"/>
                <a:ea typeface="Montserrat"/>
                <a:cs typeface="Montserrat"/>
                <a:sym typeface="Montserrat"/>
              </a:defRPr>
            </a:lvl7pPr>
            <a:lvl8pPr lvl="7" algn="ctr">
              <a:lnSpc>
                <a:spcPct val="100000"/>
              </a:lnSpc>
              <a:spcBef>
                <a:spcPts val="0"/>
              </a:spcBef>
              <a:spcAft>
                <a:spcPts val="0"/>
              </a:spcAft>
              <a:buSzPts val="1800"/>
              <a:buFont typeface="Montserrat"/>
              <a:buNone/>
              <a:defRPr sz="1800">
                <a:latin typeface="Montserrat"/>
                <a:ea typeface="Montserrat"/>
                <a:cs typeface="Montserrat"/>
                <a:sym typeface="Montserrat"/>
              </a:defRPr>
            </a:lvl8pPr>
            <a:lvl9pPr lvl="8" algn="ctr">
              <a:lnSpc>
                <a:spcPct val="100000"/>
              </a:lnSpc>
              <a:spcBef>
                <a:spcPts val="0"/>
              </a:spcBef>
              <a:spcAft>
                <a:spcPts val="0"/>
              </a:spcAft>
              <a:buSzPts val="1800"/>
              <a:buFont typeface="Montserrat"/>
              <a:buNone/>
              <a:defRPr sz="1800">
                <a:latin typeface="Montserrat"/>
                <a:ea typeface="Montserrat"/>
                <a:cs typeface="Montserrat"/>
                <a:sym typeface="Montserra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tlassian.com/es/agile/scrum/retrospectiv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atlassian.com/es/agile/scrum/backlog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confluence.atlassian.com/agile/glossary/sprint"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9"/>
        <p:cNvGrpSpPr/>
        <p:nvPr/>
      </p:nvGrpSpPr>
      <p:grpSpPr>
        <a:xfrm>
          <a:off x="0" y="0"/>
          <a:ext cx="0" cy="0"/>
          <a:chOff x="0" y="0"/>
          <a:chExt cx="0" cy="0"/>
        </a:xfrm>
      </p:grpSpPr>
      <p:sp>
        <p:nvSpPr>
          <p:cNvPr id="80" name="Google Shape;80;p1"/>
          <p:cNvSpPr txBox="1">
            <a:spLocks noGrp="1"/>
          </p:cNvSpPr>
          <p:nvPr>
            <p:ph type="ctrTitle"/>
          </p:nvPr>
        </p:nvSpPr>
        <p:spPr>
          <a:xfrm>
            <a:off x="1514750" y="169750"/>
            <a:ext cx="4916700" cy="986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s-419"/>
              <a:t>BOOTCAMP </a:t>
            </a:r>
            <a:br>
              <a:rPr lang="es-419"/>
            </a:br>
            <a:r>
              <a:rPr lang="es-419"/>
              <a:t>DESARROLLO WEB FULL STACK</a:t>
            </a:r>
            <a:br>
              <a:rPr lang="es-419"/>
            </a:br>
            <a:r>
              <a:rPr lang="es-419"/>
              <a:t>ADVANCE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3">
            <a:extLst>
              <a:ext uri="{FF2B5EF4-FFF2-40B4-BE49-F238E27FC236}">
                <a16:creationId xmlns:a16="http://schemas.microsoft.com/office/drawing/2014/main" id="{49DBF1FD-533F-40D2-93B7-3B2F24D290F4}"/>
              </a:ext>
            </a:extLst>
          </p:cNvPr>
          <p:cNvSpPr>
            <a:spLocks noGrp="1"/>
          </p:cNvSpPr>
          <p:nvPr>
            <p:ph type="subTitle" idx="2"/>
          </p:nvPr>
        </p:nvSpPr>
        <p:spPr>
          <a:xfrm>
            <a:off x="0" y="2477096"/>
            <a:ext cx="6566687" cy="1909800"/>
          </a:xfrm>
        </p:spPr>
        <p:txBody>
          <a:bodyPr/>
          <a:lstStyle/>
          <a:p>
            <a:pPr marL="342900" lvl="0" indent="-342900" fontAlgn="base">
              <a:tabLst>
                <a:tab pos="457200" algn="l"/>
              </a:tabLst>
            </a:pPr>
            <a:r>
              <a:rPr lang="es-CO" sz="1200" b="1" dirty="0">
                <a:solidFill>
                  <a:srgbClr val="091E42"/>
                </a:solidFill>
                <a:effectLst/>
                <a:latin typeface="Segoe UI" panose="020B0502040204020203" pitchFamily="34" charset="0"/>
                <a:ea typeface="Times New Roman" panose="02020603050405020304" pitchFamily="18" charset="0"/>
              </a:rPr>
              <a:t>Revisión de sprint</a:t>
            </a:r>
            <a:r>
              <a:rPr lang="es-CO" sz="1200" dirty="0">
                <a:solidFill>
                  <a:srgbClr val="091E42"/>
                </a:solidFill>
                <a:effectLst/>
                <a:latin typeface="Segoe UI" panose="020B0502040204020203" pitchFamily="34" charset="0"/>
                <a:ea typeface="Times New Roman" panose="02020603050405020304" pitchFamily="18" charset="0"/>
              </a:rPr>
              <a:t>: al final del sprint, el equipo se reúne en una sesión informal para ver una demostración o inspeccionar el incremento. El equipo de desarrollo muestra los elementos del backlog que ahora están "finalizados" a las partes interesadas y a los compañeros de equipo para recibir comentarios. El propietario del producto puede decidir si lanza o no el incremento, aunque en la mayoría de los casos el incremento se lanza.</a:t>
            </a:r>
            <a:br>
              <a:rPr lang="es-CO" sz="1200" dirty="0">
                <a:solidFill>
                  <a:srgbClr val="091E42"/>
                </a:solidFill>
                <a:effectLst/>
                <a:latin typeface="Segoe UI" panose="020B0502040204020203" pitchFamily="34" charset="0"/>
                <a:ea typeface="Times New Roman" panose="02020603050405020304" pitchFamily="18" charset="0"/>
              </a:rPr>
            </a:br>
            <a:br>
              <a:rPr lang="es-CO" sz="1200" dirty="0">
                <a:solidFill>
                  <a:srgbClr val="091E42"/>
                </a:solidFill>
                <a:effectLst/>
                <a:latin typeface="Segoe UI" panose="020B0502040204020203" pitchFamily="34" charset="0"/>
                <a:ea typeface="Times New Roman" panose="02020603050405020304" pitchFamily="18" charset="0"/>
              </a:rPr>
            </a:br>
            <a:r>
              <a:rPr lang="es-CO" sz="1200" b="1" dirty="0">
                <a:solidFill>
                  <a:srgbClr val="091E42"/>
                </a:solidFill>
                <a:effectLst/>
                <a:latin typeface="Segoe UI" panose="020B0502040204020203" pitchFamily="34" charset="0"/>
                <a:ea typeface="Times New Roman" panose="02020603050405020304" pitchFamily="18" charset="0"/>
              </a:rPr>
              <a:t>Retrospectiva de sprint</a:t>
            </a:r>
            <a:r>
              <a:rPr lang="es-CO" sz="1200" dirty="0">
                <a:solidFill>
                  <a:srgbClr val="091E42"/>
                </a:solidFill>
                <a:effectLst/>
                <a:latin typeface="Segoe UI" panose="020B0502040204020203" pitchFamily="34" charset="0"/>
                <a:ea typeface="Times New Roman" panose="02020603050405020304" pitchFamily="18" charset="0"/>
              </a:rPr>
              <a:t>: la </a:t>
            </a:r>
            <a:r>
              <a:rPr lang="es-CO" sz="1200" u="sng" dirty="0">
                <a:solidFill>
                  <a:srgbClr val="0052CC"/>
                </a:solidFill>
                <a:effectLst/>
                <a:latin typeface="Segoe UI" panose="020B0502040204020203" pitchFamily="34" charset="0"/>
                <a:ea typeface="Times New Roman" panose="02020603050405020304" pitchFamily="18" charset="0"/>
                <a:hlinkClick r:id="rId3"/>
              </a:rPr>
              <a:t>retrospectiva</a:t>
            </a:r>
            <a:r>
              <a:rPr lang="es-CO" sz="1200" dirty="0">
                <a:solidFill>
                  <a:srgbClr val="091E42"/>
                </a:solidFill>
                <a:effectLst/>
                <a:latin typeface="Segoe UI" panose="020B0502040204020203" pitchFamily="34" charset="0"/>
                <a:ea typeface="Times New Roman" panose="02020603050405020304" pitchFamily="18" charset="0"/>
              </a:rPr>
              <a:t> es donde el equipo se reúne para documentar y analizar qué ha funcionado y qué no ha funcionado en un sprint, un proyecto, en las personas o relaciones, herramientas o incluso para determinados protocolos. La idea es crear un lugar donde el equipo pueda centrarse primordialmente en lo que salió bien y en lo que debe mejorarse para la próxima vez, y menos en lo que salió mal.</a:t>
            </a:r>
            <a:endParaRPr lang="es-CO"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71548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txBox="1">
            <a:spLocks noGrp="1"/>
          </p:cNvSpPr>
          <p:nvPr>
            <p:ph type="title"/>
          </p:nvPr>
        </p:nvSpPr>
        <p:spPr>
          <a:xfrm>
            <a:off x="3829136" y="42454"/>
            <a:ext cx="4349400" cy="841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400"/>
              <a:buNone/>
            </a:pPr>
            <a:r>
              <a:rPr lang="es-MX" dirty="0"/>
              <a:t>¿Qué es SCRUM?</a:t>
            </a:r>
            <a:endParaRPr dirty="0"/>
          </a:p>
        </p:txBody>
      </p:sp>
      <p:sp>
        <p:nvSpPr>
          <p:cNvPr id="94" name="Google Shape;94;p3"/>
          <p:cNvSpPr txBox="1">
            <a:spLocks noGrp="1"/>
          </p:cNvSpPr>
          <p:nvPr>
            <p:ph type="subTitle" idx="2"/>
          </p:nvPr>
        </p:nvSpPr>
        <p:spPr>
          <a:xfrm>
            <a:off x="154838" y="2436724"/>
            <a:ext cx="8430656" cy="1246785"/>
          </a:xfrm>
          <a:prstGeom prst="rect">
            <a:avLst/>
          </a:prstGeom>
          <a:noFill/>
          <a:ln>
            <a:noFill/>
          </a:ln>
        </p:spPr>
        <p:txBody>
          <a:bodyPr spcFirstLastPara="1" wrap="square" lIns="91425" tIns="91425" rIns="91425" bIns="91425" anchor="t" anchorCtr="0">
            <a:noAutofit/>
          </a:bodyPr>
          <a:lstStyle/>
          <a:p>
            <a:pPr algn="l"/>
            <a:r>
              <a:rPr lang="es-CO" sz="1200" b="1" i="0" u="none" strike="noStrike" baseline="0" dirty="0">
                <a:solidFill>
                  <a:srgbClr val="000000"/>
                </a:solidFill>
                <a:latin typeface="Arial-BoldMT"/>
              </a:rPr>
              <a:t>Metodología ágil</a:t>
            </a:r>
          </a:p>
          <a:p>
            <a:pPr algn="l"/>
            <a:r>
              <a:rPr lang="es-MX" sz="1200" b="0" i="0" u="none" strike="noStrike" baseline="0" dirty="0">
                <a:solidFill>
                  <a:srgbClr val="000000"/>
                </a:solidFill>
                <a:latin typeface="ArialMT"/>
              </a:rPr>
              <a:t>“La metodología ágil no hace referencia a una serie de indicaciones sobre</a:t>
            </a:r>
          </a:p>
          <a:p>
            <a:pPr algn="l"/>
            <a:r>
              <a:rPr lang="es-MX" sz="1200" b="0" i="0" u="none" strike="noStrike" baseline="0" dirty="0">
                <a:solidFill>
                  <a:srgbClr val="000000"/>
                </a:solidFill>
                <a:latin typeface="ArialMT"/>
              </a:rPr>
              <a:t>qué hacer exactamente durante el desarrollo de software. Se trata más</a:t>
            </a:r>
          </a:p>
          <a:p>
            <a:pPr algn="l"/>
            <a:r>
              <a:rPr lang="es-MX" sz="1200" b="0" i="0" u="none" strike="noStrike" baseline="0" dirty="0">
                <a:solidFill>
                  <a:srgbClr val="000000"/>
                </a:solidFill>
                <a:latin typeface="ArialMT"/>
              </a:rPr>
              <a:t>bien de una forma de pensar en la colaboración y los flujos de trabajo, y</a:t>
            </a:r>
          </a:p>
          <a:p>
            <a:pPr algn="l"/>
            <a:r>
              <a:rPr lang="es-MX" sz="1200" b="0" i="0" u="none" strike="noStrike" baseline="0" dirty="0">
                <a:solidFill>
                  <a:srgbClr val="000000"/>
                </a:solidFill>
                <a:latin typeface="ArialMT"/>
              </a:rPr>
              <a:t>define un conjunto de valores que guían nuestras decisiones con</a:t>
            </a:r>
          </a:p>
          <a:p>
            <a:pPr algn="l"/>
            <a:r>
              <a:rPr lang="es-MX" sz="1200" b="0" i="0" u="none" strike="noStrike" baseline="0" dirty="0">
                <a:solidFill>
                  <a:srgbClr val="000000"/>
                </a:solidFill>
                <a:latin typeface="ArialMT"/>
              </a:rPr>
              <a:t>respecto a lo que hacemos y a la manera en que lo hacemos”. Tomado de</a:t>
            </a:r>
          </a:p>
          <a:p>
            <a:pPr algn="l"/>
            <a:r>
              <a:rPr lang="es-CO" sz="1200" b="0" i="0" u="none" strike="noStrike" baseline="0" dirty="0">
                <a:solidFill>
                  <a:srgbClr val="000000"/>
                </a:solidFill>
                <a:latin typeface="ArialMT"/>
              </a:rPr>
              <a:t>https://www.redhat.com/es/devops/what-is-agile-methodology</a:t>
            </a:r>
          </a:p>
          <a:p>
            <a:pPr algn="l"/>
            <a:r>
              <a:rPr lang="es-CO" sz="1200" b="0" i="0" u="none" strike="noStrike" baseline="0" dirty="0">
                <a:solidFill>
                  <a:srgbClr val="000000"/>
                </a:solidFill>
                <a:latin typeface="ArialMT"/>
              </a:rPr>
              <a:t>Valores:</a:t>
            </a:r>
          </a:p>
          <a:p>
            <a:pPr algn="l"/>
            <a:r>
              <a:rPr lang="es-MX" sz="1200" b="0" i="0" u="none" strike="noStrike" baseline="0" dirty="0">
                <a:solidFill>
                  <a:srgbClr val="595959"/>
                </a:solidFill>
                <a:latin typeface="ArialMT"/>
              </a:rPr>
              <a:t>● </a:t>
            </a:r>
            <a:r>
              <a:rPr lang="es-MX" sz="1200" b="0" i="0" u="none" strike="noStrike" baseline="0" dirty="0">
                <a:solidFill>
                  <a:srgbClr val="000000"/>
                </a:solidFill>
                <a:latin typeface="ArialMT"/>
              </a:rPr>
              <a:t>Los individuos e interacciones por encima de los procesos y las</a:t>
            </a:r>
          </a:p>
          <a:p>
            <a:pPr algn="l"/>
            <a:r>
              <a:rPr lang="es-CO" sz="1200" b="0" i="0" u="none" strike="noStrike" baseline="0" dirty="0">
                <a:solidFill>
                  <a:srgbClr val="000000"/>
                </a:solidFill>
                <a:latin typeface="ArialMT"/>
              </a:rPr>
              <a:t>herramientas</a:t>
            </a:r>
          </a:p>
          <a:p>
            <a:pPr algn="l"/>
            <a:r>
              <a:rPr lang="es-CO" sz="1200" b="0" i="0" u="none" strike="noStrike" baseline="0" dirty="0">
                <a:solidFill>
                  <a:srgbClr val="595959"/>
                </a:solidFill>
                <a:latin typeface="ArialMT"/>
              </a:rPr>
              <a:t>● </a:t>
            </a:r>
            <a:r>
              <a:rPr lang="es-CO" sz="1200" b="0" i="0" u="none" strike="noStrike" baseline="0" dirty="0">
                <a:solidFill>
                  <a:srgbClr val="000000"/>
                </a:solidFill>
                <a:latin typeface="ArialMT"/>
              </a:rPr>
              <a:t>Software funcionando por encima de la documentación</a:t>
            </a:r>
          </a:p>
          <a:p>
            <a:pPr algn="l"/>
            <a:r>
              <a:rPr lang="es-MX" sz="1200" b="0" i="0" u="none" strike="noStrike" baseline="0" dirty="0">
                <a:solidFill>
                  <a:srgbClr val="595959"/>
                </a:solidFill>
                <a:latin typeface="ArialMT"/>
              </a:rPr>
              <a:t>● </a:t>
            </a:r>
            <a:r>
              <a:rPr lang="es-MX" sz="1200" b="0" i="0" u="none" strike="noStrike" baseline="0" dirty="0">
                <a:solidFill>
                  <a:srgbClr val="000000"/>
                </a:solidFill>
                <a:latin typeface="ArialMT"/>
              </a:rPr>
              <a:t>La colaboración del cliente por encima de la negociación del</a:t>
            </a:r>
          </a:p>
          <a:p>
            <a:pPr algn="l"/>
            <a:r>
              <a:rPr lang="es-CO" sz="1200" b="0" i="0" u="none" strike="noStrike" baseline="0" dirty="0">
                <a:solidFill>
                  <a:srgbClr val="000000"/>
                </a:solidFill>
                <a:latin typeface="ArialMT"/>
              </a:rPr>
              <a:t>contrato</a:t>
            </a:r>
          </a:p>
          <a:p>
            <a:pPr algn="l"/>
            <a:r>
              <a:rPr lang="es-MX" sz="1200" b="0" i="0" u="none" strike="noStrike" baseline="0" dirty="0">
                <a:solidFill>
                  <a:srgbClr val="595959"/>
                </a:solidFill>
                <a:latin typeface="ArialMT"/>
              </a:rPr>
              <a:t>● </a:t>
            </a:r>
            <a:r>
              <a:rPr lang="es-MX" sz="1200" b="0" i="0" u="none" strike="noStrike" baseline="0" dirty="0">
                <a:solidFill>
                  <a:srgbClr val="000000"/>
                </a:solidFill>
                <a:latin typeface="ArialMT"/>
              </a:rPr>
              <a:t>La respuesta al cambio por encima del seguimiento de un plan</a:t>
            </a:r>
            <a:endParaRPr sz="1000" dirty="0"/>
          </a:p>
        </p:txBody>
      </p:sp>
      <p:pic>
        <p:nvPicPr>
          <p:cNvPr id="1026" name="Picture 2" descr="Los roles del equipo de Scrum">
            <a:extLst>
              <a:ext uri="{FF2B5EF4-FFF2-40B4-BE49-F238E27FC236}">
                <a16:creationId xmlns:a16="http://schemas.microsoft.com/office/drawing/2014/main" id="{78E7CE8E-4671-47A8-853C-F8F4669786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595" b="8176"/>
          <a:stretch/>
        </p:blipFill>
        <p:spPr bwMode="auto">
          <a:xfrm>
            <a:off x="4943790" y="991996"/>
            <a:ext cx="3455810" cy="15797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6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6" name="CuadroTexto 5">
            <a:extLst>
              <a:ext uri="{FF2B5EF4-FFF2-40B4-BE49-F238E27FC236}">
                <a16:creationId xmlns:a16="http://schemas.microsoft.com/office/drawing/2014/main" id="{70DDEC63-2F7C-4ABD-AEC0-81D0CDB66BB7}"/>
              </a:ext>
            </a:extLst>
          </p:cNvPr>
          <p:cNvSpPr txBox="1"/>
          <p:nvPr/>
        </p:nvSpPr>
        <p:spPr>
          <a:xfrm>
            <a:off x="361741" y="2465665"/>
            <a:ext cx="6410848" cy="2462213"/>
          </a:xfrm>
          <a:prstGeom prst="rect">
            <a:avLst/>
          </a:prstGeom>
          <a:noFill/>
        </p:spPr>
        <p:txBody>
          <a:bodyPr wrap="square">
            <a:spAutoFit/>
          </a:bodyPr>
          <a:lstStyle/>
          <a:p>
            <a:pPr algn="l" fontAlgn="base"/>
            <a:r>
              <a:rPr lang="es-MX" b="0" i="0" dirty="0">
                <a:solidFill>
                  <a:srgbClr val="091E42"/>
                </a:solidFill>
                <a:effectLst/>
                <a:latin typeface="Charlie Text"/>
              </a:rPr>
              <a:t>Scrum es un marco que permite el trabajo colaborativo entre equipos. Al igual que un equipo de rugby (de donde proviene su nombre) cuando entrena para un gran partido, scrum anima a los equipos a aprender a través de las experiencias, a autoorganizarse mientras aborda un problema y a reflexionar sobre sus victorias y derrotas para mejorar continuamente.</a:t>
            </a:r>
          </a:p>
          <a:p>
            <a:pPr algn="l" fontAlgn="base"/>
            <a:r>
              <a:rPr lang="es-MX" b="0" i="0" dirty="0">
                <a:solidFill>
                  <a:srgbClr val="091E42"/>
                </a:solidFill>
                <a:effectLst/>
                <a:latin typeface="Charlie Text"/>
              </a:rPr>
              <a:t>Aunque son los equipos de desarrollo de software los que utilizan con mayor frecuencia este tipo de scrum, sus principios y lecciones se pueden aplicar a todo tipo de trabajo en equipo. Esta es una de las razones por las que es tan popular. Aunque se considera a menudo un marco de gestión de proyectos ágil, scrum incluye un conjunto de reuniones, herramientas y funciones que, de forma coordinada, ayudan a los quipos a estructurar y gestionar su trabajo.</a:t>
            </a:r>
          </a:p>
        </p:txBody>
      </p:sp>
      <p:pic>
        <p:nvPicPr>
          <p:cNvPr id="2050" name="Picture 2" descr="Scrum roles y responsabilidades">
            <a:extLst>
              <a:ext uri="{FF2B5EF4-FFF2-40B4-BE49-F238E27FC236}">
                <a16:creationId xmlns:a16="http://schemas.microsoft.com/office/drawing/2014/main" id="{87718499-731E-4256-906D-B32633EBB5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1645" y="507441"/>
            <a:ext cx="2362057" cy="1881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982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6" name="CuadroTexto 5">
            <a:extLst>
              <a:ext uri="{FF2B5EF4-FFF2-40B4-BE49-F238E27FC236}">
                <a16:creationId xmlns:a16="http://schemas.microsoft.com/office/drawing/2014/main" id="{70DDEC63-2F7C-4ABD-AEC0-81D0CDB66BB7}"/>
              </a:ext>
            </a:extLst>
          </p:cNvPr>
          <p:cNvSpPr txBox="1"/>
          <p:nvPr/>
        </p:nvSpPr>
        <p:spPr>
          <a:xfrm>
            <a:off x="361741" y="2465665"/>
            <a:ext cx="6410848" cy="1815882"/>
          </a:xfrm>
          <a:prstGeom prst="rect">
            <a:avLst/>
          </a:prstGeom>
          <a:noFill/>
        </p:spPr>
        <p:txBody>
          <a:bodyPr wrap="square">
            <a:spAutoFit/>
          </a:bodyPr>
          <a:lstStyle/>
          <a:p>
            <a:pPr algn="l"/>
            <a:r>
              <a:rPr lang="es-CO" b="1" i="0" u="none" strike="noStrike" baseline="0" dirty="0">
                <a:solidFill>
                  <a:srgbClr val="000000"/>
                </a:solidFill>
                <a:latin typeface="Arial-BoldMT"/>
              </a:rPr>
              <a:t>El Equipo Scrum</a:t>
            </a:r>
          </a:p>
          <a:p>
            <a:pPr algn="l"/>
            <a:r>
              <a:rPr lang="es-CO" b="1" i="0" u="none" strike="noStrike" baseline="0" dirty="0">
                <a:solidFill>
                  <a:srgbClr val="000000"/>
                </a:solidFill>
                <a:latin typeface="Arial-BoldMT"/>
              </a:rPr>
              <a:t>(Scrum </a:t>
            </a:r>
            <a:r>
              <a:rPr lang="es-CO" b="1" i="0" u="none" strike="noStrike" baseline="0" dirty="0" err="1">
                <a:solidFill>
                  <a:srgbClr val="000000"/>
                </a:solidFill>
                <a:latin typeface="Arial-BoldMT"/>
              </a:rPr>
              <a:t>Team</a:t>
            </a:r>
            <a:r>
              <a:rPr lang="es-CO" b="1" i="0" u="none" strike="noStrike" baseline="0" dirty="0">
                <a:solidFill>
                  <a:srgbClr val="000000"/>
                </a:solidFill>
                <a:latin typeface="Arial-BoldMT"/>
              </a:rPr>
              <a:t>)</a:t>
            </a:r>
          </a:p>
          <a:p>
            <a:pPr algn="l"/>
            <a:r>
              <a:rPr lang="es-MX" b="0" i="0" u="none" strike="noStrike" baseline="0" dirty="0">
                <a:solidFill>
                  <a:srgbClr val="595959"/>
                </a:solidFill>
                <a:latin typeface="ArialMT"/>
              </a:rPr>
              <a:t>● </a:t>
            </a:r>
            <a:r>
              <a:rPr lang="es-MX" b="0" i="0" u="none" strike="noStrike" baseline="0" dirty="0">
                <a:solidFill>
                  <a:srgbClr val="000000"/>
                </a:solidFill>
                <a:latin typeface="ArialMT"/>
              </a:rPr>
              <a:t>Son auto organizados y multifuncionales</a:t>
            </a:r>
          </a:p>
          <a:p>
            <a:pPr algn="l"/>
            <a:r>
              <a:rPr lang="es-MX" b="0" i="0" u="none" strike="noStrike" baseline="0" dirty="0">
                <a:solidFill>
                  <a:srgbClr val="595959"/>
                </a:solidFill>
                <a:latin typeface="ArialMT"/>
              </a:rPr>
              <a:t>● </a:t>
            </a:r>
            <a:r>
              <a:rPr lang="es-MX" b="0" i="0" u="none" strike="noStrike" baseline="0" dirty="0">
                <a:solidFill>
                  <a:srgbClr val="000000"/>
                </a:solidFill>
                <a:latin typeface="ArialMT"/>
              </a:rPr>
              <a:t>Está diseñado para optimizar la flexibilidad, la creatividad y la productividad.</a:t>
            </a:r>
          </a:p>
          <a:p>
            <a:pPr algn="l"/>
            <a:r>
              <a:rPr lang="es-MX" b="0" i="0" u="none" strike="noStrike" baseline="0" dirty="0">
                <a:solidFill>
                  <a:srgbClr val="595959"/>
                </a:solidFill>
                <a:latin typeface="ArialMT"/>
              </a:rPr>
              <a:t>● </a:t>
            </a:r>
            <a:r>
              <a:rPr lang="es-MX" b="0" i="0" u="none" strike="noStrike" baseline="0" dirty="0">
                <a:solidFill>
                  <a:srgbClr val="000000"/>
                </a:solidFill>
                <a:latin typeface="ArialMT"/>
              </a:rPr>
              <a:t>Entregan productos de forma iterativa e incremental, maximizando las</a:t>
            </a:r>
          </a:p>
          <a:p>
            <a:pPr algn="l"/>
            <a:r>
              <a:rPr lang="es-MX" b="0" i="0" u="none" strike="noStrike" baseline="0" dirty="0">
                <a:solidFill>
                  <a:srgbClr val="000000"/>
                </a:solidFill>
                <a:latin typeface="ArialMT"/>
              </a:rPr>
              <a:t>oportunidades de obtener retroalimentación. Las entregas incrementales de</a:t>
            </a:r>
          </a:p>
          <a:p>
            <a:pPr algn="l"/>
            <a:r>
              <a:rPr lang="es-MX" b="0" i="0" u="none" strike="noStrike" baseline="0" dirty="0">
                <a:solidFill>
                  <a:srgbClr val="000000"/>
                </a:solidFill>
                <a:latin typeface="ArialMT"/>
              </a:rPr>
              <a:t>producto “Terminado” aseguran que siempre estará disponible una versión</a:t>
            </a:r>
          </a:p>
          <a:p>
            <a:pPr algn="l"/>
            <a:r>
              <a:rPr lang="es-MX" b="0" i="0" u="none" strike="noStrike" baseline="0" dirty="0">
                <a:solidFill>
                  <a:srgbClr val="000000"/>
                </a:solidFill>
                <a:latin typeface="ArialMT"/>
              </a:rPr>
              <a:t>potencialmente útil y funcional del producto</a:t>
            </a:r>
            <a:endParaRPr lang="es-MX" sz="1100" b="0" i="0" dirty="0">
              <a:solidFill>
                <a:srgbClr val="091E42"/>
              </a:solidFill>
              <a:effectLst/>
              <a:latin typeface="Charlie Text"/>
            </a:endParaRPr>
          </a:p>
        </p:txBody>
      </p:sp>
      <p:pic>
        <p:nvPicPr>
          <p:cNvPr id="4098" name="Picture 2" descr="Scrum team project development method process with sprint time and product  release flat vector illustration. Will be use for banner, poster, web  design vector de Stock | Adobe Stock">
            <a:extLst>
              <a:ext uri="{FF2B5EF4-FFF2-40B4-BE49-F238E27FC236}">
                <a16:creationId xmlns:a16="http://schemas.microsoft.com/office/drawing/2014/main" id="{235FCCCB-CB43-471F-90B2-0A6D71F5F9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5001" y="401566"/>
            <a:ext cx="2064099" cy="2064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090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6" name="CuadroTexto 5">
            <a:extLst>
              <a:ext uri="{FF2B5EF4-FFF2-40B4-BE49-F238E27FC236}">
                <a16:creationId xmlns:a16="http://schemas.microsoft.com/office/drawing/2014/main" id="{70DDEC63-2F7C-4ABD-AEC0-81D0CDB66BB7}"/>
              </a:ext>
            </a:extLst>
          </p:cNvPr>
          <p:cNvSpPr txBox="1"/>
          <p:nvPr/>
        </p:nvSpPr>
        <p:spPr>
          <a:xfrm>
            <a:off x="0" y="2345084"/>
            <a:ext cx="8144189" cy="2462213"/>
          </a:xfrm>
          <a:prstGeom prst="rect">
            <a:avLst/>
          </a:prstGeom>
          <a:noFill/>
        </p:spPr>
        <p:txBody>
          <a:bodyPr wrap="square">
            <a:spAutoFit/>
          </a:bodyPr>
          <a:lstStyle/>
          <a:p>
            <a:pPr algn="l"/>
            <a:r>
              <a:rPr lang="es-MX" b="1" i="0" u="none" strike="noStrike" baseline="0" dirty="0">
                <a:solidFill>
                  <a:srgbClr val="000000"/>
                </a:solidFill>
                <a:latin typeface="Arial-BoldMT"/>
              </a:rPr>
              <a:t>El Dueño de Producto (</a:t>
            </a:r>
            <a:r>
              <a:rPr lang="es-MX" b="1" i="0" u="none" strike="noStrike" baseline="0" dirty="0" err="1">
                <a:solidFill>
                  <a:srgbClr val="000000"/>
                </a:solidFill>
                <a:latin typeface="Arial-BoldMT"/>
              </a:rPr>
              <a:t>Product</a:t>
            </a:r>
            <a:r>
              <a:rPr lang="es-MX" b="1" i="0" u="none" strike="noStrike" baseline="0" dirty="0">
                <a:solidFill>
                  <a:srgbClr val="000000"/>
                </a:solidFill>
                <a:latin typeface="Arial-BoldMT"/>
              </a:rPr>
              <a:t> </a:t>
            </a:r>
            <a:r>
              <a:rPr lang="es-MX" b="1" i="0" u="none" strike="noStrike" baseline="0" dirty="0" err="1">
                <a:solidFill>
                  <a:srgbClr val="000000"/>
                </a:solidFill>
                <a:latin typeface="Arial-BoldMT"/>
              </a:rPr>
              <a:t>Owner</a:t>
            </a:r>
            <a:r>
              <a:rPr lang="es-MX" b="1" i="0" u="none" strike="noStrike" baseline="0" dirty="0">
                <a:solidFill>
                  <a:srgbClr val="000000"/>
                </a:solidFill>
                <a:latin typeface="Arial-BoldMT"/>
              </a:rPr>
              <a:t>)</a:t>
            </a:r>
          </a:p>
          <a:p>
            <a:pPr algn="l"/>
            <a:r>
              <a:rPr lang="es-MX" b="0" i="0" u="none" strike="noStrike" baseline="0" dirty="0">
                <a:solidFill>
                  <a:srgbClr val="000000"/>
                </a:solidFill>
                <a:latin typeface="ArialMT"/>
              </a:rPr>
              <a:t>Es la única persona responsable de gestionar la Lista del Producto (</a:t>
            </a:r>
            <a:r>
              <a:rPr lang="es-MX" b="0" i="0" u="none" strike="noStrike" baseline="0" dirty="0" err="1">
                <a:solidFill>
                  <a:srgbClr val="000000"/>
                </a:solidFill>
                <a:latin typeface="ArialMT"/>
              </a:rPr>
              <a:t>Product</a:t>
            </a:r>
            <a:r>
              <a:rPr lang="es-MX" b="0" i="0" u="none" strike="noStrike" baseline="0" dirty="0">
                <a:solidFill>
                  <a:srgbClr val="000000"/>
                </a:solidFill>
                <a:latin typeface="ArialMT"/>
              </a:rPr>
              <a:t> Backlog).</a:t>
            </a:r>
          </a:p>
          <a:p>
            <a:pPr algn="l"/>
            <a:r>
              <a:rPr lang="es-MX" b="0" i="0" u="none" strike="noStrike" baseline="0" dirty="0">
                <a:solidFill>
                  <a:srgbClr val="595959"/>
                </a:solidFill>
                <a:latin typeface="ArialMT"/>
              </a:rPr>
              <a:t>● </a:t>
            </a:r>
            <a:r>
              <a:rPr lang="es-MX" b="0" i="0" u="none" strike="noStrike" baseline="0" dirty="0">
                <a:solidFill>
                  <a:srgbClr val="000000"/>
                </a:solidFill>
                <a:latin typeface="ArialMT"/>
              </a:rPr>
              <a:t>Expresar claramente y ordenar los elementos de la Lista del Producto para alcanzar</a:t>
            </a:r>
          </a:p>
          <a:p>
            <a:pPr algn="l"/>
            <a:r>
              <a:rPr lang="es-MX" b="0" i="0" u="none" strike="noStrike" baseline="0" dirty="0">
                <a:solidFill>
                  <a:srgbClr val="000000"/>
                </a:solidFill>
                <a:latin typeface="ArialMT"/>
              </a:rPr>
              <a:t>los objetivos y misiones de la mejor manera posible</a:t>
            </a:r>
          </a:p>
          <a:p>
            <a:pPr algn="l"/>
            <a:r>
              <a:rPr lang="es-MX" b="0" i="0" u="none" strike="noStrike" baseline="0" dirty="0">
                <a:solidFill>
                  <a:srgbClr val="595959"/>
                </a:solidFill>
                <a:latin typeface="ArialMT"/>
              </a:rPr>
              <a:t>● </a:t>
            </a:r>
            <a:r>
              <a:rPr lang="es-MX" b="0" i="0" u="none" strike="noStrike" baseline="0" dirty="0">
                <a:solidFill>
                  <a:srgbClr val="000000"/>
                </a:solidFill>
                <a:latin typeface="ArialMT"/>
              </a:rPr>
              <a:t>Optimizar el valor del trabajo que el Equipo de Desarrollo realiza</a:t>
            </a:r>
          </a:p>
          <a:p>
            <a:pPr algn="l"/>
            <a:r>
              <a:rPr lang="es-MX" b="0" i="0" u="none" strike="noStrike" baseline="0" dirty="0">
                <a:solidFill>
                  <a:srgbClr val="595959"/>
                </a:solidFill>
                <a:latin typeface="ArialMT"/>
              </a:rPr>
              <a:t>● </a:t>
            </a:r>
            <a:r>
              <a:rPr lang="es-MX" b="0" i="0" u="none" strike="noStrike" baseline="0" dirty="0">
                <a:solidFill>
                  <a:srgbClr val="000000"/>
                </a:solidFill>
                <a:latin typeface="ArialMT"/>
              </a:rPr>
              <a:t>Asegurar que la Lista del Producto es visible, transparente y clara para todos y que</a:t>
            </a:r>
          </a:p>
          <a:p>
            <a:pPr algn="l"/>
            <a:r>
              <a:rPr lang="es-MX" b="0" i="0" u="none" strike="noStrike" baseline="0" dirty="0">
                <a:solidFill>
                  <a:srgbClr val="000000"/>
                </a:solidFill>
                <a:latin typeface="ArialMT"/>
              </a:rPr>
              <a:t>muestra aquello en lo que el equipo trabajará a continuación,</a:t>
            </a:r>
          </a:p>
          <a:p>
            <a:pPr algn="l"/>
            <a:r>
              <a:rPr lang="es-MX" b="0" i="0" u="none" strike="noStrike" baseline="0" dirty="0">
                <a:solidFill>
                  <a:srgbClr val="000000"/>
                </a:solidFill>
                <a:latin typeface="ArialMT"/>
              </a:rPr>
              <a:t>El backlog de un producto es una lista de trabajo ordenado por prioridades para el equipo de desarrollo que se obtiene de la hoja de ruta y sus requisitos. Los elementos más importantes se muestran al principio del backlog del producto para que el equipo sepa qué hay que entregar primero.</a:t>
            </a:r>
          </a:p>
        </p:txBody>
      </p:sp>
      <p:pic>
        <p:nvPicPr>
          <p:cNvPr id="3074" name="Picture 2" descr="▷ Product Owner, Qué es y Cuáles son sus funciones. Cómo ser el Mejor❗">
            <a:extLst>
              <a:ext uri="{FF2B5EF4-FFF2-40B4-BE49-F238E27FC236}">
                <a16:creationId xmlns:a16="http://schemas.microsoft.com/office/drawing/2014/main" id="{CE477CDA-E4A8-430E-9113-9751B7DAED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5240" y="553105"/>
            <a:ext cx="3331027" cy="1663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466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6" name="CuadroTexto 5">
            <a:extLst>
              <a:ext uri="{FF2B5EF4-FFF2-40B4-BE49-F238E27FC236}">
                <a16:creationId xmlns:a16="http://schemas.microsoft.com/office/drawing/2014/main" id="{70DDEC63-2F7C-4ABD-AEC0-81D0CDB66BB7}"/>
              </a:ext>
            </a:extLst>
          </p:cNvPr>
          <p:cNvSpPr txBox="1"/>
          <p:nvPr/>
        </p:nvSpPr>
        <p:spPr>
          <a:xfrm>
            <a:off x="0" y="2345084"/>
            <a:ext cx="8144189" cy="2585323"/>
          </a:xfrm>
          <a:prstGeom prst="rect">
            <a:avLst/>
          </a:prstGeom>
          <a:noFill/>
        </p:spPr>
        <p:txBody>
          <a:bodyPr wrap="square">
            <a:spAutoFit/>
          </a:bodyPr>
          <a:lstStyle/>
          <a:p>
            <a:pPr algn="l"/>
            <a:r>
              <a:rPr lang="es-MX" sz="1800" b="1" i="0" u="none" strike="noStrike" baseline="0" dirty="0">
                <a:solidFill>
                  <a:srgbClr val="000000"/>
                </a:solidFill>
                <a:latin typeface="Arial-BoldMT"/>
              </a:rPr>
              <a:t>El Equipo de Desarrollo (</a:t>
            </a:r>
            <a:r>
              <a:rPr lang="es-MX" sz="1800" b="1" i="0" u="none" strike="noStrike" baseline="0" dirty="0" err="1">
                <a:solidFill>
                  <a:srgbClr val="000000"/>
                </a:solidFill>
                <a:latin typeface="Arial-BoldMT"/>
              </a:rPr>
              <a:t>Development</a:t>
            </a:r>
            <a:endParaRPr lang="es-MX" sz="1800" b="1" i="0" u="none" strike="noStrike" baseline="0" dirty="0">
              <a:solidFill>
                <a:srgbClr val="000000"/>
              </a:solidFill>
              <a:latin typeface="Arial-BoldMT"/>
            </a:endParaRPr>
          </a:p>
          <a:p>
            <a:pPr algn="l"/>
            <a:r>
              <a:rPr lang="es-CO" sz="1800" b="1" i="0" u="none" strike="noStrike" baseline="0" dirty="0" err="1">
                <a:solidFill>
                  <a:srgbClr val="000000"/>
                </a:solidFill>
                <a:latin typeface="Arial-BoldMT"/>
              </a:rPr>
              <a:t>Team</a:t>
            </a:r>
            <a:r>
              <a:rPr lang="es-CO" sz="1800" b="1" i="0" u="none" strike="noStrike" baseline="0" dirty="0">
                <a:solidFill>
                  <a:srgbClr val="000000"/>
                </a:solidFill>
                <a:latin typeface="Arial-BoldMT"/>
              </a:rPr>
              <a:t>)</a:t>
            </a:r>
          </a:p>
          <a:p>
            <a:pPr algn="l"/>
            <a:r>
              <a:rPr lang="es-MX" sz="1800" b="0" i="0" u="none" strike="noStrike" baseline="0" dirty="0">
                <a:solidFill>
                  <a:srgbClr val="595959"/>
                </a:solidFill>
                <a:latin typeface="ArialMT"/>
              </a:rPr>
              <a:t>● </a:t>
            </a:r>
            <a:r>
              <a:rPr lang="es-MX" sz="1800" b="0" i="0" u="none" strike="noStrike" baseline="0" dirty="0">
                <a:solidFill>
                  <a:srgbClr val="000000"/>
                </a:solidFill>
                <a:latin typeface="ArialMT"/>
              </a:rPr>
              <a:t>Son los profesionales que realizan el trabajo de entregar un</a:t>
            </a:r>
          </a:p>
          <a:p>
            <a:pPr algn="l"/>
            <a:r>
              <a:rPr lang="es-MX" sz="1800" b="0" i="0" u="none" strike="noStrike" baseline="0" dirty="0">
                <a:solidFill>
                  <a:srgbClr val="000000"/>
                </a:solidFill>
                <a:latin typeface="ArialMT"/>
              </a:rPr>
              <a:t>Incremento de producto “Terminado” que potencialmente se pueda</a:t>
            </a:r>
          </a:p>
          <a:p>
            <a:pPr algn="l"/>
            <a:r>
              <a:rPr lang="es-MX" sz="1800" b="0" i="0" u="none" strike="noStrike" baseline="0" dirty="0">
                <a:solidFill>
                  <a:srgbClr val="000000"/>
                </a:solidFill>
                <a:latin typeface="ArialMT"/>
              </a:rPr>
              <a:t>poner en </a:t>
            </a:r>
            <a:r>
              <a:rPr lang="es-MX" sz="1800" b="0" i="0" u="none" strike="noStrike" baseline="0" dirty="0" err="1">
                <a:solidFill>
                  <a:srgbClr val="000000"/>
                </a:solidFill>
                <a:latin typeface="ArialMT"/>
              </a:rPr>
              <a:t>produccion</a:t>
            </a:r>
            <a:r>
              <a:rPr lang="es-MX" sz="1800" b="0" i="0" u="none" strike="noStrike" baseline="0" dirty="0">
                <a:solidFill>
                  <a:srgbClr val="000000"/>
                </a:solidFill>
                <a:latin typeface="ArialMT"/>
              </a:rPr>
              <a:t> al final de cada Sprint. Un Incremento</a:t>
            </a:r>
          </a:p>
          <a:p>
            <a:pPr algn="l"/>
            <a:r>
              <a:rPr lang="es-MX" sz="1800" b="0" i="0" u="none" strike="noStrike" baseline="0" dirty="0">
                <a:solidFill>
                  <a:srgbClr val="000000"/>
                </a:solidFill>
                <a:latin typeface="ArialMT"/>
              </a:rPr>
              <a:t>“Terminado” es obligatorio en la </a:t>
            </a:r>
            <a:r>
              <a:rPr lang="es-MX" sz="1800" b="0" i="0" u="none" strike="noStrike" baseline="0" dirty="0" err="1">
                <a:solidFill>
                  <a:srgbClr val="000000"/>
                </a:solidFill>
                <a:latin typeface="ArialMT"/>
              </a:rPr>
              <a:t>Revision</a:t>
            </a:r>
            <a:r>
              <a:rPr lang="es-MX" sz="1800" b="0" i="0" u="none" strike="noStrike" baseline="0" dirty="0">
                <a:solidFill>
                  <a:srgbClr val="000000"/>
                </a:solidFill>
                <a:latin typeface="ArialMT"/>
              </a:rPr>
              <a:t> del Sprint. Solo los miembros</a:t>
            </a:r>
          </a:p>
          <a:p>
            <a:pPr algn="l"/>
            <a:r>
              <a:rPr lang="es-MX" sz="1800" b="0" i="0" u="none" strike="noStrike" baseline="0" dirty="0">
                <a:solidFill>
                  <a:srgbClr val="000000"/>
                </a:solidFill>
                <a:latin typeface="ArialMT"/>
              </a:rPr>
              <a:t>del Equipo de Desarrollo participan en la </a:t>
            </a:r>
            <a:r>
              <a:rPr lang="es-MX" sz="1800" b="0" i="0" u="none" strike="noStrike" baseline="0" dirty="0" err="1">
                <a:solidFill>
                  <a:srgbClr val="000000"/>
                </a:solidFill>
                <a:latin typeface="ArialMT"/>
              </a:rPr>
              <a:t>creacion</a:t>
            </a:r>
            <a:r>
              <a:rPr lang="es-MX" sz="1800" b="0" i="0" u="none" strike="noStrike" baseline="0" dirty="0">
                <a:solidFill>
                  <a:srgbClr val="000000"/>
                </a:solidFill>
                <a:latin typeface="ArialMT"/>
              </a:rPr>
              <a:t> del Incremento.</a:t>
            </a:r>
          </a:p>
          <a:p>
            <a:pPr algn="l"/>
            <a:r>
              <a:rPr lang="es-CO" sz="1800" b="0" i="0" u="none" strike="noStrike" baseline="0" dirty="0">
                <a:solidFill>
                  <a:srgbClr val="595959"/>
                </a:solidFill>
                <a:latin typeface="ArialMT"/>
              </a:rPr>
              <a:t>● </a:t>
            </a:r>
            <a:r>
              <a:rPr lang="es-CO" sz="1800" b="0" i="0" u="none" strike="noStrike" baseline="0" dirty="0">
                <a:solidFill>
                  <a:srgbClr val="000000"/>
                </a:solidFill>
                <a:latin typeface="ArialMT"/>
              </a:rPr>
              <a:t>Son auto organizados, multifuncionales, no se reconoce </a:t>
            </a:r>
            <a:r>
              <a:rPr lang="es-CO" sz="1800" b="0" i="0" u="none" strike="noStrike" baseline="0" dirty="0" err="1">
                <a:solidFill>
                  <a:srgbClr val="000000"/>
                </a:solidFill>
                <a:latin typeface="ArialMT"/>
              </a:rPr>
              <a:t>titulos</a:t>
            </a:r>
            <a:r>
              <a:rPr lang="es-CO" sz="1800" b="0" i="0" u="none" strike="noStrike" baseline="0" dirty="0">
                <a:solidFill>
                  <a:srgbClr val="000000"/>
                </a:solidFill>
                <a:latin typeface="ArialMT"/>
              </a:rPr>
              <a:t> entre</a:t>
            </a:r>
          </a:p>
          <a:p>
            <a:pPr algn="l"/>
            <a:r>
              <a:rPr lang="es-MX" sz="1800" b="0" i="0" u="none" strike="noStrike" baseline="0" dirty="0">
                <a:solidFill>
                  <a:srgbClr val="000000"/>
                </a:solidFill>
                <a:latin typeface="ArialMT"/>
              </a:rPr>
              <a:t>ellos ni </a:t>
            </a:r>
            <a:r>
              <a:rPr lang="es-MX" sz="1800" b="0" i="0" u="none" strike="noStrike" baseline="0" dirty="0" err="1">
                <a:solidFill>
                  <a:srgbClr val="000000"/>
                </a:solidFill>
                <a:latin typeface="ArialMT"/>
              </a:rPr>
              <a:t>subequipos</a:t>
            </a:r>
            <a:r>
              <a:rPr lang="es-MX" sz="1800" b="0" i="0" u="none" strike="noStrike" baseline="0" dirty="0">
                <a:solidFill>
                  <a:srgbClr val="000000"/>
                </a:solidFill>
                <a:latin typeface="ArialMT"/>
              </a:rPr>
              <a:t>, la responsabilidad recae en el equipo.</a:t>
            </a:r>
            <a:endParaRPr lang="es-MX" sz="1000" b="0" i="0" dirty="0">
              <a:solidFill>
                <a:srgbClr val="091E42"/>
              </a:solidFill>
              <a:effectLst/>
              <a:latin typeface="Charlie Text"/>
            </a:endParaRPr>
          </a:p>
        </p:txBody>
      </p:sp>
      <p:pic>
        <p:nvPicPr>
          <p:cNvPr id="5122" name="Picture 2" descr="How to Build a Strong Product Development Team from New Hires">
            <a:extLst>
              <a:ext uri="{FF2B5EF4-FFF2-40B4-BE49-F238E27FC236}">
                <a16:creationId xmlns:a16="http://schemas.microsoft.com/office/drawing/2014/main" id="{974382E7-B8DF-47A6-88BD-8AF7FD032B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4145" y="213093"/>
            <a:ext cx="2430044" cy="238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927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6" name="CuadroTexto 5">
            <a:extLst>
              <a:ext uri="{FF2B5EF4-FFF2-40B4-BE49-F238E27FC236}">
                <a16:creationId xmlns:a16="http://schemas.microsoft.com/office/drawing/2014/main" id="{70DDEC63-2F7C-4ABD-AEC0-81D0CDB66BB7}"/>
              </a:ext>
            </a:extLst>
          </p:cNvPr>
          <p:cNvSpPr txBox="1"/>
          <p:nvPr/>
        </p:nvSpPr>
        <p:spPr>
          <a:xfrm>
            <a:off x="0" y="2281178"/>
            <a:ext cx="3768132" cy="2862322"/>
          </a:xfrm>
          <a:prstGeom prst="rect">
            <a:avLst/>
          </a:prstGeom>
          <a:noFill/>
        </p:spPr>
        <p:txBody>
          <a:bodyPr wrap="square">
            <a:spAutoFit/>
          </a:bodyPr>
          <a:lstStyle/>
          <a:p>
            <a:pPr algn="l"/>
            <a:endParaRPr lang="es-CO" sz="1200" b="1" i="0" u="none" strike="noStrike" baseline="0" dirty="0">
              <a:solidFill>
                <a:srgbClr val="000000"/>
              </a:solidFill>
              <a:latin typeface="Arial-BoldMT"/>
            </a:endParaRPr>
          </a:p>
          <a:p>
            <a:pPr algn="l"/>
            <a:r>
              <a:rPr lang="es-CO" sz="1200" b="1" i="0" u="none" strike="noStrike" baseline="0" dirty="0">
                <a:solidFill>
                  <a:srgbClr val="000000"/>
                </a:solidFill>
                <a:latin typeface="Arial-BoldMT"/>
              </a:rPr>
              <a:t>El Scrum Master</a:t>
            </a:r>
          </a:p>
          <a:p>
            <a:pPr algn="l"/>
            <a:r>
              <a:rPr lang="es-MX" sz="1200" b="0" i="0" u="none" strike="noStrike" baseline="0" dirty="0">
                <a:solidFill>
                  <a:srgbClr val="595959"/>
                </a:solidFill>
                <a:latin typeface="ArialMT"/>
              </a:rPr>
              <a:t>● </a:t>
            </a:r>
            <a:r>
              <a:rPr lang="es-MX" sz="1200" b="0" i="0" u="none" strike="noStrike" baseline="0" dirty="0">
                <a:solidFill>
                  <a:srgbClr val="000000"/>
                </a:solidFill>
                <a:latin typeface="ArialMT"/>
              </a:rPr>
              <a:t>Es el responsable de promover y apoyar Scrum como se define en la Guía de Scrum. Los</a:t>
            </a:r>
          </a:p>
          <a:p>
            <a:pPr algn="l"/>
            <a:r>
              <a:rPr lang="es-MX" sz="1200" b="0" i="0" u="none" strike="noStrike" baseline="0" dirty="0">
                <a:solidFill>
                  <a:srgbClr val="000000"/>
                </a:solidFill>
                <a:latin typeface="ArialMT"/>
              </a:rPr>
              <a:t>Scrum Masters hacen esto ayudando a todos a entender la teoría, prácticas, reglas y</a:t>
            </a:r>
          </a:p>
          <a:p>
            <a:pPr algn="l"/>
            <a:r>
              <a:rPr lang="es-CO" sz="1200" b="0" i="0" u="none" strike="noStrike" baseline="0" dirty="0">
                <a:solidFill>
                  <a:srgbClr val="000000"/>
                </a:solidFill>
                <a:latin typeface="ArialMT"/>
              </a:rPr>
              <a:t>valores de Scrum.</a:t>
            </a:r>
          </a:p>
          <a:p>
            <a:pPr algn="l"/>
            <a:r>
              <a:rPr lang="es-MX" sz="1200" b="0" i="0" u="none" strike="noStrike" baseline="0" dirty="0">
                <a:solidFill>
                  <a:srgbClr val="595959"/>
                </a:solidFill>
                <a:latin typeface="ArialMT"/>
              </a:rPr>
              <a:t>● </a:t>
            </a:r>
            <a:r>
              <a:rPr lang="es-MX" sz="1200" b="0" i="0" u="none" strike="noStrike" baseline="0" dirty="0">
                <a:solidFill>
                  <a:srgbClr val="000000"/>
                </a:solidFill>
                <a:latin typeface="ArialMT"/>
              </a:rPr>
              <a:t>Es un líder que está al servicio del Equipo</a:t>
            </a:r>
          </a:p>
          <a:p>
            <a:pPr algn="l"/>
            <a:r>
              <a:rPr lang="es-MX" sz="1200" b="0" i="0" u="none" strike="noStrike" baseline="0" dirty="0">
                <a:solidFill>
                  <a:srgbClr val="000000"/>
                </a:solidFill>
                <a:latin typeface="ArialMT"/>
              </a:rPr>
              <a:t>Scrum. El Scrum Master ayuda a las</a:t>
            </a:r>
          </a:p>
          <a:p>
            <a:pPr algn="l"/>
            <a:r>
              <a:rPr lang="es-MX" sz="1200" b="0" i="0" u="none" strike="noStrike" baseline="0" dirty="0">
                <a:solidFill>
                  <a:srgbClr val="000000"/>
                </a:solidFill>
                <a:latin typeface="ArialMT"/>
              </a:rPr>
              <a:t>personas externas al Equipo Scrum</a:t>
            </a:r>
          </a:p>
          <a:p>
            <a:pPr algn="l"/>
            <a:r>
              <a:rPr lang="es-MX" sz="1200" b="0" i="0" u="none" strike="noStrike" baseline="0" dirty="0">
                <a:solidFill>
                  <a:srgbClr val="000000"/>
                </a:solidFill>
                <a:latin typeface="ArialMT"/>
              </a:rPr>
              <a:t>a entender qué interacciones con el</a:t>
            </a:r>
          </a:p>
          <a:p>
            <a:pPr algn="l"/>
            <a:r>
              <a:rPr lang="es-MX" sz="1200" b="0" i="0" u="none" strike="noStrike" baseline="0" dirty="0">
                <a:solidFill>
                  <a:srgbClr val="000000"/>
                </a:solidFill>
                <a:latin typeface="ArialMT"/>
              </a:rPr>
              <a:t>Equipo Scrum pueden ser útiles y</a:t>
            </a:r>
          </a:p>
          <a:p>
            <a:pPr algn="l"/>
            <a:r>
              <a:rPr lang="es-MX" sz="1200" b="0" i="0" u="none" strike="noStrike" baseline="0" dirty="0">
                <a:solidFill>
                  <a:srgbClr val="000000"/>
                </a:solidFill>
                <a:latin typeface="ArialMT"/>
              </a:rPr>
              <a:t>cuáles no. Ayuda a todos a modificar</a:t>
            </a:r>
          </a:p>
          <a:p>
            <a:pPr algn="l"/>
            <a:r>
              <a:rPr lang="es-MX" sz="1200" b="0" i="0" u="none" strike="noStrike" baseline="0" dirty="0">
                <a:solidFill>
                  <a:srgbClr val="000000"/>
                </a:solidFill>
                <a:latin typeface="ArialMT"/>
              </a:rPr>
              <a:t>estas interacciones para maximizar el</a:t>
            </a:r>
          </a:p>
          <a:p>
            <a:pPr algn="l"/>
            <a:r>
              <a:rPr lang="es-MX" sz="1200" b="0" i="0" u="none" strike="noStrike" baseline="0" dirty="0">
                <a:solidFill>
                  <a:srgbClr val="000000"/>
                </a:solidFill>
                <a:latin typeface="ArialMT"/>
              </a:rPr>
              <a:t>valor creado por el Equipo Scrum.</a:t>
            </a:r>
            <a:endParaRPr lang="es-MX" sz="700" b="0" i="0" dirty="0">
              <a:solidFill>
                <a:srgbClr val="091E42"/>
              </a:solidFill>
              <a:effectLst/>
              <a:latin typeface="Charlie Text"/>
            </a:endParaRPr>
          </a:p>
        </p:txBody>
      </p:sp>
      <p:pic>
        <p:nvPicPr>
          <p:cNvPr id="6146" name="Picture 2" descr="El Auténtico Scrum Master – Giovanny Cifuentes | Agile Consultant &amp; Trainer">
            <a:extLst>
              <a:ext uri="{FF2B5EF4-FFF2-40B4-BE49-F238E27FC236}">
                <a16:creationId xmlns:a16="http://schemas.microsoft.com/office/drawing/2014/main" id="{AA4AF585-BF26-48AB-B29E-BD546AE372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96"/>
          <a:stretch/>
        </p:blipFill>
        <p:spPr bwMode="auto">
          <a:xfrm>
            <a:off x="5074417" y="904352"/>
            <a:ext cx="3938119" cy="409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3">
            <a:extLst>
              <a:ext uri="{FF2B5EF4-FFF2-40B4-BE49-F238E27FC236}">
                <a16:creationId xmlns:a16="http://schemas.microsoft.com/office/drawing/2014/main" id="{49DBF1FD-533F-40D2-93B7-3B2F24D290F4}"/>
              </a:ext>
            </a:extLst>
          </p:cNvPr>
          <p:cNvSpPr>
            <a:spLocks noGrp="1"/>
          </p:cNvSpPr>
          <p:nvPr>
            <p:ph type="subTitle" idx="2"/>
          </p:nvPr>
        </p:nvSpPr>
        <p:spPr>
          <a:xfrm>
            <a:off x="0" y="2507241"/>
            <a:ext cx="6566687" cy="1909800"/>
          </a:xfrm>
        </p:spPr>
        <p:txBody>
          <a:bodyPr/>
          <a:lstStyle/>
          <a:p>
            <a:pPr marL="342900" lvl="0" indent="-342900" fontAlgn="base">
              <a:tabLst>
                <a:tab pos="457200" algn="l"/>
              </a:tabLst>
            </a:pPr>
            <a:r>
              <a:rPr lang="es-CO" sz="1200" b="1" dirty="0">
                <a:solidFill>
                  <a:srgbClr val="091E42"/>
                </a:solidFill>
                <a:effectLst/>
                <a:latin typeface="Segoe UI" panose="020B0502040204020203" pitchFamily="34" charset="0"/>
                <a:ea typeface="Times New Roman" panose="02020603050405020304" pitchFamily="18" charset="0"/>
              </a:rPr>
              <a:t>Organización del backlog</a:t>
            </a:r>
            <a:r>
              <a:rPr lang="es-CO" sz="1200" dirty="0">
                <a:solidFill>
                  <a:srgbClr val="091E42"/>
                </a:solidFill>
                <a:effectLst/>
                <a:latin typeface="Segoe UI" panose="020B0502040204020203" pitchFamily="34" charset="0"/>
                <a:ea typeface="Times New Roman" panose="02020603050405020304" pitchFamily="18" charset="0"/>
              </a:rPr>
              <a:t>: este evento, que a veces se conoce como limpieza del backlog, es responsabilidad del propietario del producto. Los principales trabajos del propietario del producto son dirigir el producto hacia su visión del producto y estar al tanto del mercado y los clientes. Por tanto, él o ella realiza el mantenimiento de esta lista utilizando los comentarios de los usuarios y del equipo de desarrollo para ayudar a priorizar y mantener la lista limpia y a punto para trabajar sobre ella en cualquier momento. Puedes obtener más información sobre </a:t>
            </a:r>
            <a:r>
              <a:rPr lang="es-CO" sz="1200" u="sng" dirty="0">
                <a:solidFill>
                  <a:srgbClr val="0052CC"/>
                </a:solidFill>
                <a:effectLst/>
                <a:latin typeface="Segoe UI" panose="020B0502040204020203" pitchFamily="34" charset="0"/>
                <a:ea typeface="Times New Roman" panose="02020603050405020304" pitchFamily="18" charset="0"/>
                <a:hlinkClick r:id="rId3"/>
              </a:rPr>
              <a:t>cómo mantener un backlog de la forma más adecuada aquí</a:t>
            </a:r>
            <a:r>
              <a:rPr lang="es-CO" sz="1200" dirty="0">
                <a:solidFill>
                  <a:srgbClr val="091E42"/>
                </a:solidFill>
                <a:effectLst/>
                <a:latin typeface="Segoe UI" panose="020B0502040204020203" pitchFamily="34" charset="0"/>
                <a:ea typeface="Times New Roman" panose="02020603050405020304" pitchFamily="18" charset="0"/>
              </a:rPr>
              <a:t>.</a:t>
            </a:r>
            <a:endParaRPr lang="es-CO" sz="1200" dirty="0">
              <a:effectLst/>
              <a:latin typeface="Times New Roman" panose="02020603050405020304" pitchFamily="18" charset="0"/>
              <a:ea typeface="Times New Roman" panose="02020603050405020304" pitchFamily="18" charset="0"/>
            </a:endParaRPr>
          </a:p>
          <a:p>
            <a:r>
              <a:rPr lang="es-CO" sz="1200" b="1" dirty="0">
                <a:solidFill>
                  <a:srgbClr val="091E42"/>
                </a:solidFill>
                <a:effectLst/>
                <a:latin typeface="Segoe UI" panose="020B0502040204020203" pitchFamily="34" charset="0"/>
                <a:ea typeface="Calibri" panose="020F0502020204030204" pitchFamily="34" charset="0"/>
              </a:rPr>
              <a:t>Planificación de sprint</a:t>
            </a:r>
            <a:r>
              <a:rPr lang="es-CO" sz="1200" dirty="0">
                <a:solidFill>
                  <a:srgbClr val="091E42"/>
                </a:solidFill>
                <a:effectLst/>
                <a:latin typeface="Segoe UI" panose="020B0502040204020203" pitchFamily="34" charset="0"/>
                <a:ea typeface="Calibri" panose="020F0502020204030204" pitchFamily="34" charset="0"/>
              </a:rPr>
              <a:t>: en esta reunión, todo el equipo de desarrollo planifica el trabajo que se va a realizar (alcance) durante el </a:t>
            </a:r>
            <a:r>
              <a:rPr lang="es-CO" sz="1200" u="sng" dirty="0">
                <a:solidFill>
                  <a:srgbClr val="0052CC"/>
                </a:solidFill>
                <a:effectLst/>
                <a:latin typeface="Segoe UI" panose="020B0502040204020203" pitchFamily="34" charset="0"/>
                <a:ea typeface="Calibri" panose="020F0502020204030204" pitchFamily="34" charset="0"/>
                <a:hlinkClick r:id="rId4"/>
              </a:rPr>
              <a:t>sprint</a:t>
            </a:r>
            <a:r>
              <a:rPr lang="es-CO" sz="1200" dirty="0">
                <a:solidFill>
                  <a:srgbClr val="091E42"/>
                </a:solidFill>
                <a:effectLst/>
                <a:latin typeface="Segoe UI" panose="020B0502040204020203" pitchFamily="34" charset="0"/>
                <a:ea typeface="Calibri" panose="020F0502020204030204" pitchFamily="34" charset="0"/>
              </a:rPr>
              <a:t> actual. Esta reunión la dirige el experto en scrum y, en ella, el equipo decide el objetivo del sprint. Posteriormente, se añaden historias de usuario específicas al sprint desde el backlog del producto. Estas historias siempre se adecuan al objetivo y también son acordadas por el equipo de scrum para que sea factible implementarlas durante el sprint.</a:t>
            </a:r>
            <a:endParaRPr lang="es-CO" sz="1200" dirty="0"/>
          </a:p>
        </p:txBody>
      </p:sp>
      <p:sp>
        <p:nvSpPr>
          <p:cNvPr id="5" name="Rectángulo 4">
            <a:extLst>
              <a:ext uri="{FF2B5EF4-FFF2-40B4-BE49-F238E27FC236}">
                <a16:creationId xmlns:a16="http://schemas.microsoft.com/office/drawing/2014/main" id="{DF20ACE1-A597-4F80-877D-EBCBB68F09E6}"/>
              </a:ext>
            </a:extLst>
          </p:cNvPr>
          <p:cNvSpPr/>
          <p:nvPr/>
        </p:nvSpPr>
        <p:spPr>
          <a:xfrm>
            <a:off x="2305113" y="1758392"/>
            <a:ext cx="4437329" cy="646331"/>
          </a:xfrm>
          <a:prstGeom prst="rect">
            <a:avLst/>
          </a:prstGeom>
          <a:noFill/>
        </p:spPr>
        <p:txBody>
          <a:bodyPr wrap="square" lIns="91440" tIns="45720" rIns="91440" bIns="45720">
            <a:spAutoFit/>
          </a:bodyPr>
          <a:lstStyle/>
          <a:p>
            <a:pPr algn="ctr"/>
            <a:r>
              <a:rPr lang="es-ES" sz="3600" b="0" cap="none" spc="0" dirty="0">
                <a:ln w="0"/>
                <a:solidFill>
                  <a:schemeClr val="tx1"/>
                </a:solidFill>
                <a:effectLst>
                  <a:outerShdw blurRad="38100" dist="19050" dir="2700000" algn="tl" rotWithShape="0">
                    <a:schemeClr val="dk1">
                      <a:alpha val="40000"/>
                    </a:schemeClr>
                  </a:outerShdw>
                </a:effectLst>
              </a:rPr>
              <a:t>Eventos en Scrum</a:t>
            </a:r>
          </a:p>
        </p:txBody>
      </p:sp>
    </p:spTree>
    <p:extLst>
      <p:ext uri="{BB962C8B-B14F-4D97-AF65-F5344CB8AC3E}">
        <p14:creationId xmlns:p14="http://schemas.microsoft.com/office/powerpoint/2010/main" val="2007337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3">
            <a:extLst>
              <a:ext uri="{FF2B5EF4-FFF2-40B4-BE49-F238E27FC236}">
                <a16:creationId xmlns:a16="http://schemas.microsoft.com/office/drawing/2014/main" id="{49DBF1FD-533F-40D2-93B7-3B2F24D290F4}"/>
              </a:ext>
            </a:extLst>
          </p:cNvPr>
          <p:cNvSpPr>
            <a:spLocks noGrp="1"/>
          </p:cNvSpPr>
          <p:nvPr>
            <p:ph type="subTitle" idx="2"/>
          </p:nvPr>
        </p:nvSpPr>
        <p:spPr>
          <a:xfrm>
            <a:off x="105419" y="3039804"/>
            <a:ext cx="6566687" cy="1909800"/>
          </a:xfrm>
        </p:spPr>
        <p:txBody>
          <a:bodyPr/>
          <a:lstStyle/>
          <a:p>
            <a:pPr marL="342900" lvl="0" indent="-342900" fontAlgn="base">
              <a:tabLst>
                <a:tab pos="457200" algn="l"/>
              </a:tabLst>
            </a:pPr>
            <a:r>
              <a:rPr lang="es-CO" sz="1800" b="1" dirty="0">
                <a:solidFill>
                  <a:srgbClr val="091E42"/>
                </a:solidFill>
                <a:effectLst/>
                <a:latin typeface="Segoe UI" panose="020B0502040204020203" pitchFamily="34" charset="0"/>
                <a:ea typeface="Calibri" panose="020F0502020204030204" pitchFamily="34" charset="0"/>
              </a:rPr>
              <a:t>Sprint</a:t>
            </a:r>
            <a:r>
              <a:rPr lang="es-CO" sz="1800" dirty="0">
                <a:solidFill>
                  <a:srgbClr val="091E42"/>
                </a:solidFill>
                <a:effectLst/>
                <a:latin typeface="Segoe UI" panose="020B0502040204020203" pitchFamily="34" charset="0"/>
                <a:ea typeface="Calibri" panose="020F0502020204030204" pitchFamily="34" charset="0"/>
              </a:rPr>
              <a:t>: un sprint es el periodo real en que el equipo de scrum trabaja de forma conjunta para finalizar un incremento. La duración de un sprint suele ser de dos semanas, aunque algunos equipos manifiestan que les resulta más fácil una semana para el alcance o un mes para entregar un incremento valioso. </a:t>
            </a:r>
          </a:p>
        </p:txBody>
      </p:sp>
      <p:sp>
        <p:nvSpPr>
          <p:cNvPr id="5" name="CuadroTexto 4">
            <a:extLst>
              <a:ext uri="{FF2B5EF4-FFF2-40B4-BE49-F238E27FC236}">
                <a16:creationId xmlns:a16="http://schemas.microsoft.com/office/drawing/2014/main" id="{60C543C0-A0A8-4B95-BC46-EE2A436456C5}"/>
              </a:ext>
            </a:extLst>
          </p:cNvPr>
          <p:cNvSpPr txBox="1"/>
          <p:nvPr/>
        </p:nvSpPr>
        <p:spPr>
          <a:xfrm>
            <a:off x="4373546" y="632864"/>
            <a:ext cx="4597120" cy="2462213"/>
          </a:xfrm>
          <a:prstGeom prst="rect">
            <a:avLst/>
          </a:prstGeom>
          <a:noFill/>
        </p:spPr>
        <p:txBody>
          <a:bodyPr wrap="square">
            <a:spAutoFit/>
          </a:bodyPr>
          <a:lstStyle/>
          <a:p>
            <a:pPr marL="342900" lvl="0" indent="-342900" fontAlgn="base">
              <a:tabLst>
                <a:tab pos="457200" algn="l"/>
              </a:tabLst>
            </a:pPr>
            <a:endParaRPr lang="es-CO" dirty="0">
              <a:solidFill>
                <a:srgbClr val="091E42"/>
              </a:solidFill>
              <a:latin typeface="Segoe UI" panose="020B0502040204020203" pitchFamily="34" charset="0"/>
            </a:endParaRPr>
          </a:p>
          <a:p>
            <a:pPr marL="342900" lvl="0" indent="-342900" fontAlgn="base">
              <a:tabLst>
                <a:tab pos="457200" algn="l"/>
              </a:tabLst>
            </a:pPr>
            <a:r>
              <a:rPr lang="es-CO" sz="1400" b="1" dirty="0">
                <a:solidFill>
                  <a:srgbClr val="091E42"/>
                </a:solidFill>
                <a:effectLst/>
                <a:latin typeface="Segoe UI" panose="020B0502040204020203" pitchFamily="34" charset="0"/>
                <a:ea typeface="Calibri" panose="020F0502020204030204" pitchFamily="34" charset="0"/>
              </a:rPr>
              <a:t>Scrum diario o reunión rápida</a:t>
            </a:r>
            <a:r>
              <a:rPr lang="es-CO" sz="1400" dirty="0">
                <a:solidFill>
                  <a:srgbClr val="091E42"/>
                </a:solidFill>
                <a:effectLst/>
                <a:latin typeface="Segoe UI" panose="020B0502040204020203" pitchFamily="34" charset="0"/>
                <a:ea typeface="Calibri" panose="020F0502020204030204" pitchFamily="34" charset="0"/>
              </a:rPr>
              <a:t>: se trata de una reunión diaria de muy corta duración que tiene lugar siempre a la misma hora (normalmente, por las mañanas) y en el mismo sitio para facilitar las cosas. Muchos equipos tratan de finalizar la reunión en 15 minutos, pero eso es solo una guía. </a:t>
            </a:r>
            <a:br>
              <a:rPr lang="es-CO" sz="1400" dirty="0">
                <a:solidFill>
                  <a:srgbClr val="091E42"/>
                </a:solidFill>
                <a:effectLst/>
                <a:latin typeface="Segoe UI" panose="020B0502040204020203" pitchFamily="34" charset="0"/>
                <a:ea typeface="Calibri" panose="020F0502020204030204" pitchFamily="34" charset="0"/>
              </a:rPr>
            </a:br>
            <a:br>
              <a:rPr lang="es-CO" sz="1400" dirty="0">
                <a:solidFill>
                  <a:srgbClr val="091E42"/>
                </a:solidFill>
                <a:effectLst/>
                <a:latin typeface="Segoe UI" panose="020B0502040204020203" pitchFamily="34" charset="0"/>
                <a:ea typeface="Calibri" panose="020F0502020204030204" pitchFamily="34" charset="0"/>
              </a:rPr>
            </a:br>
            <a:r>
              <a:rPr lang="es-CO" sz="1400" dirty="0">
                <a:solidFill>
                  <a:srgbClr val="FF0000"/>
                </a:solidFill>
                <a:effectLst/>
                <a:latin typeface="Segoe UI" panose="020B0502040204020203" pitchFamily="34" charset="0"/>
                <a:ea typeface="Calibri" panose="020F0502020204030204" pitchFamily="34" charset="0"/>
              </a:rPr>
              <a:t>• ¿Qué hice ayer?</a:t>
            </a:r>
            <a:br>
              <a:rPr lang="es-CO" sz="1400" dirty="0">
                <a:solidFill>
                  <a:srgbClr val="FF0000"/>
                </a:solidFill>
                <a:effectLst/>
                <a:latin typeface="Segoe UI" panose="020B0502040204020203" pitchFamily="34" charset="0"/>
                <a:ea typeface="Calibri" panose="020F0502020204030204" pitchFamily="34" charset="0"/>
              </a:rPr>
            </a:br>
            <a:r>
              <a:rPr lang="es-CO" sz="1400" dirty="0">
                <a:solidFill>
                  <a:srgbClr val="FF0000"/>
                </a:solidFill>
                <a:effectLst/>
                <a:latin typeface="Segoe UI" panose="020B0502040204020203" pitchFamily="34" charset="0"/>
                <a:ea typeface="Calibri" panose="020F0502020204030204" pitchFamily="34" charset="0"/>
              </a:rPr>
              <a:t>• ¿Qué tengo planificado para hoy?</a:t>
            </a:r>
            <a:br>
              <a:rPr lang="es-CO" sz="1400" dirty="0">
                <a:solidFill>
                  <a:srgbClr val="FF0000"/>
                </a:solidFill>
                <a:effectLst/>
                <a:latin typeface="Segoe UI" panose="020B0502040204020203" pitchFamily="34" charset="0"/>
                <a:ea typeface="Calibri" panose="020F0502020204030204" pitchFamily="34" charset="0"/>
              </a:rPr>
            </a:br>
            <a:r>
              <a:rPr lang="es-CO" sz="1400" dirty="0">
                <a:solidFill>
                  <a:srgbClr val="FF0000"/>
                </a:solidFill>
                <a:effectLst/>
                <a:latin typeface="Segoe UI" panose="020B0502040204020203" pitchFamily="34" charset="0"/>
                <a:ea typeface="Calibri" panose="020F0502020204030204" pitchFamily="34" charset="0"/>
              </a:rPr>
              <a:t>• ¿Hay algún obstáculo?</a:t>
            </a:r>
            <a:endParaRPr lang="es-CO" sz="1050" dirty="0">
              <a:solidFill>
                <a:srgbClr val="FF0000"/>
              </a:solidFill>
            </a:endParaRPr>
          </a:p>
        </p:txBody>
      </p:sp>
    </p:spTree>
    <p:extLst>
      <p:ext uri="{BB962C8B-B14F-4D97-AF65-F5344CB8AC3E}">
        <p14:creationId xmlns:p14="http://schemas.microsoft.com/office/powerpoint/2010/main" val="207683918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2196</TotalTime>
  <Words>1186</Words>
  <Application>Microsoft Office PowerPoint</Application>
  <PresentationFormat>Presentación en pantalla (16:9)</PresentationFormat>
  <Paragraphs>63</Paragraphs>
  <Slides>10</Slides>
  <Notes>10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10</vt:i4>
      </vt:variant>
    </vt:vector>
  </HeadingPairs>
  <TitlesOfParts>
    <vt:vector size="18" baseType="lpstr">
      <vt:lpstr>Charlie Text</vt:lpstr>
      <vt:lpstr>ArialMT</vt:lpstr>
      <vt:lpstr>Montserrat</vt:lpstr>
      <vt:lpstr>Times New Roman</vt:lpstr>
      <vt:lpstr>Segoe UI</vt:lpstr>
      <vt:lpstr>Arial</vt:lpstr>
      <vt:lpstr>Arial-BoldMT</vt:lpstr>
      <vt:lpstr>Simple Light</vt:lpstr>
      <vt:lpstr>BOOTCAMP  DESARROLLO WEB FULL STACK ADVANCE</vt:lpstr>
      <vt:lpstr>¿Qué es SCRUM?</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DESARROLLO WEB FULL STACK ADVANCE</dc:title>
  <cp:lastModifiedBy>Álvaro Santacruz Rendón</cp:lastModifiedBy>
  <cp:revision>6</cp:revision>
  <dcterms:modified xsi:type="dcterms:W3CDTF">2022-03-15T12:42:10Z</dcterms:modified>
</cp:coreProperties>
</file>