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9144000" cy="68580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Texto del título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Nivel de texto 1</a:t>
            </a:r>
            <a:endParaRPr sz="32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Nivel de texto 2</a:t>
            </a:r>
            <a:endParaRPr sz="32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Nivel de texto 3</a:t>
            </a:r>
            <a:endParaRPr sz="32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Nivel de texto 4</a:t>
            </a:r>
            <a:endParaRPr sz="32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Nivel de texto 5</a:t>
            </a:r>
          </a:p>
        </p:txBody>
      </p:sp>
      <p:sp>
        <p:nvSpPr>
          <p:cNvPr id="9" name="Shape 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Texto del título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Nivel de texto 1</a:t>
            </a:r>
            <a:endParaRPr sz="3200"/>
          </a:p>
          <a:p>
            <a:pPr lvl="1">
              <a:defRPr sz="1800"/>
            </a:pPr>
            <a:r>
              <a:rPr sz="3200"/>
              <a:t>Nivel de texto 2</a:t>
            </a:r>
            <a:endParaRPr sz="3200"/>
          </a:p>
          <a:p>
            <a:pPr lvl="2">
              <a:defRPr sz="1800"/>
            </a:pPr>
            <a:r>
              <a:rPr sz="3200"/>
              <a:t>Nivel de texto 3</a:t>
            </a:r>
            <a:endParaRPr sz="3200"/>
          </a:p>
          <a:p>
            <a:pPr lvl="3">
              <a:defRPr sz="1800"/>
            </a:pPr>
            <a:r>
              <a:rPr sz="3200"/>
              <a:t>Nivel de texto 4</a:t>
            </a:r>
            <a:endParaRPr sz="3200"/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Texto del título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Nivel de texto 1</a:t>
            </a:r>
            <a:endParaRPr sz="3200"/>
          </a:p>
          <a:p>
            <a:pPr lvl="1">
              <a:defRPr sz="1800"/>
            </a:pPr>
            <a:r>
              <a:rPr sz="3200"/>
              <a:t>Nivel de texto 2</a:t>
            </a:r>
            <a:endParaRPr sz="3200"/>
          </a:p>
          <a:p>
            <a:pPr lvl="2">
              <a:defRPr sz="1800"/>
            </a:pPr>
            <a:r>
              <a:rPr sz="3200"/>
              <a:t>Nivel de texto 3</a:t>
            </a:r>
            <a:endParaRPr sz="3200"/>
          </a:p>
          <a:p>
            <a:pPr lvl="3">
              <a:defRPr sz="1800"/>
            </a:pPr>
            <a:r>
              <a:rPr sz="3200"/>
              <a:t>Nivel de texto 4</a:t>
            </a:r>
            <a:endParaRPr sz="3200"/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Texto del título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Nivel de texto 1</a:t>
            </a:r>
            <a:endParaRPr sz="3200"/>
          </a:p>
          <a:p>
            <a:pPr lvl="1">
              <a:defRPr sz="1800"/>
            </a:pPr>
            <a:r>
              <a:rPr sz="3200"/>
              <a:t>Nivel de texto 2</a:t>
            </a:r>
            <a:endParaRPr sz="3200"/>
          </a:p>
          <a:p>
            <a:pPr lvl="2">
              <a:defRPr sz="1800"/>
            </a:pPr>
            <a:r>
              <a:rPr sz="3200"/>
              <a:t>Nivel de texto 3</a:t>
            </a:r>
            <a:endParaRPr sz="3200"/>
          </a:p>
          <a:p>
            <a:pPr lvl="3">
              <a:defRPr sz="1800"/>
            </a:pPr>
            <a:r>
              <a:rPr sz="3200"/>
              <a:t>Nivel de texto 4</a:t>
            </a:r>
            <a:endParaRPr sz="3200"/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Texto del título</a:t>
            </a:r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Nivel de texto 1</a:t>
            </a:r>
            <a:endParaRPr sz="2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Nivel de texto 2</a:t>
            </a:r>
            <a:endParaRPr sz="20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Nivel de texto 3</a:t>
            </a:r>
            <a:endParaRPr sz="20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Nivel de texto 4</a:t>
            </a:r>
            <a:endParaRPr sz="20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Nivel de texto 5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Texto del título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Nivel de texto 1</a:t>
            </a:r>
            <a:endParaRPr sz="2800"/>
          </a:p>
          <a:p>
            <a:pPr lvl="1">
              <a:defRPr sz="1800"/>
            </a:pPr>
            <a:r>
              <a:rPr sz="2800"/>
              <a:t>Nivel de texto 2</a:t>
            </a:r>
            <a:endParaRPr sz="2800"/>
          </a:p>
          <a:p>
            <a:pPr lvl="2">
              <a:defRPr sz="1800"/>
            </a:pPr>
            <a:r>
              <a:rPr sz="2800"/>
              <a:t>Nivel de texto 3</a:t>
            </a:r>
            <a:endParaRPr sz="2800"/>
          </a:p>
          <a:p>
            <a:pPr lvl="3">
              <a:defRPr sz="1800"/>
            </a:pPr>
            <a:r>
              <a:rPr sz="2800"/>
              <a:t>Nivel de texto 4</a:t>
            </a:r>
            <a:endParaRPr sz="2800"/>
          </a:p>
          <a:p>
            <a:pPr lvl="4">
              <a:defRPr sz="1800"/>
            </a:pPr>
            <a:r>
              <a:rPr sz="2800"/>
              <a:t>Nivel de texto 5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Texto del título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 lvl="0">
              <a:defRPr b="0" sz="1800"/>
            </a:pPr>
            <a:r>
              <a:rPr b="1" sz="2400"/>
              <a:t>Nivel de texto 1</a:t>
            </a:r>
            <a:endParaRPr b="1" sz="2400"/>
          </a:p>
          <a:p>
            <a:pPr lvl="1">
              <a:defRPr b="0" sz="1800"/>
            </a:pPr>
            <a:r>
              <a:rPr b="1" sz="2400"/>
              <a:t>Nivel de texto 2</a:t>
            </a:r>
            <a:endParaRPr b="1" sz="2400"/>
          </a:p>
          <a:p>
            <a:pPr lvl="2">
              <a:defRPr b="0" sz="1800"/>
            </a:pPr>
            <a:r>
              <a:rPr b="1" sz="2400"/>
              <a:t>Nivel de texto 3</a:t>
            </a:r>
            <a:endParaRPr b="1" sz="2400"/>
          </a:p>
          <a:p>
            <a:pPr lvl="3">
              <a:defRPr b="0" sz="1800"/>
            </a:pPr>
            <a:r>
              <a:rPr b="1" sz="2400"/>
              <a:t>Nivel de texto 4</a:t>
            </a:r>
            <a:endParaRPr b="1" sz="2400"/>
          </a:p>
          <a:p>
            <a:pPr lvl="4">
              <a:defRPr b="0" sz="1800"/>
            </a:pPr>
            <a:r>
              <a:rPr b="1" sz="2400"/>
              <a:t>Nivel de texto 5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Texto del título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Texto del título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Nivel de texto 1</a:t>
            </a:r>
            <a:endParaRPr sz="3200"/>
          </a:p>
          <a:p>
            <a:pPr lvl="1">
              <a:defRPr sz="1800"/>
            </a:pPr>
            <a:r>
              <a:rPr sz="3200"/>
              <a:t>Nivel de texto 2</a:t>
            </a:r>
            <a:endParaRPr sz="3200"/>
          </a:p>
          <a:p>
            <a:pPr lvl="2">
              <a:defRPr sz="1800"/>
            </a:pPr>
            <a:r>
              <a:rPr sz="3200"/>
              <a:t>Nivel de texto 3</a:t>
            </a:r>
            <a:endParaRPr sz="3200"/>
          </a:p>
          <a:p>
            <a:pPr lvl="3">
              <a:defRPr sz="1800"/>
            </a:pPr>
            <a:r>
              <a:rPr sz="3200"/>
              <a:t>Nivel de texto 4</a:t>
            </a:r>
            <a:endParaRPr sz="3200"/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Texto del título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Nivel de texto 1</a:t>
            </a:r>
            <a:endParaRPr sz="1400"/>
          </a:p>
          <a:p>
            <a:pPr lvl="1">
              <a:defRPr sz="1800"/>
            </a:pPr>
            <a:r>
              <a:rPr sz="1400"/>
              <a:t>Nivel de texto 2</a:t>
            </a:r>
            <a:endParaRPr sz="1400"/>
          </a:p>
          <a:p>
            <a:pPr lvl="2">
              <a:defRPr sz="1800"/>
            </a:pPr>
            <a:r>
              <a:rPr sz="1400"/>
              <a:t>Nivel de texto 3</a:t>
            </a:r>
            <a:endParaRPr sz="1400"/>
          </a:p>
          <a:p>
            <a:pPr lvl="3">
              <a:defRPr sz="1800"/>
            </a:pPr>
            <a:r>
              <a:rPr sz="1400"/>
              <a:t>Nivel de texto 4</a:t>
            </a:r>
            <a:endParaRPr sz="1400"/>
          </a:p>
          <a:p>
            <a:pPr lvl="4">
              <a:defRPr sz="1800"/>
            </a:pPr>
            <a:r>
              <a:rPr sz="1400"/>
              <a:t>Nivel de texto 5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Texto del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Nivel de texto 1</a:t>
            </a:r>
            <a:endParaRPr sz="3200"/>
          </a:p>
          <a:p>
            <a:pPr lvl="1">
              <a:defRPr sz="1800"/>
            </a:pPr>
            <a:r>
              <a:rPr sz="3200"/>
              <a:t>Nivel de texto 2</a:t>
            </a:r>
            <a:endParaRPr sz="3200"/>
          </a:p>
          <a:p>
            <a:pPr lvl="2">
              <a:defRPr sz="1800"/>
            </a:pPr>
            <a:r>
              <a:rPr sz="3200"/>
              <a:t>Nivel de texto 3</a:t>
            </a:r>
            <a:endParaRPr sz="3200"/>
          </a:p>
          <a:p>
            <a:pPr lvl="3">
              <a:defRPr sz="1800"/>
            </a:pPr>
            <a:r>
              <a:rPr sz="3200"/>
              <a:t>Nivel de texto 4</a:t>
            </a:r>
            <a:endParaRPr sz="3200"/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5" name="image1.png" descr="logoUta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84368" y="116632"/>
            <a:ext cx="923586" cy="475432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med" advClick="1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616023" y="692695"/>
            <a:ext cx="7772401" cy="792089"/>
          </a:xfrm>
          <a:prstGeom prst="rect">
            <a:avLst/>
          </a:prstGeom>
        </p:spPr>
        <p:txBody>
          <a:bodyPr/>
          <a:lstStyle/>
          <a:p>
            <a:pPr lvl="0" defTabSz="557784">
              <a:defRPr sz="1800"/>
            </a:pPr>
            <a:r>
              <a:rPr sz="2379">
                <a:solidFill>
                  <a:srgbClr val="1F497D"/>
                </a:solidFill>
              </a:rPr>
              <a:t>Tecnologías "on-line", "real-time" y sistemas híbridos: </a:t>
            </a:r>
            <a:r>
              <a:rPr b="1" sz="2379">
                <a:solidFill>
                  <a:srgbClr val="1F497D"/>
                </a:solidFill>
              </a:rPr>
              <a:t>Cassandra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3216367" y="4797152"/>
            <a:ext cx="5045253" cy="504057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b="1" sz="24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888888"/>
                </a:solidFill>
              </a:rPr>
              <a:t>Alejandro Cuevas</a:t>
            </a:r>
          </a:p>
        </p:txBody>
      </p:sp>
      <p:pic>
        <p:nvPicPr>
          <p:cNvPr id="52" name="image1.png" descr="logoUta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3848" y="2708919"/>
            <a:ext cx="2337297" cy="1203165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5436096" y="5373215"/>
            <a:ext cx="2829988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t> 1º Sesión</a:t>
            </a:r>
          </a:p>
          <a:p>
            <a:pPr lvl="0" algn="r"/>
            <a:r>
              <a:t>Curso 2014-2015</a:t>
            </a:r>
          </a:p>
        </p:txBody>
      </p:sp>
      <p:sp>
        <p:nvSpPr>
          <p:cNvPr id="54" name="Shape 54"/>
          <p:cNvSpPr/>
          <p:nvPr/>
        </p:nvSpPr>
        <p:spPr>
          <a:xfrm>
            <a:off x="611560" y="1844824"/>
            <a:ext cx="7772401" cy="792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200">
                <a:solidFill>
                  <a:srgbClr val="1F497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Programa Experto en Big Data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First Contact 2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Implementar el método getKeyspace en la clase Utils. Debe conectar con cassandra y recuperar un keyspace existente.</a:t>
            </a:r>
            <a:endParaRPr sz="3200"/>
          </a:p>
          <a:p>
            <a:pPr lvl="0">
              <a:defRPr sz="1800"/>
            </a:pPr>
            <a:r>
              <a:rPr sz="3200"/>
              <a:t>Qué pasa si se intenta recuperar un keyspace no existente?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>
            <a:lvl1pPr defTabSz="905255">
              <a:defRPr sz="4356"/>
            </a:lvl1pPr>
          </a:lstStyle>
          <a:p>
            <a:pPr lvl="0">
              <a:defRPr sz="1800"/>
            </a:pPr>
            <a:r>
              <a:rPr sz="4356"/>
              <a:t>Escrituras y lecturas por bloques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Ejecutar WriteWithMutationBatch1</a:t>
            </a:r>
            <a:endParaRPr sz="3200"/>
          </a:p>
          <a:p>
            <a:pPr lvl="0">
              <a:defRPr sz="1800"/>
            </a:pPr>
            <a:r>
              <a:rPr sz="3200"/>
              <a:t>Comprobar tiempos</a:t>
            </a:r>
            <a:endParaRPr sz="3200"/>
          </a:p>
          <a:p>
            <a:pPr lvl="0">
              <a:defRPr sz="1800"/>
            </a:pPr>
            <a:r>
              <a:rPr sz="3200"/>
              <a:t>Adaptar el código en WriteWithMutationBatch2 para escribir y leer uno a uno</a:t>
            </a:r>
            <a:endParaRPr sz="3200"/>
          </a:p>
          <a:p>
            <a:pPr lvl="0">
              <a:defRPr sz="1800"/>
            </a:pPr>
            <a:r>
              <a:rPr sz="3200"/>
              <a:t>Comparar resultados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Tipos de Datos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Uso de Identificadores numéricos como clave. Ejecutar UseDataTypes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Validación de claves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Ordenación!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Ejecutar UseDataTypes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¿Cómo se han ordenado los resultados?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Tipos de Datos 2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Adaptar el ejemplo anterior para crear el column family users3 usando</a:t>
            </a:r>
            <a:endParaRPr sz="3200"/>
          </a:p>
          <a:p>
            <a:pPr lvl="1" marL="800100" indent="-342900">
              <a:buChar char="•"/>
              <a:defRPr sz="1800"/>
            </a:pPr>
            <a:r>
              <a:rPr sz="3200"/>
              <a:t>String como row key</a:t>
            </a:r>
            <a:endParaRPr sz="3200"/>
          </a:p>
          <a:p>
            <a:pPr lvl="1" marL="800100" indent="-342900">
              <a:buChar char="•"/>
              <a:defRPr sz="1800"/>
            </a:pPr>
            <a:r>
              <a:rPr sz="3200"/>
              <a:t>Integer como column key</a:t>
            </a:r>
            <a:endParaRPr sz="3200"/>
          </a:p>
          <a:p>
            <a:pPr lvl="1" marL="800100" indent="-342900">
              <a:buChar char="•"/>
              <a:defRPr sz="1800"/>
            </a:pPr>
            <a:r>
              <a:rPr sz="3200"/>
              <a:t>IntegerType como key_validation_class</a:t>
            </a:r>
            <a:endParaRPr sz="3200"/>
          </a:p>
          <a:p>
            <a:pPr lvl="1" marL="800100" indent="-342900">
              <a:buChar char="•"/>
              <a:defRPr sz="1800"/>
            </a:pPr>
            <a:r>
              <a:rPr sz="3200"/>
              <a:t>IntegerType como comparator_type</a:t>
            </a:r>
            <a:endParaRPr sz="3200"/>
          </a:p>
          <a:p>
            <a:pPr lvl="1" marL="800100" indent="-342900">
              <a:buChar char="•"/>
              <a:defRPr sz="1800"/>
            </a:pPr>
            <a:r>
              <a:rPr sz="3200"/>
              <a:t>Usar ids de usuario del 80 al 99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Tipos de Datos 3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Leer del column family users3 (ejercicio anterior) usando</a:t>
            </a:r>
            <a:endParaRPr sz="3200"/>
          </a:p>
          <a:p>
            <a:pPr lvl="1" marL="800100" indent="-342900">
              <a:buChar char="•"/>
              <a:defRPr sz="1800"/>
            </a:pPr>
            <a:r>
              <a:rPr sz="3200"/>
              <a:t>String como row key</a:t>
            </a:r>
            <a:endParaRPr sz="3200"/>
          </a:p>
          <a:p>
            <a:pPr lvl="1" marL="800100" indent="-342900">
              <a:buChar char="•"/>
              <a:defRPr sz="1800"/>
            </a:pPr>
            <a:r>
              <a:rPr sz="3200"/>
              <a:t>String como column key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Lecturas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xfrm>
            <a:off x="457200" y="15875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291465" indent="-291465" defTabSz="777240">
              <a:spcBef>
                <a:spcPts val="600"/>
              </a:spcBef>
              <a:defRPr sz="1800"/>
            </a:pPr>
            <a:r>
              <a:rPr sz="2720"/>
              <a:t>Leer del column family users</a:t>
            </a:r>
            <a:endParaRPr sz="2720"/>
          </a:p>
          <a:p>
            <a:pPr lvl="0" marL="291465" indent="-291465" defTabSz="777240">
              <a:spcBef>
                <a:spcPts val="600"/>
              </a:spcBef>
              <a:defRPr sz="1800"/>
            </a:pPr>
            <a:r>
              <a:rPr sz="2720"/>
              <a:t>Uso de la abstracción de Rangos de Astyanax</a:t>
            </a:r>
            <a:endParaRPr sz="2720"/>
          </a:p>
          <a:p>
            <a:pPr lvl="1" marL="631507" indent="-242887" defTabSz="777240">
              <a:spcBef>
                <a:spcPts val="500"/>
              </a:spcBef>
              <a:defRPr sz="1800"/>
            </a:pPr>
            <a:r>
              <a:rPr sz="2380"/>
              <a:t>.setLimit(int n)</a:t>
            </a:r>
            <a:endParaRPr sz="2380"/>
          </a:p>
          <a:p>
            <a:pPr lvl="1" marL="631507" indent="-242887" defTabSz="777240">
              <a:spcBef>
                <a:spcPts val="500"/>
              </a:spcBef>
              <a:defRPr sz="1800"/>
            </a:pPr>
            <a:r>
              <a:rPr sz="2380"/>
              <a:t>.setStart(String|long|int… start)</a:t>
            </a:r>
            <a:endParaRPr sz="2380"/>
          </a:p>
          <a:p>
            <a:pPr lvl="1" marL="631507" indent="-242887" defTabSz="777240">
              <a:spcBef>
                <a:spcPts val="500"/>
              </a:spcBef>
              <a:defRPr sz="1800"/>
            </a:pPr>
            <a:r>
              <a:rPr sz="2380"/>
              <a:t>.setEnd(String|long|int… n)</a:t>
            </a:r>
            <a:endParaRPr sz="2380"/>
          </a:p>
          <a:p>
            <a:pPr lvl="0" marL="291465" indent="-291465" defTabSz="777240">
              <a:spcBef>
                <a:spcPts val="600"/>
              </a:spcBef>
              <a:defRPr sz="1800"/>
            </a:pPr>
            <a:r>
              <a:rPr sz="2720"/>
              <a:t>Uso de slices</a:t>
            </a:r>
            <a:endParaRPr sz="2720"/>
          </a:p>
          <a:p>
            <a:pPr lvl="1" marL="631507" indent="-242887" defTabSz="777240">
              <a:spcBef>
                <a:spcPts val="500"/>
              </a:spcBef>
              <a:defRPr sz="1800"/>
            </a:pPr>
            <a:r>
              <a:rPr sz="2380"/>
              <a:t>.withColumnSlice(Collection c)</a:t>
            </a:r>
            <a:endParaRPr sz="2380"/>
          </a:p>
          <a:p>
            <a:pPr lvl="0" marL="291465" indent="-291465" defTabSz="777240">
              <a:spcBef>
                <a:spcPts val="600"/>
              </a:spcBef>
              <a:defRPr sz="1800"/>
            </a:pPr>
            <a:endParaRPr sz="2720"/>
          </a:p>
          <a:p>
            <a:pPr lvl="0" marL="0" indent="0" defTabSz="777240">
              <a:spcBef>
                <a:spcPts val="300"/>
              </a:spcBef>
              <a:buSzTx/>
              <a:buNone/>
              <a:defRPr sz="1800"/>
            </a:pPr>
            <a:r>
              <a:rPr sz="1530">
                <a:latin typeface="Monaco"/>
                <a:ea typeface="Monaco"/>
                <a:cs typeface="Monaco"/>
                <a:sym typeface="Monaco"/>
              </a:rPr>
              <a:t>…getKey(key).withColumnRange(</a:t>
            </a:r>
            <a:r>
              <a:rPr sz="1530">
                <a:solidFill>
                  <a:srgbClr val="9319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530">
                <a:latin typeface="Monaco"/>
                <a:ea typeface="Monaco"/>
                <a:cs typeface="Monaco"/>
                <a:sym typeface="Monaco"/>
              </a:rPr>
              <a:t> RangeBuilder()[*aquí van los modificadores*].build())</a:t>
            </a:r>
            <a:endParaRPr sz="153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777240">
              <a:spcBef>
                <a:spcPts val="300"/>
              </a:spcBef>
              <a:buSzTx/>
              <a:buNone/>
              <a:defRPr sz="1800"/>
            </a:pPr>
            <a:r>
              <a:rPr sz="1530">
                <a:latin typeface="Monaco"/>
                <a:ea typeface="Monaco"/>
                <a:cs typeface="Monaco"/>
                <a:sym typeface="Monaco"/>
              </a:rPr>
              <a:t>…getKey(key).withColumnSlice([*objeto que extienda Collection*])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Lecturas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xfrm>
            <a:off x="457200" y="15748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264032" indent="-264032" defTabSz="704087">
              <a:spcBef>
                <a:spcPts val="500"/>
              </a:spcBef>
              <a:defRPr sz="1800"/>
            </a:pPr>
            <a:r>
              <a:rPr sz="2464"/>
              <a:t>Reading1 : leer los 20 primeros usuarios</a:t>
            </a:r>
            <a:endParaRPr sz="2464"/>
          </a:p>
          <a:p>
            <a:pPr lvl="0" marL="264032" indent="-264032" defTabSz="704087">
              <a:spcBef>
                <a:spcPts val="500"/>
              </a:spcBef>
              <a:defRPr sz="1800"/>
            </a:pPr>
            <a:r>
              <a:rPr sz="2464"/>
              <a:t>Reading2 : leer todos los usuarios a partir del usuario con id 50</a:t>
            </a:r>
            <a:endParaRPr sz="2464"/>
          </a:p>
          <a:p>
            <a:pPr lvl="0" marL="264032" indent="-264032" defTabSz="704087">
              <a:spcBef>
                <a:spcPts val="500"/>
              </a:spcBef>
              <a:defRPr sz="1800"/>
            </a:pPr>
            <a:r>
              <a:rPr sz="2464"/>
              <a:t>Reading3 : leer todos los usuarios desde el principio hasta el 50</a:t>
            </a:r>
            <a:endParaRPr sz="2464"/>
          </a:p>
          <a:p>
            <a:pPr lvl="0" marL="264032" indent="-264032" defTabSz="704087">
              <a:spcBef>
                <a:spcPts val="500"/>
              </a:spcBef>
              <a:defRPr sz="1800"/>
            </a:pPr>
            <a:r>
              <a:rPr sz="2464"/>
              <a:t>Reading4 : leer los usuarios entre el 50 y el 60</a:t>
            </a:r>
            <a:endParaRPr sz="2464"/>
          </a:p>
          <a:p>
            <a:pPr lvl="0" marL="264032" indent="-264032" defTabSz="704087">
              <a:spcBef>
                <a:spcPts val="500"/>
              </a:spcBef>
              <a:defRPr sz="1800"/>
            </a:pPr>
            <a:r>
              <a:rPr sz="2464"/>
              <a:t>Reading5 : leer los usuarios entre el 50 y el 60, pero más de 8</a:t>
            </a:r>
            <a:endParaRPr sz="2464"/>
          </a:p>
          <a:p>
            <a:pPr lvl="0" marL="264032" indent="-264032" defTabSz="704087">
              <a:spcBef>
                <a:spcPts val="500"/>
              </a:spcBef>
              <a:defRPr sz="1800"/>
            </a:pPr>
            <a:r>
              <a:rPr sz="2464"/>
              <a:t>Reading6 : leer los usuarios 1, 3, 5, 7 y 11</a:t>
            </a:r>
            <a:endParaRPr sz="2464"/>
          </a:p>
          <a:p>
            <a:pPr lvl="0" marL="264032" indent="-264032" defTabSz="704087">
              <a:spcBef>
                <a:spcPts val="500"/>
              </a:spcBef>
              <a:defRPr sz="1800"/>
            </a:pPr>
            <a:r>
              <a:rPr sz="2464"/>
              <a:t>Reading7: leer los usuarios 1, 3, 5, 7 y 11, pero sólo a partir del usuario 5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Paginación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0" indent="0" algn="ctr">
              <a:spcBef>
                <a:spcPts val="300"/>
              </a:spcBef>
              <a:buSzTx/>
              <a:buNone/>
              <a:defRPr sz="1800"/>
            </a:pPr>
            <a:r>
              <a:rPr sz="1300">
                <a:solidFill>
                  <a:srgbClr val="9319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1300">
                <a:solidFill>
                  <a:srgbClr val="9319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300">
                <a:latin typeface="Monaco"/>
                <a:ea typeface="Monaco"/>
                <a:cs typeface="Monaco"/>
                <a:sym typeface="Monaco"/>
              </a:rPr>
              <a:t> i = 1; i &lt;= 100000; i++) {</a:t>
            </a:r>
            <a:endParaRPr sz="130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3200"/>
              <a:t>En la clase Pagination, aumentar el valor para que provoque una excepción por falta de memoria</a:t>
            </a:r>
            <a:endParaRPr sz="3200"/>
          </a:p>
          <a:p>
            <a:pPr lvl="0">
              <a:defRPr sz="1800"/>
            </a:pPr>
            <a:r>
              <a:rPr sz="3200"/>
              <a:t>Copiar en la clase Pagination1 y modificar para que escriban páginas de tamaño pageSize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Paginación II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301752" indent="-301752" defTabSz="804672">
              <a:spcBef>
                <a:spcPts val="600"/>
              </a:spcBef>
              <a:defRPr sz="1800"/>
            </a:pPr>
            <a:r>
              <a:rPr sz="2816"/>
              <a:t>En la clase Pagination2, leer los datos del ejercicio anterior usando lecturas paginadas:</a:t>
            </a:r>
            <a:endParaRPr sz="2816"/>
          </a:p>
          <a:p>
            <a:pPr lvl="1" marL="704087" indent="-301752" defTabSz="804672">
              <a:spcBef>
                <a:spcPts val="600"/>
              </a:spcBef>
              <a:buChar char="•"/>
              <a:defRPr sz="1800"/>
            </a:pPr>
            <a:r>
              <a:rPr sz="2816"/>
              <a:t>Usamos un rango con limit = pagesize</a:t>
            </a:r>
            <a:endParaRPr sz="2816"/>
          </a:p>
          <a:p>
            <a:pPr lvl="1" marL="704087" indent="-301752" defTabSz="804672">
              <a:spcBef>
                <a:spcPts val="600"/>
              </a:spcBef>
              <a:buChar char="•"/>
              <a:defRPr sz="1800"/>
            </a:pPr>
            <a:r>
              <a:rPr sz="2816"/>
              <a:t>Marcamos .autopaginate(true)</a:t>
            </a:r>
            <a:endParaRPr sz="2816"/>
          </a:p>
          <a:p>
            <a:pPr lvl="1" marL="704087" indent="-301752" defTabSz="804672">
              <a:spcBef>
                <a:spcPts val="600"/>
              </a:spcBef>
              <a:buChar char="•"/>
              <a:defRPr sz="1800"/>
            </a:pPr>
            <a:r>
              <a:rPr sz="2816"/>
              <a:t>Hacemos tantas lecturas como sea necesario (mientras haya datos en el resultado)</a:t>
            </a:r>
            <a:endParaRPr sz="2816"/>
          </a:p>
          <a:p>
            <a:pPr lvl="0" marL="0" indent="0" defTabSz="402336">
              <a:spcBef>
                <a:spcPts val="0"/>
              </a:spcBef>
              <a:buSzTx/>
              <a:buFontTx/>
              <a:buNone/>
              <a:defRPr sz="1800"/>
            </a:pPr>
            <a:r>
              <a:rPr sz="968">
                <a:latin typeface="Monaco"/>
                <a:ea typeface="Monaco"/>
                <a:cs typeface="Monaco"/>
                <a:sym typeface="Monaco"/>
              </a:rPr>
              <a:t>		</a:t>
            </a:r>
            <a:endParaRPr sz="968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02336">
              <a:spcBef>
                <a:spcPts val="0"/>
              </a:spcBef>
              <a:buSzTx/>
              <a:buFontTx/>
              <a:buNone/>
              <a:defRPr sz="1800"/>
            </a:pPr>
            <a:r>
              <a:rPr sz="968">
                <a:latin typeface="Monaco"/>
                <a:ea typeface="Monaco"/>
                <a:cs typeface="Monaco"/>
                <a:sym typeface="Monaco"/>
              </a:rPr>
              <a:t>		.getKey(</a:t>
            </a:r>
            <a:r>
              <a:rPr sz="968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"usersById"</a:t>
            </a:r>
            <a:r>
              <a:rPr sz="968">
                <a:latin typeface="Monaco"/>
                <a:ea typeface="Monaco"/>
                <a:cs typeface="Monaco"/>
                <a:sym typeface="Monaco"/>
              </a:rPr>
              <a:t>).autoPaginate(</a:t>
            </a:r>
            <a:r>
              <a:rPr sz="96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true</a:t>
            </a:r>
            <a:r>
              <a:rPr sz="968">
                <a:latin typeface="Monaco"/>
                <a:ea typeface="Monaco"/>
                <a:cs typeface="Monaco"/>
                <a:sym typeface="Monaco"/>
              </a:rPr>
              <a:t>)</a:t>
            </a:r>
            <a:endParaRPr sz="968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02336">
              <a:spcBef>
                <a:spcPts val="0"/>
              </a:spcBef>
              <a:buSzTx/>
              <a:buFontTx/>
              <a:buNone/>
              <a:defRPr sz="1800"/>
            </a:pPr>
            <a:r>
              <a:rPr sz="968">
                <a:latin typeface="Monaco"/>
                <a:ea typeface="Monaco"/>
                <a:cs typeface="Monaco"/>
                <a:sym typeface="Monaco"/>
              </a:rPr>
              <a:t>		.withColumnRange(</a:t>
            </a:r>
            <a:r>
              <a:rPr sz="96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968">
                <a:latin typeface="Monaco"/>
                <a:ea typeface="Monaco"/>
                <a:cs typeface="Monaco"/>
                <a:sym typeface="Monaco"/>
              </a:rPr>
              <a:t> RangeBuilder().setLimit(pageSize).build());</a:t>
            </a:r>
            <a:endParaRPr sz="968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804672">
              <a:spcBef>
                <a:spcPts val="200"/>
              </a:spcBef>
              <a:buSzTx/>
              <a:buNone/>
              <a:defRPr sz="1800"/>
            </a:pPr>
            <a:r>
              <a:rPr sz="1144">
                <a:solidFill>
                  <a:srgbClr val="931968"/>
                </a:solidFill>
                <a:latin typeface="Monaco"/>
                <a:ea typeface="Monaco"/>
                <a:cs typeface="Monaco"/>
                <a:sym typeface="Monaco"/>
              </a:rPr>
              <a:t>	</a:t>
            </a:r>
            <a:endParaRPr sz="1144">
              <a:solidFill>
                <a:srgbClr val="931968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804672">
              <a:spcBef>
                <a:spcPts val="200"/>
              </a:spcBef>
              <a:buSzTx/>
              <a:buNone/>
              <a:defRPr sz="1800"/>
            </a:pPr>
            <a:r>
              <a:rPr sz="1144">
                <a:solidFill>
                  <a:srgbClr val="931968"/>
                </a:solidFill>
                <a:latin typeface="Monaco"/>
                <a:ea typeface="Monaco"/>
                <a:cs typeface="Monaco"/>
                <a:sym typeface="Monaco"/>
              </a:rPr>
              <a:t>	while</a:t>
            </a:r>
            <a:r>
              <a:rPr sz="1144">
                <a:latin typeface="Monaco"/>
                <a:ea typeface="Monaco"/>
                <a:cs typeface="Monaco"/>
                <a:sym typeface="Monaco"/>
              </a:rPr>
              <a:t> (!(columns = query.execute().getResult()).isEmpty()) {</a:t>
            </a:r>
            <a:endParaRPr sz="1144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804672">
              <a:spcBef>
                <a:spcPts val="200"/>
              </a:spcBef>
              <a:buSzTx/>
              <a:buNone/>
              <a:defRPr sz="1800"/>
            </a:pPr>
            <a:r>
              <a:rPr sz="1144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144">
                <a:solidFill>
                  <a:srgbClr val="9319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1144">
                <a:latin typeface="Monaco"/>
                <a:ea typeface="Monaco"/>
                <a:cs typeface="Monaco"/>
                <a:sym typeface="Monaco"/>
              </a:rPr>
              <a:t> (Column&lt;Integer&gt; </a:t>
            </a:r>
            <a:r>
              <a:rPr sz="1144" u="sng">
                <a:latin typeface="Monaco"/>
                <a:ea typeface="Monaco"/>
                <a:cs typeface="Monaco"/>
                <a:sym typeface="Monaco"/>
              </a:rPr>
              <a:t>c</a:t>
            </a:r>
            <a:r>
              <a:rPr sz="1144">
                <a:latin typeface="Monaco"/>
                <a:ea typeface="Monaco"/>
                <a:cs typeface="Monaco"/>
                <a:sym typeface="Monaco"/>
              </a:rPr>
              <a:t> : columns) {</a:t>
            </a:r>
            <a:endParaRPr sz="1144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804672">
              <a:spcBef>
                <a:spcPts val="200"/>
              </a:spcBef>
              <a:buSzTx/>
              <a:buNone/>
              <a:defRPr sz="1800"/>
            </a:pPr>
            <a:r>
              <a:rPr sz="1144">
                <a:latin typeface="Monaco"/>
                <a:ea typeface="Monaco"/>
                <a:cs typeface="Monaco"/>
                <a:sym typeface="Monaco"/>
              </a:rPr>
              <a:t>		}</a:t>
            </a:r>
            <a:endParaRPr sz="1144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804672">
              <a:spcBef>
                <a:spcPts val="200"/>
              </a:spcBef>
              <a:buSzTx/>
              <a:buNone/>
              <a:defRPr sz="1800"/>
            </a:pPr>
            <a:r>
              <a:rPr sz="1144">
                <a:latin typeface="Monaco"/>
                <a:ea typeface="Monaco"/>
                <a:cs typeface="Monaco"/>
                <a:sym typeface="Monaco"/>
              </a:rPr>
              <a:t>	}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Paginación 3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FontTx/>
              <a:buNone/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		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FontTx/>
              <a:buNone/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.getKey(</a:t>
            </a:r>
            <a:r>
              <a:rPr sz="21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"usersById"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).autoPaginate(</a:t>
            </a:r>
            <a:r>
              <a:rPr sz="2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true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)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Font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	.withColumnRange(</a:t>
            </a:r>
            <a:r>
              <a:rPr sz="2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 RangeBuilder().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Font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setLimit(pageSize).build());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300"/>
              </a:spcBef>
              <a:buSzTx/>
              <a:buNone/>
              <a:defRPr sz="1800"/>
            </a:pPr>
            <a:r>
              <a:rPr sz="2100">
                <a:solidFill>
                  <a:srgbClr val="931968"/>
                </a:solidFill>
                <a:latin typeface="Monaco"/>
                <a:ea typeface="Monaco"/>
                <a:cs typeface="Monaco"/>
                <a:sym typeface="Monaco"/>
              </a:rPr>
              <a:t>	</a:t>
            </a:r>
            <a:endParaRPr sz="2100">
              <a:solidFill>
                <a:srgbClr val="931968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300"/>
              </a:spcBef>
              <a:buSzTx/>
              <a:buNone/>
              <a:defRPr sz="1800"/>
            </a:pPr>
            <a:r>
              <a:rPr sz="2100">
                <a:solidFill>
                  <a:srgbClr val="931968"/>
                </a:solidFill>
                <a:latin typeface="Monaco"/>
                <a:ea typeface="Monaco"/>
                <a:cs typeface="Monaco"/>
                <a:sym typeface="Monaco"/>
              </a:rPr>
              <a:t>	while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 (!(columns = query.execute().getResult()).isEmpty()) {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300"/>
              </a:spcBef>
              <a:buSz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100">
                <a:solidFill>
                  <a:srgbClr val="9319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 (Column&lt;Integer&gt; </a:t>
            </a:r>
            <a:r>
              <a:rPr sz="2100" u="sng">
                <a:latin typeface="Monaco"/>
                <a:ea typeface="Monaco"/>
                <a:cs typeface="Monaco"/>
                <a:sym typeface="Monaco"/>
              </a:rPr>
              <a:t>c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 : columns) {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300"/>
              </a:spcBef>
              <a:buSz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	}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>
              <a:spcBef>
                <a:spcPts val="300"/>
              </a:spcBef>
              <a:buSz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}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Objetivos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Aprender a realizar operaciones sobre cassandra</a:t>
            </a:r>
            <a:endParaRPr sz="3200"/>
          </a:p>
          <a:p>
            <a:pPr lvl="0">
              <a:defRPr sz="1800"/>
            </a:pPr>
            <a:r>
              <a:rPr sz="3200"/>
              <a:t>Entender la estructura interna de datos</a:t>
            </a:r>
            <a:endParaRPr sz="3200"/>
          </a:p>
          <a:p>
            <a:pPr lvl="0">
              <a:defRPr sz="1800"/>
            </a:pPr>
            <a:r>
              <a:rPr sz="3200"/>
              <a:t>Diseñar soluciones software para la capa de acceso a datos</a:t>
            </a:r>
            <a:endParaRPr sz="3200"/>
          </a:p>
          <a:p>
            <a:pPr lvl="0">
              <a:defRPr sz="1800"/>
            </a:pPr>
            <a:r>
              <a:rPr sz="3200"/>
              <a:t>Modelado de datos en Cassandra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Contadores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El tipo de datos para los valores es long</a:t>
            </a:r>
            <a:endParaRPr sz="3200"/>
          </a:p>
          <a:p>
            <a:pPr lvl="0">
              <a:defRPr sz="1800"/>
            </a:pPr>
            <a:r>
              <a:rPr sz="3200"/>
              <a:t>Es un contador distribuído!</a:t>
            </a:r>
            <a:endParaRPr sz="3200"/>
          </a:p>
          <a:p>
            <a:pPr lvl="0">
              <a:defRPr sz="1800"/>
            </a:pPr>
            <a:r>
              <a:rPr sz="3200"/>
              <a:t>Usaremos rowKey = id del usuario</a:t>
            </a:r>
            <a:endParaRPr sz="3200"/>
          </a:p>
          <a:p>
            <a:pPr lvl="0">
              <a:defRPr sz="1800"/>
            </a:pPr>
            <a:r>
              <a:rPr sz="3200"/>
              <a:t>Column Key = id del producto</a:t>
            </a:r>
            <a:endParaRPr sz="3200"/>
          </a:p>
          <a:p>
            <a:pPr lvl="0">
              <a:defRPr sz="1800"/>
            </a:pPr>
            <a:r>
              <a:rPr sz="3200"/>
              <a:t>Valor = número de veces que se ha visitado</a:t>
            </a:r>
            <a:endParaRPr sz="3200"/>
          </a:p>
          <a:p>
            <a:pPr lvl="0">
              <a:defRPr sz="1800"/>
            </a:pPr>
            <a:r>
              <a:rPr sz="3200"/>
              <a:t>Para incrementar el contador (en 1):</a:t>
            </a:r>
            <a:endParaRPr sz="3200"/>
          </a:p>
          <a:p>
            <a:pPr lvl="0" marL="0" indent="0" defTabSz="457200">
              <a:spcBef>
                <a:spcPts val="0"/>
              </a:spcBef>
              <a:buSzTx/>
              <a:buFontTx/>
              <a:buNone/>
              <a:defRPr sz="1800"/>
            </a:pP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Font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	clm.incrementCounterColumn(key, 1);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Contadores 2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200"/>
              <a:t>Para crear el column family:</a:t>
            </a:r>
            <a:endParaRPr sz="3200"/>
          </a:p>
          <a:p>
            <a:pPr lvl="0" marL="0" indent="0" defTabSz="457200">
              <a:spcBef>
                <a:spcPts val="0"/>
              </a:spcBef>
              <a:buSzTx/>
              <a:buFontTx/>
              <a:buNone/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.createColumnFamily(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FontTx/>
              <a:buNone/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	cfUsers,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FontTx/>
              <a:buNone/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	ImmutableMap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FontTx/>
              <a:buNone/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			.&lt;String, Object&gt; builder()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FontTx/>
              <a:buNone/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			.put(</a:t>
            </a:r>
            <a:r>
              <a:rPr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"default_validation_class"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,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FontTx/>
              <a:buNone/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					</a:t>
            </a:r>
            <a:r>
              <a:rPr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"CounterColumnType"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)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FontTx/>
              <a:buNone/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			.put(</a:t>
            </a:r>
            <a:r>
              <a:rPr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"replicate_on_write"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true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).build());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3200"/>
              <a:t>Para incrementar el contador (en 1):</a:t>
            </a:r>
            <a:endParaRPr sz="3200"/>
          </a:p>
          <a:p>
            <a:pPr lvl="0" marL="0" indent="0" defTabSz="457200">
              <a:spcBef>
                <a:spcPts val="0"/>
              </a:spcBef>
              <a:buSzTx/>
              <a:buFontTx/>
              <a:buNone/>
              <a:defRPr sz="1800"/>
            </a:pP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FontTx/>
              <a:buNone/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	clm.incrementCounterColumn(key, 1);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Claves Compuestas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Usaremos un separador</a:t>
            </a:r>
            <a:endParaRPr sz="3200"/>
          </a:p>
          <a:p>
            <a:pPr lvl="1" marL="800100" indent="-342900">
              <a:buChar char="•"/>
              <a:defRPr sz="1800"/>
            </a:pPr>
            <a:r>
              <a:rPr sz="3200"/>
              <a:t>Ninguna de las partes puede contener el separador</a:t>
            </a:r>
            <a:endParaRPr sz="3200"/>
          </a:p>
          <a:p>
            <a:pPr lvl="1" marL="800100" indent="-342900">
              <a:buChar char="•"/>
              <a:defRPr sz="1800"/>
            </a:pPr>
            <a:r>
              <a:rPr sz="3200"/>
              <a:t>clave1:clave2</a:t>
            </a:r>
            <a:endParaRPr sz="3200"/>
          </a:p>
          <a:p>
            <a:pPr lvl="0">
              <a:defRPr sz="1800"/>
            </a:pPr>
            <a:r>
              <a:rPr sz="3200"/>
              <a:t>Combinar las claves del ejemplo anterior usando un único rowKey, en un nuevo column family user_visists_product2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Claves Compuestas 2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Usar rangos para leer los productos visitados por el usuario 3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Claves Compuestas 3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Diseñar e implementar un column family para buscar usuarios a partir de su código postal y nombre de la calle de residencia.</a:t>
            </a:r>
            <a:endParaRPr sz="3200"/>
          </a:p>
          <a:p>
            <a:pPr lvl="0">
              <a:defRPr sz="1800"/>
            </a:pPr>
            <a:r>
              <a:rPr sz="3200"/>
              <a:t>Los datos a obtener son, para el CP 28001 y la calle Gran Via: </a:t>
            </a:r>
            <a:endParaRPr sz="3200"/>
          </a:p>
          <a:p>
            <a:pPr lvl="1" marL="800100" indent="-342900">
              <a:buChar char="•"/>
              <a:defRPr sz="1800"/>
            </a:pPr>
            <a:r>
              <a:rPr sz="3200"/>
              <a:t>Id del usuario</a:t>
            </a:r>
            <a:endParaRPr sz="3200"/>
          </a:p>
          <a:p>
            <a:pPr lvl="1" marL="800100" indent="-342900">
              <a:buChar char="•"/>
              <a:defRPr sz="1800"/>
            </a:pPr>
            <a:r>
              <a:rPr sz="3200"/>
              <a:t>email</a:t>
            </a:r>
            <a:endParaRPr sz="3200"/>
          </a:p>
          <a:p>
            <a:pPr lvl="1" marL="800100" indent="-342900">
              <a:buChar char="•"/>
              <a:defRPr sz="1800"/>
            </a:pPr>
            <a:r>
              <a:rPr sz="3200"/>
              <a:t>Nombre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CLI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Command Line Inteface</a:t>
            </a:r>
            <a:endParaRPr sz="3200"/>
          </a:p>
          <a:p>
            <a:pPr lvl="0">
              <a:defRPr sz="1800"/>
            </a:pPr>
            <a:r>
              <a:rPr sz="3200"/>
              <a:t>Está siendo reemplazado por cqlsh</a:t>
            </a:r>
            <a:endParaRPr sz="3200"/>
          </a:p>
          <a:p>
            <a:pPr lvl="0">
              <a:defRPr sz="1800"/>
            </a:pPr>
            <a:r>
              <a:rPr sz="3200"/>
              <a:t>Nos permitirá ver los datos de los ejercicios usando Astyanax (cqlsh no)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 2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cassandra-cli -host localhost -port 9160</a:t>
            </a:r>
            <a:endParaRPr sz="3000"/>
          </a:p>
          <a:p>
            <a:pPr lvl="0">
              <a:defRPr sz="1800"/>
            </a:pPr>
            <a:r>
              <a:rPr sz="3000"/>
              <a:t>use keyspace;</a:t>
            </a:r>
            <a:endParaRPr sz="3000"/>
          </a:p>
          <a:p>
            <a:pPr lvl="0">
              <a:defRPr sz="1800"/>
            </a:pPr>
            <a:r>
              <a:rPr sz="3000"/>
              <a:t>list column_family;</a:t>
            </a:r>
            <a:endParaRPr sz="3000"/>
          </a:p>
          <a:p>
            <a:pPr lvl="0">
              <a:defRPr sz="1800"/>
            </a:pPr>
            <a:endParaRPr sz="3000"/>
          </a:p>
          <a:p>
            <a:pPr lvl="0">
              <a:defRPr sz="1800"/>
            </a:pPr>
            <a:r>
              <a:rPr sz="3000"/>
              <a:t>ASSUME column_family KEYS AS utf8;</a:t>
            </a:r>
            <a:endParaRPr sz="3000"/>
          </a:p>
          <a:p>
            <a:pPr lvl="0">
              <a:defRPr sz="1800"/>
            </a:pPr>
            <a:r>
              <a:rPr sz="3000"/>
              <a:t>ASSUME column_family COMPARATOR AS utf8;</a:t>
            </a:r>
            <a:endParaRPr sz="3000"/>
          </a:p>
          <a:p>
            <a:pPr lvl="0">
              <a:defRPr sz="1800"/>
            </a:pPr>
            <a:r>
              <a:rPr sz="3000"/>
              <a:t>ASSUME column_family VALIDATOR AS utf8;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Java Driver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Creado y mantenido por Datastax</a:t>
            </a:r>
            <a:endParaRPr sz="3000"/>
          </a:p>
          <a:p>
            <a:pPr lvl="0">
              <a:defRPr sz="1800"/>
            </a:pPr>
            <a:r>
              <a:rPr sz="3000"/>
              <a:t>Permite ejecutar consultas CQL</a:t>
            </a:r>
            <a:endParaRPr sz="3000"/>
          </a:p>
          <a:p>
            <a:pPr lvl="0">
              <a:defRPr sz="1800"/>
            </a:pPr>
            <a:r>
              <a:rPr sz="3000"/>
              <a:t>Usar el ejemplo de la clase UsingJDriver para recrear la solución de las ciudades y códigos postales</a:t>
            </a:r>
          </a:p>
        </p:txBody>
      </p:sp>
      <p:sp>
        <p:nvSpPr>
          <p:cNvPr id="134" name="Shape 13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El porqué de las cosas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Experimento: 10 monos en una jaula de dos pisos electrificada</a:t>
            </a:r>
            <a:endParaRPr sz="3200"/>
          </a:p>
          <a:p>
            <a:pPr lvl="0">
              <a:defRPr sz="1800"/>
            </a:pPr>
            <a:r>
              <a:rPr sz="3200"/>
              <a:t>En el piso de arriba hay plátanos</a:t>
            </a:r>
            <a:endParaRPr sz="3200"/>
          </a:p>
          <a:p>
            <a:pPr lvl="0">
              <a:defRPr sz="1800"/>
            </a:pPr>
            <a:r>
              <a:rPr sz="3200"/>
              <a:t>Cuando algún mono intenta subir, todos reciben una descarga eléctrica</a:t>
            </a:r>
            <a:endParaRPr sz="3200"/>
          </a:p>
          <a:p>
            <a:pPr lvl="0">
              <a:defRPr sz="1800"/>
            </a:pPr>
            <a:r>
              <a:rPr sz="3200"/>
              <a:t>Los monos aprenden a no subir al piso de arriba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El porqué de las cosas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Reemplazan uno de los monos por uno nuevo</a:t>
            </a:r>
            <a:endParaRPr sz="3200"/>
          </a:p>
          <a:p>
            <a:pPr lvl="0">
              <a:defRPr sz="1800"/>
            </a:pPr>
            <a:r>
              <a:rPr sz="3200"/>
              <a:t>El nuevo intenta subir</a:t>
            </a:r>
            <a:endParaRPr sz="3200"/>
          </a:p>
          <a:p>
            <a:pPr lvl="0">
              <a:defRPr sz="1800"/>
            </a:pPr>
            <a:r>
              <a:rPr sz="3200"/>
              <a:t>El resto de monos no le dejan, y le dan una paliza para que aprenda la lección</a:t>
            </a:r>
            <a:endParaRPr sz="3200"/>
          </a:p>
          <a:p>
            <a:pPr lvl="0">
              <a:defRPr sz="1800"/>
            </a:pPr>
            <a:r>
              <a:rPr sz="3200"/>
              <a:t>Reemplazan un segundo mono (de los originales) y se repite el comportamiento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El porqué de las cosas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Continúan reemplazando monos hasta que ninguno de los monos de la jaula ha sufrido nunca una descarga.</a:t>
            </a:r>
            <a:endParaRPr sz="3200"/>
          </a:p>
          <a:p>
            <a:pPr lvl="0">
              <a:defRPr sz="1800"/>
            </a:pPr>
            <a:r>
              <a:rPr sz="3200"/>
              <a:t>Cuando entra un nuevo mono, se le sigue “aleccionando” a no subir a por los plátanos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Antes de empezar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Requisitos: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Java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Cassandra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Eclipse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Dev Center (DataStax)</a:t>
            </a:r>
            <a:endParaRPr sz="2800"/>
          </a:p>
          <a:p>
            <a:pPr lvl="0">
              <a:defRPr sz="1800"/>
            </a:pPr>
            <a:r>
              <a:rPr sz="3200"/>
              <a:t>Entorno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1 nodo local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Ejecución de pruebas desde eclipse, CLI y Dev Center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Instalación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336042" indent="-336042" defTabSz="896111">
              <a:defRPr sz="1800"/>
            </a:pPr>
            <a:r>
              <a:rPr sz="3136"/>
              <a:t>Copiar la carpeta cassandra</a:t>
            </a:r>
            <a:endParaRPr sz="3136"/>
          </a:p>
          <a:p>
            <a:pPr lvl="0" marL="336042" indent="-336042" defTabSz="896111">
              <a:defRPr sz="1800"/>
            </a:pPr>
            <a:r>
              <a:rPr sz="3136"/>
              <a:t>Editar el fichero cassandra/1.2.5/bin/cassandra.in.sh</a:t>
            </a:r>
            <a:endParaRPr sz="3136"/>
          </a:p>
          <a:p>
            <a:pPr lvl="1" marL="728091" indent="-280035" defTabSz="896111">
              <a:spcBef>
                <a:spcPts val="600"/>
              </a:spcBef>
              <a:defRPr sz="1800"/>
            </a:pPr>
            <a:r>
              <a:rPr sz="2744"/>
              <a:t>CASSANDRA_HOME=</a:t>
            </a:r>
            <a:r>
              <a:rPr sz="2744">
                <a:solidFill>
                  <a:srgbClr val="FF0000"/>
                </a:solidFill>
              </a:rPr>
              <a:t>/usr/local/Cellar</a:t>
            </a:r>
            <a:r>
              <a:rPr sz="2744"/>
              <a:t>/cassandra/1.2.5</a:t>
            </a:r>
            <a:endParaRPr sz="2744"/>
          </a:p>
          <a:p>
            <a:pPr lvl="0" marL="336042" indent="-336042" defTabSz="896111">
              <a:defRPr sz="1800"/>
            </a:pPr>
            <a:r>
              <a:rPr sz="3136"/>
              <a:t>Abrir el proyecto clase-cassandra en eclipse</a:t>
            </a:r>
            <a:endParaRPr sz="3136"/>
          </a:p>
          <a:p>
            <a:pPr lvl="0" marL="336042" indent="-336042" defTabSz="896111">
              <a:defRPr sz="1800"/>
            </a:pPr>
            <a:r>
              <a:rPr sz="3136"/>
              <a:t>Ejecutar com.utad.cassandra.basic. FirstContact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Astyanax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Creado, usado y mantenido por Netflix</a:t>
            </a:r>
            <a:endParaRPr sz="3200"/>
          </a:p>
          <a:p>
            <a:pPr lvl="0">
              <a:defRPr sz="1800"/>
            </a:pPr>
            <a:r>
              <a:rPr sz="3200"/>
              <a:t>Sobre thrift, evolución de Hector</a:t>
            </a:r>
            <a:endParaRPr sz="3200"/>
          </a:p>
          <a:p>
            <a:pPr lvl="0">
              <a:defRPr sz="1800"/>
            </a:pPr>
            <a:r>
              <a:rPr sz="3200"/>
              <a:t>Se utiliza el modelo de datos interno de Cassandra</a:t>
            </a:r>
            <a:endParaRPr sz="3200"/>
          </a:p>
          <a:p>
            <a:pPr lvl="0">
              <a:defRPr sz="1800"/>
            </a:pPr>
            <a:r>
              <a:rPr sz="3200"/>
              <a:t>CQL3 en beta</a:t>
            </a:r>
            <a:endParaRPr sz="3200"/>
          </a:p>
          <a:p>
            <a:pPr lvl="0">
              <a:defRPr sz="1800"/>
            </a:pPr>
            <a:r>
              <a:rPr sz="3200"/>
              <a:t>Pool de conexiones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First Contact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Conexión a la base de datos</a:t>
            </a:r>
            <a:endParaRPr sz="3200"/>
          </a:p>
          <a:p>
            <a:pPr lvl="0">
              <a:defRPr sz="1800"/>
            </a:pPr>
            <a:r>
              <a:rPr sz="3200"/>
              <a:t>Crear un keyspace</a:t>
            </a:r>
            <a:endParaRPr sz="3200"/>
          </a:p>
          <a:p>
            <a:pPr lvl="0">
              <a:defRPr sz="1800"/>
            </a:pPr>
            <a:r>
              <a:rPr sz="3200"/>
              <a:t>Crear un column family</a:t>
            </a:r>
            <a:endParaRPr sz="3200"/>
          </a:p>
          <a:p>
            <a:pPr lvl="0">
              <a:defRPr sz="1800"/>
            </a:pPr>
            <a:r>
              <a:rPr sz="3200"/>
              <a:t>Escritura (clave – valor)</a:t>
            </a:r>
            <a:endParaRPr sz="3200"/>
          </a:p>
          <a:p>
            <a:pPr lvl="0">
              <a:defRPr sz="1800"/>
            </a:pPr>
            <a:r>
              <a:rPr sz="3200"/>
              <a:t>Lectura (valor)</a:t>
            </a:r>
            <a:endParaRPr sz="3200"/>
          </a:p>
          <a:p>
            <a:pPr lvl="0">
              <a:defRPr sz="1800"/>
            </a:pPr>
            <a:r>
              <a:rPr sz="3200"/>
              <a:t>¿Por qué se crean el keyspace y el column family dentro de un try-catch?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