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80" d="100"/>
          <a:sy n="80" d="100"/>
        </p:scale>
        <p:origin x="378" y="-138"/>
      </p:cViewPr>
      <p:guideLst/>
    </p:cSldViewPr>
  </p:slid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5/13/2020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566994" y="1618055"/>
            <a:ext cx="7148945" cy="1849582"/>
          </a:xfrm>
        </p:spPr>
        <p:txBody>
          <a:bodyPr/>
          <a:lstStyle/>
          <a:p>
            <a:r>
              <a:rPr lang="en-US" sz="4000" u="sng" dirty="0" smtClean="0">
                <a:latin typeface="Times New Roman" panose="02020603050405020304" pitchFamily="18" charset="0"/>
                <a:cs typeface="Times New Roman" panose="02020603050405020304" pitchFamily="18" charset="0"/>
              </a:rPr>
              <a:t>MEMORY MANAGEMENT:</a:t>
            </a:r>
            <a:br>
              <a:rPr lang="en-US" sz="4000" u="sng"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MANAGEMENT OF PHYSICAL MEMORY</a:t>
            </a:r>
            <a:endParaRPr lang="en-IN" sz="3600" dirty="0">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4583543" y="3782291"/>
            <a:ext cx="6815669" cy="1122218"/>
          </a:xfrm>
        </p:spPr>
        <p:txBody>
          <a:bodyPr>
            <a:normAutofit fontScale="70000" lnSpcReduction="20000"/>
          </a:bodyPr>
          <a:lstStyle/>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VIRESH</a:t>
            </a:r>
          </a:p>
          <a:p>
            <a:r>
              <a:rPr lang="en-US" sz="2800" dirty="0" smtClean="0">
                <a:latin typeface="Times New Roman" panose="02020603050405020304" pitchFamily="18" charset="0"/>
                <a:cs typeface="Times New Roman" panose="02020603050405020304" pitchFamily="18" charset="0"/>
              </a:rPr>
              <a:t>CSE</a:t>
            </a:r>
          </a:p>
          <a:p>
            <a:r>
              <a:rPr lang="en-US" sz="2800" dirty="0" smtClean="0">
                <a:latin typeface="Times New Roman" panose="02020603050405020304" pitchFamily="18" charset="0"/>
                <a:cs typeface="Times New Roman" panose="02020603050405020304" pitchFamily="18" charset="0"/>
              </a:rPr>
              <a:t>               4AL18CS097</a:t>
            </a:r>
          </a:p>
        </p:txBody>
      </p:sp>
    </p:spTree>
    <p:extLst>
      <p:ext uri="{BB962C8B-B14F-4D97-AF65-F5344CB8AC3E}">
        <p14:creationId xmlns:p14="http://schemas.microsoft.com/office/powerpoint/2010/main" val="242407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1352281" y="2785706"/>
            <a:ext cx="9601200" cy="1303337"/>
          </a:xfrm>
        </p:spPr>
        <p:txBody>
          <a:bodyPr>
            <a:normAutofit/>
          </a:bodyPr>
          <a:lstStyle/>
          <a:p>
            <a:r>
              <a:rPr lang="en-US" sz="6000" dirty="0" smtClean="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96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Memory Management: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Memory </a:t>
            </a:r>
            <a:r>
              <a:rPr lang="en-US" sz="3200" dirty="0" smtClean="0">
                <a:latin typeface="Times New Roman" panose="02020603050405020304" pitchFamily="18" charset="0"/>
                <a:cs typeface="Times New Roman" panose="02020603050405020304" pitchFamily="18" charset="0"/>
              </a:rPr>
              <a:t>management </a:t>
            </a:r>
            <a:r>
              <a:rPr lang="en-US" sz="3200" dirty="0">
                <a:latin typeface="Times New Roman" panose="02020603050405020304" pitchFamily="18" charset="0"/>
                <a:cs typeface="Times New Roman" panose="02020603050405020304" pitchFamily="18" charset="0"/>
              </a:rPr>
              <a:t>under Linux has two components</a:t>
            </a:r>
            <a:r>
              <a:rPr lang="en-US" dirty="0" smtClean="0"/>
              <a:t>.</a:t>
            </a:r>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first deals with allocating and freeing physical memory-pages, groups of pages, and small blocks of memory. </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second handles virtual memory, which is memory mapped into the address space of running processes.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48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5003" y="1545465"/>
            <a:ext cx="6632620" cy="1101619"/>
          </a:xfrm>
        </p:spPr>
        <p:txBody>
          <a:bodyPr>
            <a:normAutofit fontScale="90000"/>
          </a:bodyPr>
          <a:lstStyle/>
          <a:p>
            <a:pPr marL="571500" indent="-57150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Management of Physical </a:t>
            </a:r>
            <a:r>
              <a:rPr lang="en-IN" sz="3600" dirty="0" smtClean="0">
                <a:latin typeface="Times New Roman" panose="02020603050405020304" pitchFamily="18" charset="0"/>
                <a:cs typeface="Times New Roman" panose="02020603050405020304" pitchFamily="18" charset="0"/>
              </a:rPr>
              <a:t>Memory:                           </a:t>
            </a:r>
            <a:br>
              <a:rPr lang="en-IN" sz="3600" dirty="0" smtClean="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r>
              <a:rPr lang="en-IN" sz="3600" dirty="0" smtClean="0">
                <a:latin typeface="Times New Roman" panose="02020603050405020304" pitchFamily="18" charset="0"/>
                <a:cs typeface="Times New Roman" panose="02020603050405020304" pitchFamily="18" charset="0"/>
              </a:rPr>
              <a:t/>
            </a:r>
            <a:br>
              <a:rPr lang="en-IN" sz="3600" dirty="0" smtClean="0">
                <a:latin typeface="Times New Roman" panose="02020603050405020304" pitchFamily="18" charset="0"/>
                <a:cs typeface="Times New Roman" panose="02020603050405020304" pitchFamily="18" charset="0"/>
              </a:rPr>
            </a:br>
            <a:r>
              <a:rPr lang="en-IN" sz="3600" dirty="0" smtClean="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Due to specific hardware characteristics, Linux separates physical memory </a:t>
            </a:r>
            <a:r>
              <a:rPr lang="en-US" dirty="0" smtClean="0">
                <a:latin typeface="Times New Roman" panose="02020603050405020304" pitchFamily="18" charset="0"/>
                <a:cs typeface="Times New Roman" panose="02020603050405020304" pitchFamily="18" charset="0"/>
              </a:rPr>
              <a:t>into </a:t>
            </a:r>
            <a:r>
              <a:rPr lang="en-US" dirty="0">
                <a:latin typeface="Times New Roman" panose="02020603050405020304" pitchFamily="18" charset="0"/>
                <a:cs typeface="Times New Roman" panose="02020603050405020304" pitchFamily="18" charset="0"/>
              </a:rPr>
              <a:t>three different </a:t>
            </a:r>
            <a:r>
              <a:rPr lang="en-US" dirty="0" smtClean="0">
                <a:latin typeface="Times New Roman" panose="02020603050405020304" pitchFamily="18" charset="0"/>
                <a:cs typeface="Times New Roman" panose="02020603050405020304" pitchFamily="18" charset="0"/>
              </a:rPr>
              <a:t>zones </a:t>
            </a:r>
            <a:r>
              <a:rPr lang="en-US" dirty="0">
                <a:latin typeface="Times New Roman" panose="02020603050405020304" pitchFamily="18" charset="0"/>
                <a:cs typeface="Times New Roman" panose="02020603050405020304" pitchFamily="18" charset="0"/>
              </a:rPr>
              <a:t>or regions: </a:t>
            </a:r>
            <a:endParaRPr lang="en-US" dirty="0" smtClean="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2000" b="1" dirty="0">
                <a:latin typeface="Times New Roman" panose="02020603050405020304" pitchFamily="18" charset="0"/>
                <a:cs typeface="Times New Roman" panose="02020603050405020304" pitchFamily="18" charset="0"/>
              </a:rPr>
              <a:t>ZONE_DMA </a:t>
            </a:r>
          </a:p>
          <a:p>
            <a:pPr>
              <a:buFont typeface="Courier New" panose="02070309020205020404" pitchFamily="49" charset="0"/>
              <a:buChar char="o"/>
            </a:pPr>
            <a:r>
              <a:rPr lang="en-IN" sz="2000" b="1" dirty="0">
                <a:latin typeface="Times New Roman" panose="02020603050405020304" pitchFamily="18" charset="0"/>
                <a:cs typeface="Times New Roman" panose="02020603050405020304" pitchFamily="18" charset="0"/>
              </a:rPr>
              <a:t>ZONE_NORMAL </a:t>
            </a:r>
          </a:p>
          <a:p>
            <a:pPr>
              <a:buFont typeface="Courier New" panose="02070309020205020404" pitchFamily="49" charset="0"/>
              <a:buChar char="o"/>
            </a:pPr>
            <a:r>
              <a:rPr lang="en-IN" sz="2000" b="1" dirty="0">
                <a:latin typeface="Times New Roman" panose="02020603050405020304" pitchFamily="18" charset="0"/>
                <a:cs typeface="Times New Roman" panose="02020603050405020304" pitchFamily="18" charset="0"/>
              </a:rPr>
              <a:t>ZONE_HIGHMEM </a:t>
            </a:r>
            <a:endParaRPr lang="en-IN" sz="20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These zones are architecture specific. For example, on the Intel 80x86 architecture, certain ISA (industry standard architecture) devices can only access the lower 16 MB of physical memory using DMA.</a:t>
            </a:r>
          </a:p>
          <a:p>
            <a:endParaRPr lang="en-IN" sz="20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374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wipe(left)">
                                      <p:cBhvr>
                                        <p:cTn id="7" dur="500"/>
                                        <p:tgtEl>
                                          <p:spTgt spid="12">
                                            <p:txEl>
                                              <p:pRg st="1" end="1"/>
                                            </p:txEl>
                                          </p:spTgt>
                                        </p:tgtEl>
                                      </p:cBhvr>
                                    </p:animEffect>
                                  </p:childTnLst>
                                  <p:subTnLst>
                                    <p:animClr clrSpc="rgb" dir="cw">
                                      <p:cBhvr override="childStyle">
                                        <p:cTn dur="1" fill="hold" display="0" masterRel="nextClick" afterEffect="1"/>
                                        <p:tgtEl>
                                          <p:spTgt spid="12">
                                            <p:txEl>
                                              <p:pRg st="1" end="1"/>
                                            </p:txEl>
                                          </p:spTgt>
                                        </p:tgtEl>
                                        <p:attrNameLst>
                                          <p:attrName>ppt_c</p:attrName>
                                        </p:attrNameLst>
                                      </p:cBhvr>
                                      <p:to>
                                        <a:schemeClr val="accent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wipe(left)">
                                      <p:cBhvr>
                                        <p:cTn id="12" dur="500"/>
                                        <p:tgtEl>
                                          <p:spTgt spid="12">
                                            <p:txEl>
                                              <p:pRg st="2" end="2"/>
                                            </p:txEl>
                                          </p:spTgt>
                                        </p:tgtEl>
                                      </p:cBhvr>
                                    </p:animEffect>
                                  </p:childTnLst>
                                  <p:subTnLst>
                                    <p:animClr clrSpc="rgb" dir="cw">
                                      <p:cBhvr override="childStyle">
                                        <p:cTn dur="1" fill="hold" display="0" masterRel="nextClick" afterEffect="1"/>
                                        <p:tgtEl>
                                          <p:spTgt spid="12">
                                            <p:txEl>
                                              <p:pRg st="2" end="2"/>
                                            </p:txEl>
                                          </p:spTgt>
                                        </p:tgtEl>
                                        <p:attrNameLst>
                                          <p:attrName>ppt_c</p:attrName>
                                        </p:attrNameLst>
                                      </p:cBhvr>
                                      <p:to>
                                        <a:schemeClr val="accent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wipe(left)">
                                      <p:cBhvr>
                                        <p:cTn id="17" dur="500"/>
                                        <p:tgtEl>
                                          <p:spTgt spid="12">
                                            <p:txEl>
                                              <p:pRg st="3" end="3"/>
                                            </p:txEl>
                                          </p:spTgt>
                                        </p:tgtEl>
                                      </p:cBhvr>
                                    </p:animEffect>
                                  </p:childTnLst>
                                  <p:subTnLst>
                                    <p:animClr clrSpc="rgb" dir="cw">
                                      <p:cBhvr override="childStyle">
                                        <p:cTn dur="1" fill="hold" display="0" masterRel="nextClick" afterEffect="1"/>
                                        <p:tgtEl>
                                          <p:spTgt spid="12">
                                            <p:txEl>
                                              <p:pRg st="3" end="3"/>
                                            </p:txEl>
                                          </p:spTgt>
                                        </p:tgtEl>
                                        <p:attrNameLst>
                                          <p:attrName>ppt_c</p:attrName>
                                        </p:attrNameLst>
                                      </p:cBhvr>
                                      <p:to>
                                        <a:schemeClr val="accent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wipe(left)">
                                      <p:cBhvr>
                                        <p:cTn id="2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1369" y="875764"/>
            <a:ext cx="10637949" cy="4708981"/>
          </a:xfrm>
          <a:prstGeom prst="rect">
            <a:avLst/>
          </a:prstGeom>
        </p:spPr>
        <p:txBody>
          <a:bodyPr wrap="square">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these systems, the first 16 MB of physical memory comprise </a:t>
            </a:r>
            <a:r>
              <a:rPr lang="en-US" sz="2000" dirty="0" smtClean="0">
                <a:latin typeface="Times New Roman" panose="02020603050405020304" pitchFamily="18" charset="0"/>
                <a:cs typeface="Times New Roman" panose="02020603050405020304" pitchFamily="18" charset="0"/>
              </a:rPr>
              <a:t>ZONE_DMA.</a:t>
            </a:r>
          </a:p>
          <a:p>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ZONE_NORMAL identifies physical memory that is mapped to the CPU's address space. This zone is used for most routine memory requests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For architectures that do not limit what DMA can access</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ZONE_DMA </a:t>
            </a:r>
            <a:r>
              <a:rPr lang="en-US" sz="2000" dirty="0">
                <a:latin typeface="Times New Roman" panose="02020603050405020304" pitchFamily="18" charset="0"/>
                <a:cs typeface="Times New Roman" panose="02020603050405020304" pitchFamily="18" charset="0"/>
              </a:rPr>
              <a:t>is not present, and ZONE_NORMAL is used</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Finally, ZONE_HIGHMEM (for "high memory") refers to physical memory that is not mapped into the kernel address space.  </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example, on the 32-bit Intel architecture (where 232 provides a 4-GB address space), the kernel is mapped into the first 896 MB of the address space; the remaining memory is referred to as </a:t>
            </a:r>
            <a:r>
              <a:rPr lang="en-IN" sz="2000" b="1" dirty="0">
                <a:latin typeface="Times New Roman" panose="02020603050405020304" pitchFamily="18" charset="0"/>
                <a:cs typeface="Times New Roman" panose="02020603050405020304" pitchFamily="18" charset="0"/>
              </a:rPr>
              <a:t>high memory</a:t>
            </a:r>
            <a:r>
              <a:rPr lang="en-IN" sz="2000" dirty="0">
                <a:latin typeface="Times New Roman" panose="02020603050405020304" pitchFamily="18" charset="0"/>
                <a:cs typeface="Times New Roman" panose="02020603050405020304" pitchFamily="18" charset="0"/>
              </a:rPr>
              <a:t> and is allocated from ZONE_HIGHMEM. </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71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750"/>
                                        <p:tgtEl>
                                          <p:spTgt spid="2">
                                            <p:txEl>
                                              <p:pRg st="0" end="0"/>
                                            </p:txEl>
                                          </p:spTgt>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wipe(left)">
                                      <p:cBhvr>
                                        <p:cTn id="11" dur="750"/>
                                        <p:tgtEl>
                                          <p:spTgt spid="2">
                                            <p:txEl>
                                              <p:pRg st="2" end="2"/>
                                            </p:txEl>
                                          </p:spTgt>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left)">
                                      <p:cBhvr>
                                        <p:cTn id="15" dur="750"/>
                                        <p:tgtEl>
                                          <p:spTgt spid="2">
                                            <p:txEl>
                                              <p:pRg st="4" end="4"/>
                                            </p:txEl>
                                          </p:spTgt>
                                        </p:tgtEl>
                                      </p:cBhvr>
                                    </p:animEffect>
                                  </p:childTnLst>
                                </p:cTn>
                              </p:par>
                            </p:childTnLst>
                          </p:cTn>
                        </p:par>
                        <p:par>
                          <p:cTn id="16" fill="hold">
                            <p:stCondLst>
                              <p:cond delay="2250"/>
                            </p:stCondLst>
                            <p:childTnLst>
                              <p:par>
                                <p:cTn id="17" presetID="22" presetClass="entr" presetSubtype="8" fill="hold" nodeType="after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wipe(left)">
                                      <p:cBhvr>
                                        <p:cTn id="19" dur="750"/>
                                        <p:tgtEl>
                                          <p:spTgt spid="2">
                                            <p:txEl>
                                              <p:pRg st="5" end="5"/>
                                            </p:txEl>
                                          </p:spTgt>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wipe(left)">
                                      <p:cBhvr>
                                        <p:cTn id="23" dur="750"/>
                                        <p:tgtEl>
                                          <p:spTgt spid="2">
                                            <p:txEl>
                                              <p:pRg st="6" end="6"/>
                                            </p:txEl>
                                          </p:spTgt>
                                        </p:tgtEl>
                                      </p:cBhvr>
                                    </p:animEffect>
                                  </p:childTnLst>
                                </p:cTn>
                              </p:par>
                            </p:childTnLst>
                          </p:cTn>
                        </p:par>
                        <p:par>
                          <p:cTn id="24" fill="hold">
                            <p:stCondLst>
                              <p:cond delay="3750"/>
                            </p:stCondLst>
                            <p:childTnLst>
                              <p:par>
                                <p:cTn id="25" presetID="22" presetClass="entr" presetSubtype="8" fill="hold" nodeType="after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left)">
                                      <p:cBhvr>
                                        <p:cTn id="27" dur="75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46975" y="656824"/>
            <a:ext cx="10586433" cy="1262128"/>
          </a:xfrm>
        </p:spPr>
        <p:txBody>
          <a:bodyPr>
            <a:normAutofit/>
          </a:bodyPr>
          <a:lstStyle/>
          <a:p>
            <a:pPr algn="l"/>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relationship of zones and physical addresses on </a:t>
            </a:r>
            <a:r>
              <a:rPr lang="en-US" sz="2800" dirty="0" smtClean="0">
                <a:latin typeface="Times New Roman" panose="02020603050405020304" pitchFamily="18" charset="0"/>
                <a:cs typeface="Times New Roman" panose="02020603050405020304" pitchFamily="18" charset="0"/>
              </a:rPr>
              <a:t>the Intel 80x86 architecture:</a:t>
            </a: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62518" y="1545465"/>
            <a:ext cx="6555346" cy="2344850"/>
          </a:xfrm>
        </p:spPr>
      </p:pic>
      <p:sp>
        <p:nvSpPr>
          <p:cNvPr id="6" name="Rectangle 5"/>
          <p:cNvSpPr/>
          <p:nvPr/>
        </p:nvSpPr>
        <p:spPr>
          <a:xfrm>
            <a:off x="1017432" y="3890315"/>
            <a:ext cx="10315976" cy="2246769"/>
          </a:xfrm>
          <a:prstGeom prst="rect">
            <a:avLst/>
          </a:prstGeom>
        </p:spPr>
        <p:txBody>
          <a:bodyPr wrap="square">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kernel maintains a list of free pages for each zone. When a request for physical memory arrives, the kernel satisfies the request using the appropriate zone. </a:t>
            </a:r>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primary </a:t>
            </a:r>
            <a:r>
              <a:rPr lang="en-US" sz="2000" dirty="0">
                <a:latin typeface="Times New Roman" panose="02020603050405020304" pitchFamily="18" charset="0"/>
                <a:cs typeface="Times New Roman" panose="02020603050405020304" pitchFamily="18" charset="0"/>
              </a:rPr>
              <a:t>physical-memory manager in the </a:t>
            </a:r>
            <a:r>
              <a:rPr lang="en-US" sz="2000" dirty="0" smtClean="0">
                <a:latin typeface="Times New Roman" panose="02020603050405020304" pitchFamily="18" charset="0"/>
                <a:cs typeface="Times New Roman" panose="02020603050405020304" pitchFamily="18" charset="0"/>
              </a:rPr>
              <a:t>Linux </a:t>
            </a:r>
            <a:r>
              <a:rPr lang="en-US" sz="2000" dirty="0">
                <a:latin typeface="Times New Roman" panose="02020603050405020304" pitchFamily="18" charset="0"/>
                <a:cs typeface="Times New Roman" panose="02020603050405020304" pitchFamily="18" charset="0"/>
              </a:rPr>
              <a:t>kernel is the </a:t>
            </a:r>
            <a:r>
              <a:rPr lang="en-US" sz="2000" b="1" dirty="0">
                <a:latin typeface="Times New Roman" panose="02020603050405020304" pitchFamily="18" charset="0"/>
                <a:cs typeface="Times New Roman" panose="02020603050405020304" pitchFamily="18" charset="0"/>
              </a:rPr>
              <a:t>page allocator</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Each zone has its own allocator, which is responsible for allocating and freeing all physical pages for the zone and is capable of allocating ranges of physically contiguous pages on request</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99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left)">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734097"/>
            <a:ext cx="10431887" cy="538609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Slab allocator in </a:t>
            </a:r>
            <a:r>
              <a:rPr lang="en-IN" sz="2800" dirty="0" smtClean="0">
                <a:latin typeface="Times New Roman" panose="02020603050405020304" pitchFamily="18" charset="0"/>
                <a:cs typeface="Times New Roman" panose="02020603050405020304" pitchFamily="18" charset="0"/>
              </a:rPr>
              <a:t>Linux:</a:t>
            </a:r>
          </a:p>
          <a:p>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Another </a:t>
            </a:r>
            <a:r>
              <a:rPr lang="en-IN" sz="2400" dirty="0">
                <a:latin typeface="Times New Roman" panose="02020603050405020304" pitchFamily="18" charset="0"/>
                <a:cs typeface="Times New Roman" panose="02020603050405020304" pitchFamily="18" charset="0"/>
              </a:rPr>
              <a:t>strategy adopted by Linux for allocating kernel memory is known as </a:t>
            </a:r>
            <a:r>
              <a:rPr lang="en-IN" sz="2400" b="1" dirty="0">
                <a:latin typeface="Times New Roman" panose="02020603050405020304" pitchFamily="18" charset="0"/>
                <a:cs typeface="Times New Roman" panose="02020603050405020304" pitchFamily="18" charset="0"/>
              </a:rPr>
              <a:t>slab allocation</a:t>
            </a:r>
            <a:r>
              <a:rPr lang="en-IN" sz="24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slab</a:t>
            </a:r>
            <a:r>
              <a:rPr lang="en-US" sz="2400" dirty="0">
                <a:latin typeface="Times New Roman" panose="02020603050405020304" pitchFamily="18" charset="0"/>
                <a:cs typeface="Times New Roman" panose="02020603050405020304" pitchFamily="18" charset="0"/>
              </a:rPr>
              <a:t> is used for allocating memory for kernel data structures and is made up of one or more physically contiguous pages. </a:t>
            </a:r>
            <a:endParaRPr lang="en-US"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cache consists </a:t>
            </a:r>
            <a:r>
              <a:rPr lang="en-US" sz="2400" dirty="0">
                <a:latin typeface="Times New Roman" panose="02020603050405020304" pitchFamily="18" charset="0"/>
                <a:cs typeface="Times New Roman" panose="02020603050405020304" pitchFamily="18" charset="0"/>
              </a:rPr>
              <a:t>of one or more slabs</a:t>
            </a:r>
            <a:r>
              <a:rPr lang="en-US" sz="24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There is a single cache for each unique kernel data </a:t>
            </a:r>
            <a:r>
              <a:rPr lang="en-US" sz="2400" dirty="0" smtClean="0">
                <a:latin typeface="Times New Roman" panose="02020603050405020304" pitchFamily="18" charset="0"/>
                <a:cs typeface="Times New Roman" panose="02020603050405020304" pitchFamily="18" charset="0"/>
              </a:rPr>
              <a:t>structure  -a </a:t>
            </a:r>
            <a:r>
              <a:rPr lang="en-US" sz="2400" dirty="0">
                <a:latin typeface="Times New Roman" panose="02020603050405020304" pitchFamily="18" charset="0"/>
                <a:cs typeface="Times New Roman" panose="02020603050405020304" pitchFamily="18" charset="0"/>
              </a:rPr>
              <a:t>cache for the data structure representing process descriptors, a cache for file objects, a cache for semaphores, and so forth.</a:t>
            </a:r>
            <a:r>
              <a:rPr lang="en-IN" sz="2400"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51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left)">
                                      <p:cBhvr>
                                        <p:cTn id="7"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wipe(left)">
                                      <p:cBhvr>
                                        <p:cTn id="12" dur="500"/>
                                        <p:tgtEl>
                                          <p:spTgt spid="2">
                                            <p:txEl>
                                              <p:pRg st="4" end="4"/>
                                            </p:txEl>
                                          </p:spTgt>
                                        </p:tgtEl>
                                      </p:cBhvr>
                                    </p:animEffect>
                                  </p:childTnLst>
                                  <p:subTnLst>
                                    <p:animClr clrSpc="rgb" dir="cw">
                                      <p:cBhvr override="childStyle">
                                        <p:cTn dur="1" fill="hold" display="0" masterRel="nextClick" afterEffect="1"/>
                                        <p:tgtEl>
                                          <p:spTgt spid="2">
                                            <p:txEl>
                                              <p:pRg st="4" end="4"/>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wipe(left)">
                                      <p:cBhvr>
                                        <p:cTn id="17" dur="500"/>
                                        <p:tgtEl>
                                          <p:spTgt spid="2">
                                            <p:txEl>
                                              <p:pRg st="6" end="6"/>
                                            </p:txEl>
                                          </p:spTgt>
                                        </p:tgtEl>
                                      </p:cBhvr>
                                    </p:animEffect>
                                  </p:childTnLst>
                                  <p:subTnLst>
                                    <p:animClr clrSpc="rgb" dir="cw">
                                      <p:cBhvr override="childStyle">
                                        <p:cTn dur="1" fill="hold" display="0" masterRel="nextClick" afterEffect="1"/>
                                        <p:tgtEl>
                                          <p:spTgt spid="2">
                                            <p:txEl>
                                              <p:pRg st="6" end="6"/>
                                            </p:txEl>
                                          </p:spTgt>
                                        </p:tgtEl>
                                        <p:attrNameLst>
                                          <p:attrName>ppt_c</p:attrName>
                                        </p:attrNameLst>
                                      </p:cBhvr>
                                      <p:to>
                                        <a:schemeClr val="hlink"/>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wipe(left)">
                                      <p:cBhvr>
                                        <p:cTn id="22" dur="500"/>
                                        <p:tgtEl>
                                          <p:spTgt spid="2">
                                            <p:txEl>
                                              <p:pRg st="8" end="8"/>
                                            </p:txEl>
                                          </p:spTgt>
                                        </p:tgtEl>
                                      </p:cBhvr>
                                    </p:animEffect>
                                  </p:childTnLst>
                                  <p:subTnLst>
                                    <p:animClr clrSpc="rgb" dir="cw">
                                      <p:cBhvr override="childStyle">
                                        <p:cTn dur="1" fill="hold" display="0" masterRel="nextClick" afterEffect="1"/>
                                        <p:tgtEl>
                                          <p:spTgt spid="2">
                                            <p:txEl>
                                              <p:pRg st="8" end="8"/>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862884" y="1081825"/>
            <a:ext cx="4301545" cy="1609860"/>
          </a:xfrm>
        </p:spPr>
        <p:txBody>
          <a:bodyPr>
            <a:noAutofit/>
          </a:bodyPr>
          <a:lstStyle/>
          <a:p>
            <a:pPr algn="l"/>
            <a:r>
              <a:rPr lang="en-US" sz="3200" dirty="0">
                <a:latin typeface="Times New Roman" panose="02020603050405020304" pitchFamily="18" charset="0"/>
                <a:cs typeface="Times New Roman" panose="02020603050405020304" pitchFamily="18" charset="0"/>
              </a:rPr>
              <a:t>The relationship among slabs, caches, and </a:t>
            </a:r>
            <a:r>
              <a:rPr lang="en-US" sz="3200" dirty="0" smtClean="0">
                <a:latin typeface="Times New Roman" panose="02020603050405020304" pitchFamily="18" charset="0"/>
                <a:cs typeface="Times New Roman" panose="02020603050405020304" pitchFamily="18" charset="0"/>
              </a:rPr>
              <a:t>objects:</a:t>
            </a:r>
            <a:endParaRPr lang="en-IN" sz="3200" dirty="0">
              <a:latin typeface="Times New Roman" panose="02020603050405020304" pitchFamily="18" charset="0"/>
              <a:cs typeface="Times New Roman" panose="02020603050405020304" pitchFamily="18" charset="0"/>
            </a:endParaRPr>
          </a:p>
        </p:txBody>
      </p:sp>
      <p:sp>
        <p:nvSpPr>
          <p:cNvPr id="14" name="Text Placeholder 13"/>
          <p:cNvSpPr>
            <a:spLocks noGrp="1"/>
          </p:cNvSpPr>
          <p:nvPr>
            <p:ph type="body" sz="half" idx="2"/>
          </p:nvPr>
        </p:nvSpPr>
        <p:spPr>
          <a:xfrm>
            <a:off x="978794" y="3000777"/>
            <a:ext cx="4185635" cy="2736176"/>
          </a:xfrm>
        </p:spPr>
        <p:txBody>
          <a:bodyPr>
            <a:normAutofit lnSpcReduction="10000"/>
          </a:bodyPr>
          <a:lstStyle/>
          <a:p>
            <a:pPr marL="342900" indent="-342900" algn="l">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figure shows two kernel objects 3 KB in </a:t>
            </a:r>
            <a:r>
              <a:rPr lang="en-US" sz="2000" dirty="0" smtClean="0">
                <a:latin typeface="Times New Roman" panose="02020603050405020304" pitchFamily="18" charset="0"/>
                <a:cs typeface="Times New Roman" panose="02020603050405020304" pitchFamily="18" charset="0"/>
              </a:rPr>
              <a:t>size </a:t>
            </a:r>
            <a:r>
              <a:rPr lang="en-US" sz="2000" dirty="0">
                <a:latin typeface="Times New Roman" panose="02020603050405020304" pitchFamily="18" charset="0"/>
                <a:cs typeface="Times New Roman" panose="02020603050405020304" pitchFamily="18" charset="0"/>
              </a:rPr>
              <a:t>and three objects 7 KB in size. </a:t>
            </a:r>
            <a:endParaRPr lang="en-US" sz="2000"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These objects are stored in the respective caches for 3-KB and 7-KB objects. </a:t>
            </a:r>
            <a:endParaRPr lang="en-US" sz="2000"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slab-allocation algorithm uses caches to store kernel objects.</a:t>
            </a:r>
            <a:endParaRPr lang="en-IN" sz="2000" dirty="0">
              <a:latin typeface="Times New Roman" panose="02020603050405020304" pitchFamily="18" charset="0"/>
              <a:cs typeface="Times New Roman" panose="02020603050405020304" pitchFamily="18" charset="0"/>
            </a:endParaRPr>
          </a:p>
        </p:txBody>
      </p:sp>
      <p:pic>
        <p:nvPicPr>
          <p:cNvPr id="1026" name="Picture 2" descr="Slab Allocation"/>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147" t="18328" r="10135" b="11160"/>
          <a:stretch/>
        </p:blipFill>
        <p:spPr bwMode="auto">
          <a:xfrm>
            <a:off x="5164429" y="1081825"/>
            <a:ext cx="5994704" cy="4655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779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65915" y="785611"/>
            <a:ext cx="10161431" cy="4524315"/>
          </a:xfrm>
          <a:prstGeom prst="rect">
            <a:avLst/>
          </a:prstGeom>
        </p:spPr>
        <p:txBody>
          <a:bodyPr wrap="square">
            <a:spAutoFit/>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When a cache is created, a number of objects are allocated to the cache</a:t>
            </a:r>
            <a:r>
              <a:rPr lang="en-IN"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endParaRPr lang="en-IN"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number of objects in the cache depends on the size of the associated slab</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example, a 12-KB slab (made up of three contiguous 4-KB pages) could store six 2-KB objects</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Initially, all the objects in the cache are marked as </a:t>
            </a:r>
            <a:r>
              <a:rPr lang="en-US" sz="2400" b="1" dirty="0">
                <a:latin typeface="Times New Roman" panose="02020603050405020304" pitchFamily="18" charset="0"/>
                <a:cs typeface="Times New Roman" panose="02020603050405020304" pitchFamily="18" charset="0"/>
              </a:rPr>
              <a:t>free</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When a new object for a kernel data structure is needed, the allocator can assign any free object from the cache to satisfy the request.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object assigned from the cache is marked as used.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99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left)">
                                      <p:cBhvr>
                                        <p:cTn id="10" dur="500"/>
                                        <p:tgtEl>
                                          <p:spTgt spid="5">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wipe(left)">
                                      <p:cBhvr>
                                        <p:cTn id="13" dur="500"/>
                                        <p:tgtEl>
                                          <p:spTgt spid="5">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wipe(left)">
                                      <p:cBhvr>
                                        <p:cTn id="16" dur="500"/>
                                        <p:tgtEl>
                                          <p:spTgt spid="5">
                                            <p:txEl>
                                              <p:pRg st="6" end="6"/>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Effect transition="in" filter="wipe(left)">
                                      <p:cBhvr>
                                        <p:cTn id="1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8794" y="811370"/>
            <a:ext cx="10264462" cy="4893647"/>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In Linux, a slab may be in one of three possible states</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b="1" dirty="0" smtClean="0">
                <a:latin typeface="Times New Roman" panose="02020603050405020304" pitchFamily="18" charset="0"/>
                <a:cs typeface="Times New Roman" panose="02020603050405020304" pitchFamily="18" charset="0"/>
              </a:rPr>
              <a:t>Full</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All objects in the slab are marked as used. </a:t>
            </a:r>
          </a:p>
          <a:p>
            <a:pPr marL="457200" indent="-457200">
              <a:buFont typeface="+mj-lt"/>
              <a:buAutoNum type="arabicPeriod"/>
            </a:pPr>
            <a:r>
              <a:rPr lang="en-IN" sz="2400" b="1" dirty="0" smtClean="0">
                <a:latin typeface="Times New Roman" panose="02020603050405020304" pitchFamily="18" charset="0"/>
                <a:cs typeface="Times New Roman" panose="02020603050405020304" pitchFamily="18" charset="0"/>
              </a:rPr>
              <a:t>Empty</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All objects in the slab are marked as free. </a:t>
            </a:r>
          </a:p>
          <a:p>
            <a:pPr marL="457200" indent="-457200">
              <a:buFont typeface="+mj-lt"/>
              <a:buAutoNum type="arabicPeriod"/>
            </a:pPr>
            <a:r>
              <a:rPr lang="en-IN" sz="2400" b="1" dirty="0">
                <a:latin typeface="Times New Roman" panose="02020603050405020304" pitchFamily="18" charset="0"/>
                <a:cs typeface="Times New Roman" panose="02020603050405020304" pitchFamily="18" charset="0"/>
              </a:rPr>
              <a:t>Partial</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slab consists of both used and free objects. </a:t>
            </a: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slab allocator first attempts to satisfy the request with a free object in a partial slab.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none exist, a free object is assigned from an empty slab</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no empty slabs are available, a new slab is allocated from contiguous physical pages and assigned to a </a:t>
            </a:r>
            <a:r>
              <a:rPr lang="en-US" sz="2400" dirty="0" smtClean="0">
                <a:latin typeface="Times New Roman" panose="02020603050405020304" pitchFamily="18" charset="0"/>
                <a:cs typeface="Times New Roman" panose="02020603050405020304" pitchFamily="18" charset="0"/>
              </a:rPr>
              <a:t>cache.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84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left)">
                                      <p:cBhvr>
                                        <p:cTn id="7"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chemeClr val="accent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left)">
                                      <p:cBhvr>
                                        <p:cTn id="12" dur="500"/>
                                        <p:tgtEl>
                                          <p:spTgt spid="2">
                                            <p:txEl>
                                              <p:pRg st="3" end="3"/>
                                            </p:txEl>
                                          </p:spTgt>
                                        </p:tgtEl>
                                      </p:cBhvr>
                                    </p:animEffect>
                                  </p:childTnLst>
                                  <p:subTnLst>
                                    <p:animClr clrSpc="rgb" dir="cw">
                                      <p:cBhvr override="childStyle">
                                        <p:cTn dur="1" fill="hold" display="0" masterRel="nextClick" afterEffect="1"/>
                                        <p:tgtEl>
                                          <p:spTgt spid="2">
                                            <p:txEl>
                                              <p:pRg st="3" end="3"/>
                                            </p:txEl>
                                          </p:spTgt>
                                        </p:tgtEl>
                                        <p:attrNameLst>
                                          <p:attrName>ppt_c</p:attrName>
                                        </p:attrNameLst>
                                      </p:cBhvr>
                                      <p:to>
                                        <a:schemeClr val="accent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left)">
                                      <p:cBhvr>
                                        <p:cTn id="17" dur="500"/>
                                        <p:tgtEl>
                                          <p:spTgt spid="2">
                                            <p:txEl>
                                              <p:pRg st="4" end="4"/>
                                            </p:txEl>
                                          </p:spTgt>
                                        </p:tgtEl>
                                      </p:cBhvr>
                                    </p:animEffect>
                                  </p:childTnLst>
                                  <p:subTnLst>
                                    <p:animClr clrSpc="rgb" dir="cw">
                                      <p:cBhvr override="childStyle">
                                        <p:cTn dur="1" fill="hold" display="0" masterRel="nextClick" afterEffect="1"/>
                                        <p:tgtEl>
                                          <p:spTgt spid="2">
                                            <p:txEl>
                                              <p:pRg st="4" end="4"/>
                                            </p:txEl>
                                          </p:spTgt>
                                        </p:tgtEl>
                                        <p:attrNameLst>
                                          <p:attrName>ppt_c</p:attrName>
                                        </p:attrNameLst>
                                      </p:cBhvr>
                                      <p:to>
                                        <a:schemeClr val="accent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left)">
                                      <p:cBhvr>
                                        <p:cTn id="22" dur="500"/>
                                        <p:tgtEl>
                                          <p:spTgt spid="2">
                                            <p:txEl>
                                              <p:pRg st="6" end="6"/>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wipe(left)">
                                      <p:cBhvr>
                                        <p:cTn id="25" dur="500"/>
                                        <p:tgtEl>
                                          <p:spTgt spid="2">
                                            <p:txEl>
                                              <p:pRg st="8" end="8"/>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2">
                                            <p:txEl>
                                              <p:pRg st="10" end="10"/>
                                            </p:txEl>
                                          </p:spTgt>
                                        </p:tgtEl>
                                        <p:attrNameLst>
                                          <p:attrName>style.visibility</p:attrName>
                                        </p:attrNameLst>
                                      </p:cBhvr>
                                      <p:to>
                                        <p:strVal val="visible"/>
                                      </p:to>
                                    </p:set>
                                    <p:animEffect transition="in" filter="wipe(left)">
                                      <p:cBhvr>
                                        <p:cTn id="28"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533</TotalTime>
  <Words>693</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Courier New</vt:lpstr>
      <vt:lpstr>Garamond</vt:lpstr>
      <vt:lpstr>Times New Roman</vt:lpstr>
      <vt:lpstr>Wingdings</vt:lpstr>
      <vt:lpstr>Organic</vt:lpstr>
      <vt:lpstr>MEMORY MANAGEMENT: MANAGEMENT OF PHYSICAL MEMORY</vt:lpstr>
      <vt:lpstr>Memory Management:</vt:lpstr>
      <vt:lpstr>Management of Physical Memory:                               </vt:lpstr>
      <vt:lpstr>PowerPoint Presentation</vt:lpstr>
      <vt:lpstr>The relationship of zones and physical addresses on the Intel 80x86 architecture:</vt:lpstr>
      <vt:lpstr>PowerPoint Presentation</vt:lpstr>
      <vt:lpstr>The relationship among slabs, caches, and objects:</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OF PHYSICAL MEMORY</dc:title>
  <dc:creator>win10</dc:creator>
  <cp:lastModifiedBy>win10</cp:lastModifiedBy>
  <cp:revision>32</cp:revision>
  <dcterms:created xsi:type="dcterms:W3CDTF">2020-05-13T07:35:24Z</dcterms:created>
  <dcterms:modified xsi:type="dcterms:W3CDTF">2020-05-13T16:28:34Z</dcterms:modified>
</cp:coreProperties>
</file>