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notesMasterIdLst>
    <p:notesMasterId r:id="rId28"/>
  </p:notesMasterIdLst>
  <p:sldIdLst>
    <p:sldId id="256" r:id="rId2"/>
    <p:sldId id="257" r:id="rId3"/>
    <p:sldId id="273" r:id="rId4"/>
    <p:sldId id="267" r:id="rId5"/>
    <p:sldId id="266" r:id="rId6"/>
    <p:sldId id="280" r:id="rId7"/>
    <p:sldId id="262" r:id="rId8"/>
    <p:sldId id="263" r:id="rId9"/>
    <p:sldId id="264" r:id="rId10"/>
    <p:sldId id="274" r:id="rId11"/>
    <p:sldId id="259" r:id="rId12"/>
    <p:sldId id="265" r:id="rId13"/>
    <p:sldId id="268" r:id="rId14"/>
    <p:sldId id="275" r:id="rId15"/>
    <p:sldId id="276" r:id="rId16"/>
    <p:sldId id="277" r:id="rId17"/>
    <p:sldId id="278" r:id="rId18"/>
    <p:sldId id="279" r:id="rId19"/>
    <p:sldId id="269" r:id="rId20"/>
    <p:sldId id="270" r:id="rId21"/>
    <p:sldId id="281" r:id="rId22"/>
    <p:sldId id="282" r:id="rId23"/>
    <p:sldId id="283" r:id="rId24"/>
    <p:sldId id="271" r:id="rId25"/>
    <p:sldId id="272"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162" autoAdjust="0"/>
    <p:restoredTop sz="94660"/>
  </p:normalViewPr>
  <p:slideViewPr>
    <p:cSldViewPr snapToGrid="0">
      <p:cViewPr>
        <p:scale>
          <a:sx n="66" d="100"/>
          <a:sy n="66" d="100"/>
        </p:scale>
        <p:origin x="-768"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0C51F-5456-49B8-89B5-D075A8CA1CBF}" type="datetimeFigureOut">
              <a:rPr lang="en-IN" smtClean="0"/>
              <a:pPr/>
              <a:t>22-04-2020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F0C5-FEA3-494E-BF67-B7A9FB297B13}" type="slidenum">
              <a:rPr lang="en-IN" smtClean="0"/>
              <a:pPr/>
              <a:t>‹#›</a:t>
            </a:fld>
            <a:endParaRPr lang="en-IN" dirty="0"/>
          </a:p>
        </p:txBody>
      </p:sp>
    </p:spTree>
    <p:extLst>
      <p:ext uri="{BB962C8B-B14F-4D97-AF65-F5344CB8AC3E}">
        <p14:creationId xmlns:p14="http://schemas.microsoft.com/office/powerpoint/2010/main" xmlns="" val="205060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3DCC011-7293-411C-A579-2C91EA825D12}" type="datetime1">
              <a:rPr lang="en-US" smtClean="0"/>
              <a:pPr/>
              <a:t>4/22/2020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60408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2C18E-2351-4629-9FBD-6DD8F021F2C4}" type="datetime1">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83545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4F352C-1095-4480-8E59-9D154C310A71}" type="datetime1">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3556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5194C-70F0-4119-9311-202CCF5581D3}" type="datetime1">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5719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7DCD79-4C9F-44EF-8FFA-BEA649A4AAF1}" type="datetime1">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55011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50A671-BBAB-4B35-869A-49D6E7AE85CC}" type="datetime1">
              <a:rPr lang="en-US" smtClean="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06427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CE23A8-5FF3-4EE9-B693-6B217C4ED429}" type="datetime1">
              <a:rPr lang="en-US" smtClean="0"/>
              <a:pPr/>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54041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4C944-2ABA-44ED-A70B-2E46CAC5A533}" type="datetime1">
              <a:rPr lang="en-US" smtClean="0"/>
              <a:pPr/>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37146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F64C8-6A8C-428E-9304-800BD41F9854}" type="datetime1">
              <a:rPr lang="en-US" smtClean="0"/>
              <a:pPr/>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13780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2E418F2D-B8A8-440D-8183-A6D32E0D10F7}" type="datetime1">
              <a:rPr lang="en-US" smtClean="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5424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B23C72C-4467-408C-9324-8E6B92F7D117}" type="datetime1">
              <a:rPr lang="en-US" smtClean="0"/>
              <a:pPr/>
              <a:t>4/22/2020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2352595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3FB4527-8C5B-4DD5-A806-39CA12124425}" type="datetime1">
              <a:rPr lang="en-US" smtClean="0"/>
              <a:pPr/>
              <a:t>4/22/2020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70641271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9ABD4C-2292-41EF-9926-1BFA9A1EB1D7}"/>
              </a:ext>
            </a:extLst>
          </p:cNvPr>
          <p:cNvSpPr>
            <a:spLocks noGrp="1"/>
          </p:cNvSpPr>
          <p:nvPr>
            <p:ph type="ctrTitle"/>
          </p:nvPr>
        </p:nvSpPr>
        <p:spPr>
          <a:xfrm>
            <a:off x="603504" y="770467"/>
            <a:ext cx="10782300" cy="1855167"/>
          </a:xfrm>
        </p:spPr>
        <p:txBody>
          <a:bodyPr/>
          <a:lstStyle/>
          <a:p>
            <a:pPr algn="ctr"/>
            <a:r>
              <a:rPr lang="en-IN" dirty="0"/>
              <a:t>Voice of Citizen </a:t>
            </a:r>
          </a:p>
        </p:txBody>
      </p:sp>
      <p:sp>
        <p:nvSpPr>
          <p:cNvPr id="3" name="Subtitle 2">
            <a:extLst>
              <a:ext uri="{FF2B5EF4-FFF2-40B4-BE49-F238E27FC236}">
                <a16:creationId xmlns="" xmlns:a16="http://schemas.microsoft.com/office/drawing/2014/main" id="{FC5CB060-085B-4085-A99A-2F9C51966899}"/>
              </a:ext>
            </a:extLst>
          </p:cNvPr>
          <p:cNvSpPr>
            <a:spLocks noGrp="1"/>
          </p:cNvSpPr>
          <p:nvPr>
            <p:ph type="subTitle" idx="1"/>
          </p:nvPr>
        </p:nvSpPr>
        <p:spPr>
          <a:xfrm>
            <a:off x="940904" y="5247861"/>
            <a:ext cx="2835966" cy="1113181"/>
          </a:xfrm>
        </p:spPr>
        <p:txBody>
          <a:bodyPr>
            <a:normAutofit lnSpcReduction="10000"/>
          </a:bodyPr>
          <a:lstStyle/>
          <a:p>
            <a:r>
              <a:rPr lang="en-IN" sz="1800" dirty="0"/>
              <a:t>Under Guidance:</a:t>
            </a:r>
          </a:p>
          <a:p>
            <a:r>
              <a:rPr lang="en-IN" sz="1800" dirty="0"/>
              <a:t>Mr.Sayeesh, Assistant </a:t>
            </a:r>
            <a:r>
              <a:rPr lang="en-IN" sz="1800" dirty="0" smtClean="0"/>
              <a:t>prof.</a:t>
            </a:r>
            <a:endParaRPr lang="en-IN" sz="1800" dirty="0"/>
          </a:p>
          <a:p>
            <a:r>
              <a:rPr lang="en-IN" sz="1800" dirty="0"/>
              <a:t>Cse dept , AIET Mijar.</a:t>
            </a:r>
          </a:p>
        </p:txBody>
      </p:sp>
      <p:sp>
        <p:nvSpPr>
          <p:cNvPr id="5" name="Slide Number Placeholder 4">
            <a:extLst>
              <a:ext uri="{FF2B5EF4-FFF2-40B4-BE49-F238E27FC236}">
                <a16:creationId xmlns="" xmlns:a16="http://schemas.microsoft.com/office/drawing/2014/main" id="{B3BBA96E-9E0C-43A7-8A7A-E526E8B2F4C1}"/>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
        <p:nvSpPr>
          <p:cNvPr id="4" name="TextBox 3">
            <a:extLst>
              <a:ext uri="{FF2B5EF4-FFF2-40B4-BE49-F238E27FC236}">
                <a16:creationId xmlns="" xmlns:a16="http://schemas.microsoft.com/office/drawing/2014/main" id="{7CDAFD1A-32BE-49FF-B9B7-C649A128BD51}"/>
              </a:ext>
            </a:extLst>
          </p:cNvPr>
          <p:cNvSpPr txBox="1"/>
          <p:nvPr/>
        </p:nvSpPr>
        <p:spPr>
          <a:xfrm>
            <a:off x="8070575" y="5247861"/>
            <a:ext cx="3180522" cy="1477328"/>
          </a:xfrm>
          <a:prstGeom prst="rect">
            <a:avLst/>
          </a:prstGeom>
          <a:noFill/>
        </p:spPr>
        <p:txBody>
          <a:bodyPr wrap="square" rtlCol="0">
            <a:spAutoFit/>
          </a:bodyPr>
          <a:lstStyle/>
          <a:p>
            <a:r>
              <a:rPr lang="en-IN" dirty="0"/>
              <a:t>Project Mates:</a:t>
            </a:r>
          </a:p>
          <a:p>
            <a:pPr marL="285750" indent="-285750">
              <a:buFont typeface="Wingdings" panose="05000000000000000000" pitchFamily="2" charset="2"/>
              <a:buChar char="v"/>
            </a:pPr>
            <a:r>
              <a:rPr lang="en-IN" dirty="0"/>
              <a:t>Imran Khan</a:t>
            </a:r>
          </a:p>
          <a:p>
            <a:pPr marL="285750" indent="-285750">
              <a:buFont typeface="Wingdings" panose="05000000000000000000" pitchFamily="2" charset="2"/>
              <a:buChar char="v"/>
            </a:pPr>
            <a:r>
              <a:rPr lang="en-IN" dirty="0"/>
              <a:t>Manish B Shriyan</a:t>
            </a:r>
          </a:p>
          <a:p>
            <a:pPr marL="285750" indent="-285750">
              <a:buFont typeface="Wingdings" panose="05000000000000000000" pitchFamily="2" charset="2"/>
              <a:buChar char="v"/>
            </a:pPr>
            <a:r>
              <a:rPr lang="en-IN" dirty="0"/>
              <a:t>Vignesh Shetty</a:t>
            </a:r>
          </a:p>
          <a:p>
            <a:pPr marL="285750" indent="-285750">
              <a:buFont typeface="Wingdings" panose="05000000000000000000" pitchFamily="2" charset="2"/>
              <a:buChar char="v"/>
            </a:pPr>
            <a:r>
              <a:rPr lang="en-IN" dirty="0" smtClean="0"/>
              <a:t>P Vighnesh </a:t>
            </a:r>
            <a:r>
              <a:rPr lang="en-IN" dirty="0"/>
              <a:t>Pejathaya</a:t>
            </a:r>
          </a:p>
        </p:txBody>
      </p:sp>
    </p:spTree>
    <p:extLst>
      <p:ext uri="{BB962C8B-B14F-4D97-AF65-F5344CB8AC3E}">
        <p14:creationId xmlns:p14="http://schemas.microsoft.com/office/powerpoint/2010/main" xmlns="" val="279602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339634"/>
            <a:ext cx="11234057" cy="6257109"/>
          </a:xfrm>
        </p:spPr>
        <p:txBody>
          <a:bodyPr/>
          <a:lstStyle/>
          <a:p>
            <a:pPr lvl="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Make </a:t>
            </a:r>
            <a:r>
              <a:rPr lang="en-IN" dirty="0" smtClean="0">
                <a:latin typeface="Times New Roman" panose="02020603050405020304" pitchFamily="18" charset="0"/>
                <a:cs typeface="Times New Roman" panose="02020603050405020304" pitchFamily="18" charset="0"/>
              </a:rPr>
              <a:t>panchayat </a:t>
            </a:r>
            <a:r>
              <a:rPr lang="en-IN" dirty="0">
                <a:latin typeface="Times New Roman" panose="02020603050405020304" pitchFamily="18" charset="0"/>
                <a:cs typeface="Times New Roman" panose="02020603050405020304" pitchFamily="18" charset="0"/>
              </a:rPr>
              <a:t>member login through ID’s provided to the respective </a:t>
            </a:r>
            <a:r>
              <a:rPr lang="en-IN" dirty="0" smtClean="0">
                <a:latin typeface="Times New Roman" panose="02020603050405020304" pitchFamily="18" charset="0"/>
                <a:cs typeface="Times New Roman" panose="02020603050405020304" pitchFamily="18" charset="0"/>
              </a:rPr>
              <a:t>Panchayats.</a:t>
            </a:r>
            <a:endParaRPr lang="en-IN"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Completed task should be removed from completed columns</a:t>
            </a:r>
          </a:p>
          <a:p>
            <a:pPr lvl="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Provision to upload Pictures after completing the work.</a:t>
            </a:r>
          </a:p>
          <a:p>
            <a:pPr algn="just">
              <a:lnSpc>
                <a:spcPct val="1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“The android application should be developed for </a:t>
            </a:r>
            <a:r>
              <a:rPr lang="en-IN" b="1" dirty="0" smtClean="0">
                <a:latin typeface="Times New Roman" panose="02020603050405020304" pitchFamily="18" charset="0"/>
                <a:cs typeface="Times New Roman" panose="02020603050405020304" pitchFamily="18" charset="0"/>
              </a:rPr>
              <a:t>Panchayat </a:t>
            </a:r>
            <a:r>
              <a:rPr lang="en-IN" b="1" dirty="0">
                <a:latin typeface="Times New Roman" panose="02020603050405020304" pitchFamily="18" charset="0"/>
                <a:cs typeface="Times New Roman" panose="02020603050405020304" pitchFamily="18" charset="0"/>
              </a:rPr>
              <a:t>members</a:t>
            </a:r>
            <a:r>
              <a:rPr lang="en-IN"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xmlns="" val="139084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DF262-29E5-4B85-BA02-A6837E65F558}"/>
              </a:ext>
            </a:extLst>
          </p:cNvPr>
          <p:cNvSpPr>
            <a:spLocks noGrp="1"/>
          </p:cNvSpPr>
          <p:nvPr>
            <p:ph type="title"/>
          </p:nvPr>
        </p:nvSpPr>
        <p:spPr>
          <a:xfrm>
            <a:off x="235131" y="0"/>
            <a:ext cx="6655999" cy="1018903"/>
          </a:xfrm>
        </p:spPr>
        <p:txBody>
          <a:bodyPr>
            <a:normAutofit/>
          </a:bodyPr>
          <a:lstStyle/>
          <a:p>
            <a:r>
              <a:rPr lang="en-IN" sz="3200" dirty="0"/>
              <a:t>System Design</a:t>
            </a:r>
            <a:r>
              <a:rPr lang="en-IN" sz="3200" dirty="0" smtClean="0"/>
              <a:t>: </a:t>
            </a:r>
            <a:r>
              <a:rPr lang="en-IN" sz="2400" dirty="0" smtClean="0">
                <a:solidFill>
                  <a:schemeClr val="tx1"/>
                </a:solidFill>
                <a:latin typeface="Times New Roman" panose="02020603050405020304" pitchFamily="18" charset="0"/>
                <a:cs typeface="Times New Roman" panose="02020603050405020304" pitchFamily="18" charset="0"/>
              </a:rPr>
              <a:t>ER Diagram</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208096" y="1018903"/>
            <a:ext cx="9366068" cy="5839097"/>
          </a:xfrm>
          <a:prstGeom prst="rect">
            <a:avLst/>
          </a:prstGeom>
        </p:spPr>
      </p:pic>
      <p:sp>
        <p:nvSpPr>
          <p:cNvPr id="4" name="Slide Number Placeholder 3">
            <a:extLst>
              <a:ext uri="{FF2B5EF4-FFF2-40B4-BE49-F238E27FC236}">
                <a16:creationId xmlns="" xmlns:a16="http://schemas.microsoft.com/office/drawing/2014/main" id="{E4B6CDF9-4809-448D-A476-A96D5701F7C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xmlns="" val="428753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FF90E4-FB27-4E40-B4A8-2EFA6C02C6EB}"/>
              </a:ext>
            </a:extLst>
          </p:cNvPr>
          <p:cNvSpPr>
            <a:spLocks noGrp="1"/>
          </p:cNvSpPr>
          <p:nvPr>
            <p:ph idx="1"/>
          </p:nvPr>
        </p:nvSpPr>
        <p:spPr>
          <a:xfrm>
            <a:off x="287383" y="574766"/>
            <a:ext cx="11402623" cy="6191794"/>
          </a:xfrm>
        </p:spPr>
        <p:txBody>
          <a:bodyPr/>
          <a:lstStyle/>
          <a:p>
            <a:pPr marL="0" indent="0">
              <a:buNone/>
            </a:pPr>
            <a:r>
              <a:rPr lang="en-IN" dirty="0" smtClean="0">
                <a:latin typeface="Times New Roman" panose="02020603050405020304" pitchFamily="18" charset="0"/>
                <a:cs typeface="Times New Roman" panose="02020603050405020304" pitchFamily="18" charset="0"/>
              </a:rPr>
              <a:t>Architectural Design: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05A4BD41-4F38-4D6E-A26D-F7D3A924D682}"/>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2" name="Picture 1"/>
          <p:cNvPicPr>
            <a:picLocks noChangeAspect="1"/>
          </p:cNvPicPr>
          <p:nvPr/>
        </p:nvPicPr>
        <p:blipFill>
          <a:blip r:embed="rId2"/>
          <a:stretch>
            <a:fillRect/>
          </a:stretch>
        </p:blipFill>
        <p:spPr>
          <a:xfrm>
            <a:off x="3291840" y="508401"/>
            <a:ext cx="6583680" cy="6153656"/>
          </a:xfrm>
          <a:prstGeom prst="rect">
            <a:avLst/>
          </a:prstGeom>
        </p:spPr>
      </p:pic>
    </p:spTree>
    <p:extLst>
      <p:ext uri="{BB962C8B-B14F-4D97-AF65-F5344CB8AC3E}">
        <p14:creationId xmlns:p14="http://schemas.microsoft.com/office/powerpoint/2010/main" xmlns="" val="490110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117567"/>
            <a:ext cx="3095897" cy="561702"/>
          </a:xfrm>
        </p:spPr>
        <p:txBody>
          <a:bodyPr>
            <a:normAutofit/>
          </a:bodyPr>
          <a:lstStyle/>
          <a:p>
            <a:r>
              <a:rPr lang="en-IN" sz="3200" dirty="0" smtClean="0"/>
              <a:t>Implementation:</a:t>
            </a:r>
            <a:endParaRPr lang="en-IN" sz="3200" dirty="0"/>
          </a:p>
        </p:txBody>
      </p:sp>
      <p:sp>
        <p:nvSpPr>
          <p:cNvPr id="3" name="Content Placeholder 2"/>
          <p:cNvSpPr>
            <a:spLocks noGrp="1"/>
          </p:cNvSpPr>
          <p:nvPr>
            <p:ph idx="1"/>
          </p:nvPr>
        </p:nvSpPr>
        <p:spPr>
          <a:xfrm>
            <a:off x="483326" y="679269"/>
            <a:ext cx="10947055" cy="5943599"/>
          </a:xfrm>
        </p:spPr>
        <p:txBody>
          <a:bodyPr/>
          <a:lstStyle/>
          <a:p>
            <a:r>
              <a:rPr lang="en-US" b="1" dirty="0">
                <a:latin typeface="Times New Roman" panose="02020603050405020304" pitchFamily="18" charset="0"/>
                <a:cs typeface="Times New Roman" panose="02020603050405020304" pitchFamily="18" charset="0"/>
              </a:rPr>
              <a:t>Algorithm for Workflow of the Application </a:t>
            </a:r>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Step 1: </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INPUTS</a:t>
            </a:r>
            <a:r>
              <a:rPr lang="en-IN" dirty="0">
                <a:latin typeface="Times New Roman" panose="02020603050405020304" pitchFamily="18" charset="0"/>
                <a:cs typeface="Times New Roman" panose="02020603050405020304" pitchFamily="18" charset="0"/>
              </a:rPr>
              <a:t>: Gramlocation GL, FullName FN, MobileNumber MN, Email E, Password P, Gender G, Address A, UserPhoto UP, </a:t>
            </a:r>
            <a:r>
              <a:rPr lang="en-IN" dirty="0" smtClean="0">
                <a:latin typeface="Times New Roman" panose="02020603050405020304" pitchFamily="18" charset="0"/>
                <a:cs typeface="Times New Roman" panose="02020603050405020304" pitchFamily="18" charset="0"/>
              </a:rPr>
              <a:t>ComplaintPhoto </a:t>
            </a:r>
            <a:r>
              <a:rPr lang="en-IN" dirty="0">
                <a:latin typeface="Times New Roman" panose="02020603050405020304" pitchFamily="18" charset="0"/>
                <a:cs typeface="Times New Roman" panose="02020603050405020304" pitchFamily="18" charset="0"/>
              </a:rPr>
              <a:t>CP, ComplaintLocation CL, ComplaintDescription CD </a:t>
            </a:r>
          </a:p>
          <a:p>
            <a:pPr algn="just"/>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Complaint </a:t>
            </a:r>
            <a:r>
              <a:rPr lang="en-US" dirty="0" smtClean="0">
                <a:latin typeface="Times New Roman" panose="02020603050405020304" pitchFamily="18" charset="0"/>
                <a:cs typeface="Times New Roman" panose="02020603050405020304" pitchFamily="18" charset="0"/>
              </a:rPr>
              <a:t>registering Status. </a:t>
            </a:r>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Step 2: </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user not registered </a:t>
            </a:r>
          </a:p>
          <a:p>
            <a:pPr algn="just"/>
            <a:r>
              <a:rPr lang="en-US" b="1" dirty="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RegisterUser ( GL, FN, MN, E, P, G, </a:t>
            </a:r>
            <a:r>
              <a:rPr lang="en-US" dirty="0" smtClean="0">
                <a:latin typeface="Times New Roman" panose="02020603050405020304" pitchFamily="18" charset="0"/>
                <a:cs typeface="Times New Roman" panose="02020603050405020304" pitchFamily="18" charset="0"/>
              </a:rPr>
              <a:t>A, UP </a:t>
            </a:r>
            <a:r>
              <a:rPr lang="en-US" dirty="0">
                <a:latin typeface="Times New Roman" panose="02020603050405020304" pitchFamily="18" charset="0"/>
                <a:cs typeface="Times New Roman" panose="02020603050405020304" pitchFamily="18" charset="0"/>
              </a:rPr>
              <a:t>) </a:t>
            </a:r>
          </a:p>
          <a:p>
            <a:pPr algn="just"/>
            <a:r>
              <a:rPr lang="en-IN" b="1" dirty="0">
                <a:latin typeface="Times New Roman" panose="02020603050405020304" pitchFamily="18" charset="0"/>
                <a:cs typeface="Times New Roman" panose="02020603050405020304" pitchFamily="18" charset="0"/>
              </a:rPr>
              <a:t>else </a:t>
            </a:r>
            <a:r>
              <a:rPr lang="en-IN" dirty="0">
                <a:latin typeface="Times New Roman" panose="02020603050405020304" pitchFamily="18" charset="0"/>
                <a:cs typeface="Times New Roman" panose="02020603050405020304" pitchFamily="18" charset="0"/>
              </a:rPr>
              <a:t>LoginUser ( </a:t>
            </a:r>
            <a:r>
              <a:rPr lang="en-IN" dirty="0" smtClean="0">
                <a:latin typeface="Times New Roman" panose="02020603050405020304" pitchFamily="18" charset="0"/>
                <a:cs typeface="Times New Roman" panose="02020603050405020304" pitchFamily="18" charset="0"/>
              </a:rPr>
              <a:t>E/MN, </a:t>
            </a:r>
            <a:r>
              <a:rPr lang="en-IN" dirty="0">
                <a:latin typeface="Times New Roman" panose="02020603050405020304" pitchFamily="18" charset="0"/>
                <a:cs typeface="Times New Roman" panose="02020603050405020304" pitchFamily="18" charset="0"/>
              </a:rPr>
              <a:t>P ) </a:t>
            </a:r>
          </a:p>
          <a:p>
            <a:pPr algn="just"/>
            <a:r>
              <a:rPr lang="en-IN" dirty="0">
                <a:latin typeface="Times New Roman" panose="02020603050405020304" pitchFamily="18" charset="0"/>
                <a:cs typeface="Times New Roman" panose="02020603050405020304" pitchFamily="18" charset="0"/>
              </a:rPr>
              <a:t>display </a:t>
            </a:r>
            <a:r>
              <a:rPr lang="en-IN" dirty="0" smtClean="0">
                <a:latin typeface="Times New Roman" panose="02020603050405020304" pitchFamily="18" charset="0"/>
                <a:cs typeface="Times New Roman" panose="02020603050405020304" pitchFamily="18" charset="0"/>
              </a:rPr>
              <a:t>panchayat </a:t>
            </a:r>
            <a:r>
              <a:rPr lang="en-IN" dirty="0">
                <a:latin typeface="Times New Roman" panose="02020603050405020304" pitchFamily="18" charset="0"/>
                <a:cs typeface="Times New Roman" panose="02020603050405020304" pitchFamily="18" charset="0"/>
              </a:rPr>
              <a:t>information </a:t>
            </a:r>
          </a:p>
          <a:p>
            <a:pPr algn="just"/>
            <a:r>
              <a:rPr lang="en-IN" b="1" dirty="0">
                <a:latin typeface="Times New Roman" panose="02020603050405020304" pitchFamily="18" charset="0"/>
                <a:cs typeface="Times New Roman" panose="02020603050405020304" pitchFamily="18" charset="0"/>
              </a:rPr>
              <a:t>end if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xmlns="" val="329099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209006"/>
            <a:ext cx="11377749" cy="6387737"/>
          </a:xfrm>
        </p:spPr>
        <p:txBody>
          <a:bodyPr/>
          <a:lstStyle/>
          <a:p>
            <a:r>
              <a:rPr lang="en-IN" b="1" dirty="0">
                <a:latin typeface="Times New Roman" panose="02020603050405020304" pitchFamily="18" charset="0"/>
                <a:cs typeface="Times New Roman" panose="02020603050405020304" pitchFamily="18" charset="0"/>
              </a:rPr>
              <a:t>Step 3: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number_of_complaints = 0 </a:t>
            </a:r>
          </a:p>
          <a:p>
            <a:r>
              <a:rPr lang="en-US" dirty="0" smtClean="0">
                <a:latin typeface="Times New Roman" panose="02020603050405020304" pitchFamily="18" charset="0"/>
                <a:cs typeface="Times New Roman" panose="02020603050405020304" pitchFamily="18" charset="0"/>
              </a:rPr>
              <a:t>choose </a:t>
            </a:r>
            <a:r>
              <a:rPr lang="en-US" dirty="0">
                <a:latin typeface="Times New Roman" panose="02020603050405020304" pitchFamily="18" charset="0"/>
                <a:cs typeface="Times New Roman" panose="02020603050405020304" pitchFamily="18" charset="0"/>
              </a:rPr>
              <a:t>complaint domains </a:t>
            </a:r>
            <a:r>
              <a:rPr lang="en-US" dirty="0" smtClean="0">
                <a:latin typeface="Times New Roman" panose="02020603050405020304" pitchFamily="18" charset="0"/>
                <a:cs typeface="Times New Roman" panose="02020603050405020304" pitchFamily="18" charset="0"/>
              </a:rPr>
              <a:t>{ex </a:t>
            </a:r>
            <a:r>
              <a:rPr lang="en-US" dirty="0">
                <a:latin typeface="Times New Roman" panose="02020603050405020304" pitchFamily="18" charset="0"/>
                <a:cs typeface="Times New Roman" panose="02020603050405020304" pitchFamily="18" charset="0"/>
              </a:rPr>
              <a:t>water, sewage, </a:t>
            </a:r>
            <a:r>
              <a:rPr lang="en-US" dirty="0" smtClean="0">
                <a:latin typeface="Times New Roman" panose="02020603050405020304" pitchFamily="18" charset="0"/>
                <a:cs typeface="Times New Roman" panose="02020603050405020304" pitchFamily="18" charset="0"/>
              </a:rPr>
              <a:t>streetlight, </a:t>
            </a:r>
            <a:r>
              <a:rPr lang="en-US" dirty="0">
                <a:latin typeface="Times New Roman" panose="02020603050405020304" pitchFamily="18" charset="0"/>
                <a:cs typeface="Times New Roman" panose="02020603050405020304" pitchFamily="18" charset="0"/>
              </a:rPr>
              <a:t>road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4: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 each </a:t>
            </a:r>
            <a:r>
              <a:rPr lang="en-US" dirty="0">
                <a:latin typeface="Times New Roman" panose="02020603050405020304" pitchFamily="18" charset="0"/>
                <a:cs typeface="Times New Roman" panose="02020603050405020304" pitchFamily="18" charset="0"/>
              </a:rPr>
              <a:t>complaint domain chosen </a:t>
            </a:r>
            <a:r>
              <a:rPr lang="en-US" b="1" dirty="0">
                <a:latin typeface="Times New Roman" panose="02020603050405020304" pitchFamily="18" charset="0"/>
                <a:cs typeface="Times New Roman" panose="02020603050405020304" pitchFamily="18" charset="0"/>
              </a:rPr>
              <a:t>do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RegisterComplaint ( CP, CL, CD ) </a:t>
            </a:r>
          </a:p>
          <a:p>
            <a:r>
              <a:rPr lang="en-IN" dirty="0">
                <a:latin typeface="Times New Roman" panose="02020603050405020304" pitchFamily="18" charset="0"/>
                <a:cs typeface="Times New Roman" panose="02020603050405020304" pitchFamily="18" charset="0"/>
              </a:rPr>
              <a:t>number_of_complaints++ </a:t>
            </a:r>
          </a:p>
          <a:p>
            <a:r>
              <a:rPr lang="en-IN" dirty="0">
                <a:latin typeface="Times New Roman" panose="02020603050405020304" pitchFamily="18" charset="0"/>
                <a:cs typeface="Times New Roman" panose="02020603050405020304" pitchFamily="18" charset="0"/>
              </a:rPr>
              <a:t>CheckComplaintStatus( ) </a:t>
            </a:r>
          </a:p>
          <a:p>
            <a:r>
              <a:rPr lang="en-IN" b="1" dirty="0">
                <a:latin typeface="Times New Roman" panose="02020603050405020304" pitchFamily="18" charset="0"/>
                <a:cs typeface="Times New Roman" panose="02020603050405020304" pitchFamily="18" charset="0"/>
              </a:rPr>
              <a:t>end for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xmlns="" val="242788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26" y="300446"/>
            <a:ext cx="11299371" cy="6374674"/>
          </a:xfrm>
        </p:spPr>
        <p:txBody>
          <a:bodyPr/>
          <a:lstStyle/>
          <a:p>
            <a:r>
              <a:rPr lang="en-IN" b="1" dirty="0">
                <a:latin typeface="Times New Roman" panose="02020603050405020304" pitchFamily="18" charset="0"/>
                <a:cs typeface="Times New Roman" panose="02020603050405020304" pitchFamily="18" charset="0"/>
              </a:rPr>
              <a:t>Algorithm for </a:t>
            </a:r>
            <a:r>
              <a:rPr lang="en-IN" b="1" dirty="0" smtClean="0">
                <a:latin typeface="Times New Roman" panose="02020603050405020304" pitchFamily="18" charset="0"/>
                <a:cs typeface="Times New Roman" panose="02020603050405020304" pitchFamily="18" charset="0"/>
              </a:rPr>
              <a:t>Register User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1: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INPUTS</a:t>
            </a:r>
            <a:r>
              <a:rPr lang="en-IN" dirty="0">
                <a:latin typeface="Times New Roman" panose="02020603050405020304" pitchFamily="18" charset="0"/>
                <a:cs typeface="Times New Roman" panose="02020603050405020304" pitchFamily="18" charset="0"/>
              </a:rPr>
              <a:t>: Gramlocation GL, FullName FN, MobileNumber MN, Email E, Password P, Gender G, Address A, UserPhoto </a:t>
            </a:r>
            <a:r>
              <a:rPr lang="en-IN" dirty="0" smtClean="0">
                <a:latin typeface="Times New Roman" panose="02020603050405020304" pitchFamily="18" charset="0"/>
                <a:cs typeface="Times New Roman" panose="02020603050405020304" pitchFamily="18" charset="0"/>
              </a:rPr>
              <a:t>UP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User registration successful or not </a:t>
            </a:r>
          </a:p>
          <a:p>
            <a:r>
              <a:rPr lang="en-IN" b="1" dirty="0">
                <a:latin typeface="Times New Roman" panose="02020603050405020304" pitchFamily="18" charset="0"/>
                <a:cs typeface="Times New Roman" panose="02020603050405020304" pitchFamily="18" charset="0"/>
              </a:rPr>
              <a:t>Step 2: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connection established </a:t>
            </a:r>
          </a:p>
          <a:p>
            <a:r>
              <a:rPr lang="en-US" b="1" dirty="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move the user information into the database retrieve user information during profile view </a:t>
            </a:r>
          </a:p>
          <a:p>
            <a:r>
              <a:rPr lang="en-IN" b="1" dirty="0">
                <a:latin typeface="Times New Roman" panose="02020603050405020304" pitchFamily="18" charset="0"/>
                <a:cs typeface="Times New Roman" panose="02020603050405020304" pitchFamily="18" charset="0"/>
              </a:rPr>
              <a:t>else </a:t>
            </a:r>
            <a:r>
              <a:rPr lang="en-IN" dirty="0">
                <a:latin typeface="Times New Roman" panose="02020603050405020304" pitchFamily="18" charset="0"/>
                <a:cs typeface="Times New Roman" panose="02020603050405020304" pitchFamily="18" charset="0"/>
              </a:rPr>
              <a:t>throw exception </a:t>
            </a:r>
          </a:p>
          <a:p>
            <a:r>
              <a:rPr lang="en-IN" b="1" dirty="0">
                <a:latin typeface="Times New Roman" panose="02020603050405020304" pitchFamily="18" charset="0"/>
                <a:cs typeface="Times New Roman" panose="02020603050405020304" pitchFamily="18" charset="0"/>
              </a:rPr>
              <a:t>end if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xmlns="" val="2171129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222069"/>
            <a:ext cx="11338559" cy="6309359"/>
          </a:xfrm>
        </p:spPr>
        <p:txBody>
          <a:bodyPr/>
          <a:lstStyle/>
          <a:p>
            <a:r>
              <a:rPr lang="en-IN" b="1" dirty="0">
                <a:latin typeface="Times New Roman" panose="02020603050405020304" pitchFamily="18" charset="0"/>
                <a:cs typeface="Times New Roman" panose="02020603050405020304" pitchFamily="18" charset="0"/>
              </a:rPr>
              <a:t>Algorithm for </a:t>
            </a:r>
            <a:r>
              <a:rPr lang="en-IN" b="1" dirty="0" smtClean="0">
                <a:latin typeface="Times New Roman" panose="02020603050405020304" pitchFamily="18" charset="0"/>
                <a:cs typeface="Times New Roman" panose="02020603050405020304" pitchFamily="18" charset="0"/>
              </a:rPr>
              <a:t>Login User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1: </a:t>
            </a:r>
            <a:endParaRPr lang="en-IN"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INPUTS</a:t>
            </a:r>
            <a:r>
              <a:rPr lang="fr-FR" dirty="0">
                <a:latin typeface="Times New Roman" panose="02020603050405020304" pitchFamily="18" charset="0"/>
                <a:cs typeface="Times New Roman" panose="02020603050405020304" pitchFamily="18" charset="0"/>
              </a:rPr>
              <a:t>: Email </a:t>
            </a:r>
            <a:r>
              <a:rPr lang="fr-FR" dirty="0" smtClean="0">
                <a:latin typeface="Times New Roman" panose="02020603050405020304" pitchFamily="18" charset="0"/>
                <a:cs typeface="Times New Roman" panose="02020603050405020304" pitchFamily="18" charset="0"/>
              </a:rPr>
              <a:t>E,MobileNumber MN, </a:t>
            </a:r>
            <a:r>
              <a:rPr lang="fr-FR" dirty="0">
                <a:latin typeface="Times New Roman" panose="02020603050405020304" pitchFamily="18" charset="0"/>
                <a:cs typeface="Times New Roman" panose="02020603050405020304" pitchFamily="18" charset="0"/>
              </a:rPr>
              <a:t>Password P </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User logged in successfully or not </a:t>
            </a:r>
          </a:p>
          <a:p>
            <a:r>
              <a:rPr lang="en-IN" b="1" dirty="0">
                <a:latin typeface="Times New Roman" panose="02020603050405020304" pitchFamily="18" charset="0"/>
                <a:cs typeface="Times New Roman" panose="02020603050405020304" pitchFamily="18" charset="0"/>
              </a:rPr>
              <a:t>Step 2: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connection established </a:t>
            </a:r>
          </a:p>
          <a:p>
            <a:r>
              <a:rPr lang="en-US" b="1" dirty="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compare the credentials with the database </a:t>
            </a:r>
          </a:p>
          <a:p>
            <a:r>
              <a:rPr lang="en-US" b="1" dirty="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comparison is equal to zero </a:t>
            </a:r>
          </a:p>
          <a:p>
            <a:r>
              <a:rPr lang="en-IN" b="1" dirty="0">
                <a:latin typeface="Times New Roman" panose="02020603050405020304" pitchFamily="18" charset="0"/>
                <a:cs typeface="Times New Roman" panose="02020603050405020304" pitchFamily="18" charset="0"/>
              </a:rPr>
              <a:t>then </a:t>
            </a:r>
            <a:r>
              <a:rPr lang="en-IN" dirty="0">
                <a:latin typeface="Times New Roman" panose="02020603050405020304" pitchFamily="18" charset="0"/>
                <a:cs typeface="Times New Roman" panose="02020603050405020304" pitchFamily="18" charset="0"/>
              </a:rPr>
              <a:t>login successful </a:t>
            </a:r>
          </a:p>
          <a:p>
            <a:r>
              <a:rPr lang="en-US" b="1" dirty="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invalid credentials has been entered </a:t>
            </a:r>
          </a:p>
          <a:p>
            <a:r>
              <a:rPr lang="en-IN" b="1" dirty="0">
                <a:latin typeface="Times New Roman" panose="02020603050405020304" pitchFamily="18" charset="0"/>
                <a:cs typeface="Times New Roman" panose="02020603050405020304" pitchFamily="18" charset="0"/>
              </a:rPr>
              <a:t>end if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else </a:t>
            </a:r>
            <a:r>
              <a:rPr lang="en-IN" dirty="0">
                <a:latin typeface="Times New Roman" panose="02020603050405020304" pitchFamily="18" charset="0"/>
                <a:cs typeface="Times New Roman" panose="02020603050405020304" pitchFamily="18" charset="0"/>
              </a:rPr>
              <a:t>throw exception </a:t>
            </a:r>
          </a:p>
          <a:p>
            <a:r>
              <a:rPr lang="en-IN" b="1" dirty="0">
                <a:latin typeface="Times New Roman" panose="02020603050405020304" pitchFamily="18" charset="0"/>
                <a:cs typeface="Times New Roman" panose="02020603050405020304" pitchFamily="18" charset="0"/>
              </a:rPr>
              <a:t>end if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xmlns="" val="3245835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3" y="287383"/>
            <a:ext cx="11403873" cy="6335485"/>
          </a:xfrm>
        </p:spPr>
        <p:txBody>
          <a:bodyPr/>
          <a:lstStyle/>
          <a:p>
            <a:r>
              <a:rPr lang="en-IN" b="1" dirty="0">
                <a:latin typeface="Times New Roman" panose="02020603050405020304" pitchFamily="18" charset="0"/>
                <a:cs typeface="Times New Roman" panose="02020603050405020304" pitchFamily="18" charset="0"/>
              </a:rPr>
              <a:t>Algorithm for </a:t>
            </a:r>
            <a:r>
              <a:rPr lang="en-IN" b="1" dirty="0" smtClean="0">
                <a:latin typeface="Times New Roman" panose="02020603050405020304" pitchFamily="18" charset="0"/>
                <a:cs typeface="Times New Roman" panose="02020603050405020304" pitchFamily="18" charset="0"/>
              </a:rPr>
              <a:t>Register Complaint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1: </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INPUTS</a:t>
            </a:r>
            <a:r>
              <a:rPr lang="en-IN" dirty="0">
                <a:latin typeface="Times New Roman" panose="02020603050405020304" pitchFamily="18" charset="0"/>
                <a:cs typeface="Times New Roman" panose="02020603050405020304" pitchFamily="18" charset="0"/>
              </a:rPr>
              <a:t>: ComplaintPhoto CP, ComplaintLocation CL, ComplaintDescription CD </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Complaint registered successfully or not </a:t>
            </a:r>
          </a:p>
          <a:p>
            <a:r>
              <a:rPr lang="en-IN" b="1" dirty="0">
                <a:latin typeface="Times New Roman" panose="02020603050405020304" pitchFamily="18" charset="0"/>
                <a:cs typeface="Times New Roman" panose="02020603050405020304" pitchFamily="18" charset="0"/>
              </a:rPr>
              <a:t>Step 2: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complaint not registered already </a:t>
            </a:r>
          </a:p>
          <a:p>
            <a:r>
              <a:rPr lang="en-US" b="1" dirty="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capture the photo using the phone camera </a:t>
            </a:r>
          </a:p>
          <a:p>
            <a:r>
              <a:rPr lang="en-US" dirty="0">
                <a:latin typeface="Times New Roman" panose="02020603050405020304" pitchFamily="18" charset="0"/>
                <a:cs typeface="Times New Roman" panose="02020603050405020304" pitchFamily="18" charset="0"/>
              </a:rPr>
              <a:t>get the location using gps </a:t>
            </a:r>
          </a:p>
          <a:p>
            <a:r>
              <a:rPr lang="en-US" dirty="0">
                <a:latin typeface="Times New Roman" panose="02020603050405020304" pitchFamily="18" charset="0"/>
                <a:cs typeface="Times New Roman" panose="02020603050405020304" pitchFamily="18" charset="0"/>
              </a:rPr>
              <a:t>enter the description regarding the </a:t>
            </a:r>
            <a:r>
              <a:rPr lang="en-US" dirty="0" smtClean="0">
                <a:latin typeface="Times New Roman" panose="02020603050405020304" pitchFamily="18" charset="0"/>
                <a:cs typeface="Times New Roman" panose="02020603050405020304" pitchFamily="18" charset="0"/>
              </a:rPr>
              <a:t>complaint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complaint will not be registered </a:t>
            </a:r>
          </a:p>
          <a:p>
            <a:r>
              <a:rPr lang="en-IN" b="1" dirty="0">
                <a:latin typeface="Times New Roman" panose="02020603050405020304" pitchFamily="18" charset="0"/>
                <a:cs typeface="Times New Roman" panose="02020603050405020304" pitchFamily="18" charset="0"/>
              </a:rPr>
              <a:t>end if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xmlns="" val="3446714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2" y="339634"/>
            <a:ext cx="10920930" cy="6152606"/>
          </a:xfrm>
        </p:spPr>
        <p:txBody>
          <a:bodyPr>
            <a:normAutofit/>
          </a:bodyPr>
          <a:lstStyle/>
          <a:p>
            <a:pPr algn="just"/>
            <a:r>
              <a:rPr lang="en-IN" b="1" dirty="0">
                <a:latin typeface="Times New Roman" panose="02020603050405020304" pitchFamily="18" charset="0"/>
                <a:cs typeface="Times New Roman" panose="02020603050405020304" pitchFamily="18" charset="0"/>
              </a:rPr>
              <a:t>Algorithm for CheckComplaintStatus </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Step 1: </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Complaint ID </a:t>
            </a:r>
          </a:p>
          <a:p>
            <a:pPr algn="just"/>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Complaint accepted or rejected </a:t>
            </a:r>
          </a:p>
          <a:p>
            <a:pPr algn="just"/>
            <a:r>
              <a:rPr lang="en-IN" b="1" dirty="0">
                <a:latin typeface="Times New Roman" panose="02020603050405020304" pitchFamily="18" charset="0"/>
                <a:cs typeface="Times New Roman" panose="02020603050405020304" pitchFamily="18" charset="0"/>
              </a:rPr>
              <a:t>Step 2: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all the necessary details provided </a:t>
            </a:r>
          </a:p>
          <a:p>
            <a:pPr algn="just"/>
            <a:r>
              <a:rPr lang="en-US" b="1" dirty="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show the complaint as accepted </a:t>
            </a:r>
          </a:p>
          <a:p>
            <a:pPr algn="just"/>
            <a:r>
              <a:rPr lang="en-US" dirty="0" smtClean="0">
                <a:latin typeface="Times New Roman" panose="02020603050405020304" pitchFamily="18" charset="0"/>
                <a:cs typeface="Times New Roman" panose="02020603050405020304" pitchFamily="18" charset="0"/>
              </a:rPr>
              <a:t>Generate auto date to solve Complaint issued</a:t>
            </a:r>
          </a:p>
          <a:p>
            <a:pPr algn="just"/>
            <a:r>
              <a:rPr lang="en-US" b="1"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show the complaint as rejected </a:t>
            </a:r>
          </a:p>
          <a:p>
            <a:pPr algn="just"/>
            <a:r>
              <a:rPr lang="en-US" dirty="0">
                <a:latin typeface="Times New Roman" panose="02020603050405020304" pitchFamily="18" charset="0"/>
                <a:cs typeface="Times New Roman" panose="02020603050405020304" pitchFamily="18" charset="0"/>
              </a:rPr>
              <a:t>provide the reason for rejection </a:t>
            </a:r>
          </a:p>
          <a:p>
            <a:pPr algn="just"/>
            <a:r>
              <a:rPr lang="en-IN" b="1" dirty="0">
                <a:latin typeface="Times New Roman" panose="02020603050405020304" pitchFamily="18" charset="0"/>
                <a:cs typeface="Times New Roman" panose="02020603050405020304" pitchFamily="18" charset="0"/>
              </a:rPr>
              <a:t>end if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xmlns="" val="390211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35131"/>
            <a:ext cx="1907177" cy="640080"/>
          </a:xfrm>
        </p:spPr>
        <p:txBody>
          <a:bodyPr>
            <a:normAutofit/>
          </a:bodyPr>
          <a:lstStyle/>
          <a:p>
            <a:r>
              <a:rPr lang="en-IN" sz="3200" dirty="0" smtClean="0"/>
              <a:t>Testing:</a:t>
            </a:r>
            <a:endParaRPr lang="en-IN" sz="3200" dirty="0"/>
          </a:p>
        </p:txBody>
      </p:sp>
      <p:sp>
        <p:nvSpPr>
          <p:cNvPr id="3" name="Content Placeholder 2"/>
          <p:cNvSpPr>
            <a:spLocks noGrp="1"/>
          </p:cNvSpPr>
          <p:nvPr>
            <p:ph idx="1"/>
          </p:nvPr>
        </p:nvSpPr>
        <p:spPr>
          <a:xfrm>
            <a:off x="391886" y="875211"/>
            <a:ext cx="11573691" cy="5643155"/>
          </a:xfrm>
        </p:spPr>
        <p:txBody>
          <a:bodyPr/>
          <a:lstStyle/>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Software testing is defined as an activity to check whether the actual results match the expected results and to ensure that the software system is defect free. </a:t>
            </a:r>
            <a:endParaRPr lang="en-US"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testing also helps to identify errors, gaps or missing requirements in contrary to the actual requirements. </a:t>
            </a:r>
            <a:endParaRPr lang="en-US"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are different levels of testing to detect different types of errors which include unit testing, integration testing and system testing which </a:t>
            </a:r>
            <a:r>
              <a:rPr lang="en-US" dirty="0" smtClean="0">
                <a:latin typeface="Times New Roman" panose="02020603050405020304" pitchFamily="18" charset="0"/>
                <a:cs typeface="Times New Roman" panose="02020603050405020304" pitchFamily="18" charset="0"/>
              </a:rPr>
              <a:t>are done once Complete Application is available before deplovement.</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xmlns="" val="2127662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FE851-74F0-427A-88FF-6F14CAFB84B3}"/>
              </a:ext>
            </a:extLst>
          </p:cNvPr>
          <p:cNvSpPr>
            <a:spLocks noGrp="1"/>
          </p:cNvSpPr>
          <p:nvPr>
            <p:ph type="title"/>
          </p:nvPr>
        </p:nvSpPr>
        <p:spPr>
          <a:xfrm>
            <a:off x="874643" y="212035"/>
            <a:ext cx="4770783" cy="1166191"/>
          </a:xfrm>
        </p:spPr>
        <p:txBody>
          <a:bodyPr>
            <a:normAutofit/>
          </a:bodyPr>
          <a:lstStyle/>
          <a:p>
            <a:r>
              <a:rPr lang="en-IN" sz="3200" dirty="0"/>
              <a:t>Introduction:</a:t>
            </a:r>
          </a:p>
        </p:txBody>
      </p:sp>
      <p:sp>
        <p:nvSpPr>
          <p:cNvPr id="3" name="Content Placeholder 2">
            <a:extLst>
              <a:ext uri="{FF2B5EF4-FFF2-40B4-BE49-F238E27FC236}">
                <a16:creationId xmlns="" xmlns:a16="http://schemas.microsoft.com/office/drawing/2014/main" id="{C3E7550D-2986-4532-9FFC-C2A88F2768FA}"/>
              </a:ext>
            </a:extLst>
          </p:cNvPr>
          <p:cNvSpPr>
            <a:spLocks noGrp="1"/>
          </p:cNvSpPr>
          <p:nvPr>
            <p:ph idx="1"/>
          </p:nvPr>
        </p:nvSpPr>
        <p:spPr>
          <a:xfrm>
            <a:off x="496389" y="1149531"/>
            <a:ext cx="11299371" cy="5460275"/>
          </a:xfrm>
        </p:spPr>
        <p:txBody>
          <a:bodyPr>
            <a:normAutofit/>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proposed product provides the mobile application to raise complaint to the </a:t>
            </a:r>
            <a:r>
              <a:rPr lang="en-US" sz="2400" dirty="0" smtClean="0">
                <a:latin typeface="Times New Roman" panose="02020603050405020304" pitchFamily="18" charset="0"/>
                <a:cs typeface="Times New Roman" panose="02020603050405020304" pitchFamily="18" charset="0"/>
              </a:rPr>
              <a:t>panchayat </a:t>
            </a:r>
            <a:r>
              <a:rPr lang="en-US" sz="2400" dirty="0">
                <a:latin typeface="Times New Roman" panose="02020603050405020304" pitchFamily="18" charset="0"/>
                <a:cs typeface="Times New Roman" panose="02020603050405020304" pitchFamily="18" charset="0"/>
              </a:rPr>
              <a:t>in which the citizen </a:t>
            </a:r>
            <a:r>
              <a:rPr lang="en-US" sz="2400" dirty="0" smtClean="0">
                <a:latin typeface="Times New Roman" panose="02020603050405020304" pitchFamily="18" charset="0"/>
                <a:cs typeface="Times New Roman" panose="02020603050405020304" pitchFamily="18" charset="0"/>
              </a:rPr>
              <a:t>resides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Also app platform for the Panchayat authorities  to issue and solve the Complaint in prescribed amount of time Specified by GOV of India.</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main function of this system is to register complaint by taking the photo and uploading it with accurate </a:t>
            </a:r>
            <a:r>
              <a:rPr lang="en-US" dirty="0">
                <a:latin typeface="Times New Roman" panose="02020603050405020304" pitchFamily="18" charset="0"/>
                <a:cs typeface="Times New Roman" panose="02020603050405020304" pitchFamily="18" charset="0"/>
              </a:rPr>
              <a:t>location </a:t>
            </a:r>
            <a:r>
              <a:rPr lang="en-US" dirty="0" smtClean="0">
                <a:latin typeface="Times New Roman" panose="02020603050405020304" pitchFamily="18" charset="0"/>
                <a:cs typeface="Times New Roman" panose="02020603050405020304" pitchFamily="18" charset="0"/>
              </a:rPr>
              <a:t>with tracking </a:t>
            </a:r>
            <a:r>
              <a:rPr lang="en-US" dirty="0">
                <a:latin typeface="Times New Roman" panose="02020603050405020304" pitchFamily="18" charset="0"/>
                <a:cs typeface="Times New Roman" panose="02020603050405020304" pitchFamily="18" charset="0"/>
              </a:rPr>
              <a:t>facility </a:t>
            </a:r>
            <a:r>
              <a:rPr lang="en-US" sz="2400" dirty="0" smtClean="0">
                <a:latin typeface="Times New Roman" panose="02020603050405020304" pitchFamily="18" charset="0"/>
                <a:cs typeface="Times New Roman" panose="02020603050405020304" pitchFamily="18" charset="0"/>
              </a:rPr>
              <a:t>to their  panchayat. </a:t>
            </a:r>
          </a:p>
          <a:p>
            <a:pPr algn="just">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new Android Platform is developed for panchayat with built in data and credentials by which they can resolve the problem of their area effectively.</a:t>
            </a:r>
            <a:endParaRPr lang="en-US" sz="2400" dirty="0" smtClean="0">
              <a:latin typeface="Times New Roman" panose="02020603050405020304" pitchFamily="18" charset="0"/>
              <a:cs typeface="Times New Roman" panose="02020603050405020304" pitchFamily="18" charset="0"/>
            </a:endParaRPr>
          </a:p>
          <a:p>
            <a:pPr algn="just"/>
            <a:endParaRPr lang="en-IN" sz="2400" b="1" dirty="0"/>
          </a:p>
        </p:txBody>
      </p:sp>
      <p:sp>
        <p:nvSpPr>
          <p:cNvPr id="4" name="Slide Number Placeholder 3">
            <a:extLst>
              <a:ext uri="{FF2B5EF4-FFF2-40B4-BE49-F238E27FC236}">
                <a16:creationId xmlns="" xmlns:a16="http://schemas.microsoft.com/office/drawing/2014/main" id="{65247856-EECB-43F9-B47C-BE5F78ADEF01}"/>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xmlns="" val="1503551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55" y="147841"/>
            <a:ext cx="10772775" cy="637605"/>
          </a:xfrm>
        </p:spPr>
        <p:txBody>
          <a:bodyPr>
            <a:normAutofit fontScale="90000"/>
          </a:bodyPr>
          <a:lstStyle/>
          <a:p>
            <a:r>
              <a:rPr lang="en-IN" dirty="0" smtClean="0"/>
              <a:t>Sample Output: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727939" y="1031632"/>
            <a:ext cx="3372982" cy="43013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235569" y="5615354"/>
            <a:ext cx="4443046" cy="369332"/>
          </a:xfrm>
          <a:prstGeom prst="rect">
            <a:avLst/>
          </a:prstGeom>
        </p:spPr>
        <p:style>
          <a:lnRef idx="2">
            <a:schemeClr val="dk1"/>
          </a:lnRef>
          <a:fillRef idx="1001">
            <a:schemeClr val="lt1"/>
          </a:fillRef>
          <a:effectRef idx="0">
            <a:schemeClr val="dk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Fig 1:Splash Page of Panchayat Application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35378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974123" y="546101"/>
            <a:ext cx="3436029" cy="47058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329354" y="5462954"/>
            <a:ext cx="463061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Fig 2:Login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21535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267201" y="657226"/>
            <a:ext cx="3226296" cy="38796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4161692" y="5228492"/>
            <a:ext cx="400929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3:About Panchayat Details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06830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6167" y="527050"/>
            <a:ext cx="2953940" cy="49124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4032738" y="5603631"/>
            <a:ext cx="39272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4:Adding images by Panchayat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660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Publication Details</a:t>
            </a:r>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A review paper on the basis of Android security “</a:t>
            </a:r>
            <a:r>
              <a:rPr lang="en-IN" b="1" dirty="0" smtClean="0">
                <a:latin typeface="Times New Roman" pitchFamily="18" charset="0"/>
                <a:cs typeface="Times New Roman" pitchFamily="18" charset="0"/>
              </a:rPr>
              <a:t>Review on Android Application </a:t>
            </a:r>
            <a:r>
              <a:rPr lang="en-IN" b="1" dirty="0" smtClean="0">
                <a:latin typeface="Times New Roman" pitchFamily="18" charset="0"/>
                <a:cs typeface="Times New Roman" pitchFamily="18" charset="0"/>
              </a:rPr>
              <a:t>Security</a:t>
            </a:r>
            <a:r>
              <a:rPr lang="en-IN" dirty="0" smtClean="0">
                <a:latin typeface="Times New Roman" pitchFamily="18" charset="0"/>
                <a:cs typeface="Times New Roman" pitchFamily="18" charset="0"/>
              </a:rPr>
              <a:t>“ is been done in order to support the working of the Application. </a:t>
            </a:r>
          </a:p>
          <a:p>
            <a:pPr algn="just"/>
            <a:r>
              <a:rPr lang="en-IN" dirty="0" smtClean="0">
                <a:latin typeface="Times New Roman" pitchFamily="18" charset="0"/>
                <a:cs typeface="Times New Roman" pitchFamily="18" charset="0"/>
              </a:rPr>
              <a:t>The paper deals with the basic principles and security concerns of any android Application and an algorithm based on Encryption and Decryption “</a:t>
            </a:r>
            <a:r>
              <a:rPr lang="en-US" b="1" dirty="0" smtClean="0">
                <a:latin typeface="Times New Roman" pitchFamily="18" charset="0"/>
                <a:cs typeface="Times New Roman" pitchFamily="18" charset="0"/>
              </a:rPr>
              <a:t>AES </a:t>
            </a:r>
            <a:r>
              <a:rPr lang="en-US" b="1" dirty="0" smtClean="0">
                <a:latin typeface="Times New Roman" pitchFamily="18" charset="0"/>
                <a:cs typeface="Times New Roman" pitchFamily="18" charset="0"/>
              </a:rPr>
              <a:t>(Advanced Encryption Standards) </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It is planned that the paper is to be published in the International Journal of Computer(IJC) by the end of this week. </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xmlns="" val="886224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 </a:t>
            </a:r>
            <a:r>
              <a:rPr lang="en-US" dirty="0" err="1" smtClean="0">
                <a:latin typeface="Times New Roman" pitchFamily="18" charset="0"/>
                <a:cs typeface="Times New Roman" pitchFamily="18" charset="0"/>
              </a:rPr>
              <a:t>Fei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Zinan</a:t>
            </a:r>
            <a:r>
              <a:rPr lang="en-US" dirty="0" smtClean="0">
                <a:latin typeface="Times New Roman" pitchFamily="18" charset="0"/>
                <a:cs typeface="Times New Roman" pitchFamily="18" charset="0"/>
              </a:rPr>
              <a:t> Chang, Yi Zhang, “AES Encryption Algorithm Based on the High Performance Computing of GPU,” Second International Conference on Communication Software and Networks, 2010.[Date of access: 20 August 2015].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Abhishek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Vichare</a:t>
            </a:r>
            <a:r>
              <a:rPr lang="en-US" dirty="0" smtClean="0">
                <a:latin typeface="Times New Roman" pitchFamily="18" charset="0"/>
                <a:cs typeface="Times New Roman" pitchFamily="18" charset="0"/>
              </a:rPr>
              <a:t>  and Tania Jose, </a:t>
            </a:r>
            <a:r>
              <a:rPr lang="en-US" dirty="0" err="1" smtClean="0">
                <a:latin typeface="Times New Roman" pitchFamily="18" charset="0"/>
                <a:cs typeface="Times New Roman" pitchFamily="18" charset="0"/>
              </a:rPr>
              <a:t>Jagruti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Tiwari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Yadav</a:t>
            </a:r>
            <a:r>
              <a:rPr lang="en-US" dirty="0" smtClean="0">
                <a:latin typeface="Times New Roman" pitchFamily="18" charset="0"/>
                <a:cs typeface="Times New Roman" pitchFamily="18" charset="0"/>
              </a:rPr>
              <a:t>  , “Data Security using Authenticated Encryption and Decryption Algorithm for Android Phones”, International Conference on Computing, Communication and Automation (ICCCA2017) </a:t>
            </a:r>
            <a:endParaRPr lang="en-US" dirty="0" smtClean="0">
              <a:latin typeface="Times New Roman" pitchFamily="18" charset="0"/>
              <a:cs typeface="Times New Roman" pitchFamily="18" charset="0"/>
            </a:endParaRPr>
          </a:p>
          <a:p>
            <a:pPr algn="just">
              <a:buFont typeface="Wingdings" pitchFamily="2" charset="2"/>
              <a:buChar char="§"/>
            </a:pPr>
            <a:r>
              <a:rPr lang="en-IN" dirty="0" err="1" smtClean="0">
                <a:latin typeface="Times New Roman" pitchFamily="18" charset="0"/>
                <a:cs typeface="Times New Roman" pitchFamily="18" charset="0"/>
              </a:rPr>
              <a:t>Karthick</a:t>
            </a:r>
            <a:r>
              <a:rPr lang="en-IN" dirty="0" smtClean="0">
                <a:latin typeface="Times New Roman" pitchFamily="18" charset="0"/>
                <a:cs typeface="Times New Roman" pitchFamily="18" charset="0"/>
              </a:rPr>
              <a:t> S</a:t>
            </a: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Android Security Issues and Solutions</a:t>
            </a: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International Conference on Innovative Mechanisms for Industry </a:t>
            </a:r>
            <a:r>
              <a:rPr lang="en-IN" dirty="0" smtClean="0">
                <a:latin typeface="Times New Roman" pitchFamily="18" charset="0"/>
                <a:cs typeface="Times New Roman" pitchFamily="18" charset="0"/>
              </a:rPr>
              <a:t>Applications(ICIMIA </a:t>
            </a:r>
            <a:r>
              <a:rPr lang="en-IN" dirty="0" smtClean="0">
                <a:latin typeface="Times New Roman" pitchFamily="18" charset="0"/>
                <a:cs typeface="Times New Roman" pitchFamily="18" charset="0"/>
              </a:rPr>
              <a:t>2017)</a:t>
            </a:r>
          </a:p>
          <a:p>
            <a:pPr>
              <a:buFont typeface="Wingdings" pitchFamily="2" charset="2"/>
              <a:buChar char="§"/>
            </a:pPr>
            <a:endParaRPr lang="en-IN" dirty="0" smtClean="0"/>
          </a:p>
          <a:p>
            <a:pPr>
              <a:buFont typeface="Wingdings" pitchFamily="2" charset="2"/>
              <a:buChar char="§"/>
            </a:pPr>
            <a:endParaRPr lang="en-IN" dirty="0" smtClean="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xmlns="" val="2194735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B2AA69-A220-44E2-92B8-09E41033FCFF}"/>
              </a:ext>
            </a:extLst>
          </p:cNvPr>
          <p:cNvSpPr>
            <a:spLocks noGrp="1"/>
          </p:cNvSpPr>
          <p:nvPr>
            <p:ph type="title"/>
          </p:nvPr>
        </p:nvSpPr>
        <p:spPr>
          <a:xfrm>
            <a:off x="1069848" y="484632"/>
            <a:ext cx="10058400" cy="4537942"/>
          </a:xfrm>
        </p:spPr>
        <p:txBody>
          <a:bodyPr>
            <a:normAutofit/>
          </a:bodyPr>
          <a:lstStyle/>
          <a:p>
            <a:pPr algn="ctr"/>
            <a:r>
              <a:rPr lang="en-IN" sz="6000" dirty="0"/>
              <a:t>Thank you</a:t>
            </a:r>
          </a:p>
        </p:txBody>
      </p:sp>
      <p:sp>
        <p:nvSpPr>
          <p:cNvPr id="4" name="Slide Number Placeholder 3">
            <a:extLst>
              <a:ext uri="{FF2B5EF4-FFF2-40B4-BE49-F238E27FC236}">
                <a16:creationId xmlns="" xmlns:a16="http://schemas.microsoft.com/office/drawing/2014/main" id="{76A70434-269D-46CF-8547-E4E521100E65}"/>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xmlns="" val="3542488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13509"/>
            <a:ext cx="11573691" cy="632242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project includes three </a:t>
            </a:r>
            <a:r>
              <a:rPr lang="en-US" dirty="0" smtClean="0">
                <a:latin typeface="Times New Roman" panose="02020603050405020304" pitchFamily="18" charset="0"/>
                <a:cs typeface="Times New Roman" panose="02020603050405020304" pitchFamily="18" charset="0"/>
              </a:rPr>
              <a:t>users of Application: </a:t>
            </a:r>
            <a:r>
              <a:rPr lang="en-US" dirty="0">
                <a:latin typeface="Times New Roman" panose="02020603050405020304" pitchFamily="18" charset="0"/>
                <a:cs typeface="Times New Roman" panose="02020603050405020304" pitchFamily="18" charset="0"/>
              </a:rPr>
              <a:t>citizen, </a:t>
            </a:r>
            <a:r>
              <a:rPr lang="en-US" dirty="0" smtClean="0">
                <a:latin typeface="Times New Roman" panose="02020603050405020304" pitchFamily="18" charset="0"/>
                <a:cs typeface="Times New Roman" panose="02020603050405020304" pitchFamily="18" charset="0"/>
              </a:rPr>
              <a:t>panchayat </a:t>
            </a:r>
            <a:r>
              <a:rPr lang="en-US" dirty="0">
                <a:latin typeface="Times New Roman" panose="02020603050405020304" pitchFamily="18" charset="0"/>
                <a:cs typeface="Times New Roman" panose="02020603050405020304" pitchFamily="18" charset="0"/>
              </a:rPr>
              <a:t>and administrator. </a:t>
            </a:r>
          </a:p>
          <a:p>
            <a:pPr algn="just">
              <a:lnSpc>
                <a:spcPct val="150000"/>
              </a:lnSpc>
            </a:pPr>
            <a:r>
              <a:rPr lang="en-US" b="1" dirty="0">
                <a:latin typeface="Times New Roman" panose="02020603050405020304" pitchFamily="18" charset="0"/>
                <a:cs typeface="Times New Roman" panose="02020603050405020304" pitchFamily="18" charset="0"/>
              </a:rPr>
              <a:t>Citizen: </a:t>
            </a:r>
            <a:r>
              <a:rPr lang="en-US" dirty="0">
                <a:latin typeface="Times New Roman" panose="02020603050405020304" pitchFamily="18" charset="0"/>
                <a:cs typeface="Times New Roman" panose="02020603050405020304" pitchFamily="18" charset="0"/>
              </a:rPr>
              <a:t>The citizen is the one who raises complaint </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b="1" dirty="0" smtClean="0">
                <a:latin typeface="Times New Roman" panose="02020603050405020304" pitchFamily="18" charset="0"/>
                <a:cs typeface="Times New Roman" panose="02020603050405020304" pitchFamily="18" charset="0"/>
              </a:rPr>
              <a:t>Panchayat: </a:t>
            </a:r>
            <a:r>
              <a:rPr lang="en-US" dirty="0" smtClean="0">
                <a:latin typeface="Times New Roman" panose="02020603050405020304" pitchFamily="18" charset="0"/>
                <a:cs typeface="Times New Roman" panose="02020603050405020304" pitchFamily="18" charset="0"/>
              </a:rPr>
              <a:t>Panchayat </a:t>
            </a:r>
            <a:r>
              <a:rPr lang="en-US" dirty="0">
                <a:latin typeface="Times New Roman" panose="02020603050405020304" pitchFamily="18" charset="0"/>
                <a:cs typeface="Times New Roman" panose="02020603050405020304" pitchFamily="18" charset="0"/>
              </a:rPr>
              <a:t>are the authorities who solve the problem addressed by the     citizen. </a:t>
            </a:r>
          </a:p>
          <a:p>
            <a:pPr algn="just">
              <a:lnSpc>
                <a:spcPct val="150000"/>
              </a:lnSpc>
            </a:pPr>
            <a:r>
              <a:rPr lang="en-US" b="1" dirty="0">
                <a:latin typeface="Times New Roman" panose="02020603050405020304" pitchFamily="18" charset="0"/>
                <a:cs typeface="Times New Roman" panose="02020603050405020304" pitchFamily="18" charset="0"/>
              </a:rPr>
              <a:t>Administrator: </a:t>
            </a:r>
            <a:r>
              <a:rPr lang="en-US" dirty="0">
                <a:latin typeface="Times New Roman" panose="02020603050405020304" pitchFamily="18" charset="0"/>
                <a:cs typeface="Times New Roman" panose="02020603050405020304" pitchFamily="18" charset="0"/>
              </a:rPr>
              <a:t>Administrator are the people who add new </a:t>
            </a:r>
            <a:r>
              <a:rPr lang="en-US" dirty="0" smtClean="0">
                <a:latin typeface="Times New Roman" panose="02020603050405020304" pitchFamily="18" charset="0"/>
                <a:cs typeface="Times New Roman" panose="02020603050405020304" pitchFamily="18" charset="0"/>
              </a:rPr>
              <a:t>panchayat </a:t>
            </a:r>
            <a:r>
              <a:rPr lang="en-US" dirty="0">
                <a:latin typeface="Times New Roman" panose="02020603050405020304" pitchFamily="18" charset="0"/>
                <a:cs typeface="Times New Roman" panose="02020603050405020304" pitchFamily="18" charset="0"/>
              </a:rPr>
              <a:t>to the system and have all the rights on the system. </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xmlns="" val="4530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5" y="248194"/>
            <a:ext cx="3830031" cy="836023"/>
          </a:xfrm>
        </p:spPr>
        <p:txBody>
          <a:bodyPr>
            <a:normAutofit/>
          </a:bodyPr>
          <a:lstStyle/>
          <a:p>
            <a:r>
              <a:rPr lang="en-IN" sz="3200" dirty="0" smtClean="0"/>
              <a:t>Problem Statement:</a:t>
            </a:r>
            <a:endParaRPr lang="en-IN" sz="3200" dirty="0"/>
          </a:p>
        </p:txBody>
      </p:sp>
      <p:sp>
        <p:nvSpPr>
          <p:cNvPr id="3" name="Content Placeholder 2"/>
          <p:cNvSpPr>
            <a:spLocks noGrp="1"/>
          </p:cNvSpPr>
          <p:nvPr>
            <p:ph idx="1"/>
          </p:nvPr>
        </p:nvSpPr>
        <p:spPr>
          <a:xfrm>
            <a:off x="378823" y="1084217"/>
            <a:ext cx="11521440" cy="5447211"/>
          </a:xfrm>
        </p:spPr>
        <p:txBody>
          <a:bodyPr>
            <a:normAutofit lnSpcReduction="10000"/>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Though there is a method of registering complaint against water leakage, sewage, road or </a:t>
            </a:r>
            <a:r>
              <a:rPr lang="en-US" dirty="0" smtClean="0">
                <a:latin typeface="Times New Roman" panose="02020603050405020304" pitchFamily="18" charset="0"/>
                <a:cs typeface="Times New Roman" panose="02020603050405020304" pitchFamily="18" charset="0"/>
              </a:rPr>
              <a:t>   street </a:t>
            </a:r>
            <a:r>
              <a:rPr lang="en-US" dirty="0">
                <a:latin typeface="Times New Roman" panose="02020603050405020304" pitchFamily="18" charset="0"/>
                <a:cs typeface="Times New Roman" panose="02020603050405020304" pitchFamily="18" charset="0"/>
              </a:rPr>
              <a:t>light maintenance </a:t>
            </a:r>
            <a:r>
              <a:rPr lang="en-US" dirty="0" smtClean="0">
                <a:latin typeface="Times New Roman" panose="02020603050405020304" pitchFamily="18" charset="0"/>
                <a:cs typeface="Times New Roman" panose="02020603050405020304" pitchFamily="18" charset="0"/>
              </a:rPr>
              <a:t>etc., </a:t>
            </a:r>
            <a:r>
              <a:rPr lang="en-US" dirty="0">
                <a:latin typeface="Times New Roman" panose="02020603050405020304" pitchFamily="18" charset="0"/>
                <a:cs typeface="Times New Roman" panose="02020603050405020304" pitchFamily="18" charset="0"/>
              </a:rPr>
              <a:t>they are done manually</a:t>
            </a:r>
            <a:r>
              <a:rPr lang="en-US"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Nowadays due to the popularity of internet, many village </a:t>
            </a:r>
            <a:r>
              <a:rPr lang="en-US" dirty="0" smtClean="0">
                <a:latin typeface="Times New Roman" panose="02020603050405020304" pitchFamily="18" charset="0"/>
                <a:cs typeface="Times New Roman" panose="02020603050405020304" pitchFamily="18" charset="0"/>
              </a:rPr>
              <a:t>panchayat </a:t>
            </a:r>
            <a:r>
              <a:rPr lang="en-US" dirty="0">
                <a:latin typeface="Times New Roman" panose="02020603050405020304" pitchFamily="18" charset="0"/>
                <a:cs typeface="Times New Roman" panose="02020603050405020304" pitchFamily="18" charset="0"/>
              </a:rPr>
              <a:t>has their own website in which the citizen can registers complaint</a:t>
            </a:r>
            <a:r>
              <a:rPr lang="en-US"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But even though they use </a:t>
            </a:r>
            <a:r>
              <a:rPr lang="en-US" dirty="0" smtClean="0">
                <a:latin typeface="Times New Roman" panose="02020603050405020304" pitchFamily="18" charset="0"/>
                <a:cs typeface="Times New Roman" panose="02020603050405020304" pitchFamily="18" charset="0"/>
              </a:rPr>
              <a:t>online web </a:t>
            </a:r>
            <a:r>
              <a:rPr lang="en-US" dirty="0">
                <a:latin typeface="Times New Roman" panose="02020603050405020304" pitchFamily="18" charset="0"/>
                <a:cs typeface="Times New Roman" panose="02020603050405020304" pitchFamily="18" charset="0"/>
              </a:rPr>
              <a:t>there </a:t>
            </a:r>
            <a:r>
              <a:rPr lang="en-US" dirty="0" smtClean="0">
                <a:latin typeface="Times New Roman" panose="02020603050405020304" pitchFamily="18" charset="0"/>
                <a:cs typeface="Times New Roman" panose="02020603050405020304" pitchFamily="18" charset="0"/>
              </a:rPr>
              <a:t>are few  </a:t>
            </a:r>
            <a:r>
              <a:rPr lang="en-US" dirty="0">
                <a:latin typeface="Times New Roman" panose="02020603050405020304" pitchFamily="18" charset="0"/>
                <a:cs typeface="Times New Roman" panose="02020603050405020304" pitchFamily="18" charset="0"/>
              </a:rPr>
              <a:t>disadvantages, such </a:t>
            </a:r>
            <a:r>
              <a:rPr lang="en-US" dirty="0" smtClean="0">
                <a:latin typeface="Times New Roman" panose="02020603050405020304" pitchFamily="18" charset="0"/>
                <a:cs typeface="Times New Roman" panose="02020603050405020304" pitchFamily="18" charset="0"/>
              </a:rPr>
              <a:t>as difficulties in accessing, security issues and scalability.</a:t>
            </a:r>
          </a:p>
          <a:p>
            <a:pPr algn="just">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So since Android is a versatile and easy platform an Application is developed to control and co-codinate all the processes for the smooth functioning of Panchayat Raj with Over all Development.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xmlns="" val="295699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D8330-EF7E-4BA4-859B-D7FF8EF8BE50}"/>
              </a:ext>
            </a:extLst>
          </p:cNvPr>
          <p:cNvSpPr>
            <a:spLocks noGrp="1"/>
          </p:cNvSpPr>
          <p:nvPr>
            <p:ph type="title"/>
          </p:nvPr>
        </p:nvSpPr>
        <p:spPr>
          <a:xfrm>
            <a:off x="858982" y="152400"/>
            <a:ext cx="7121236" cy="1108364"/>
          </a:xfrm>
        </p:spPr>
        <p:txBody>
          <a:bodyPr>
            <a:normAutofit/>
          </a:bodyPr>
          <a:lstStyle/>
          <a:p>
            <a:r>
              <a:rPr lang="en-IN" sz="3200" dirty="0"/>
              <a:t>Literature </a:t>
            </a:r>
            <a:r>
              <a:rPr lang="en-IN" sz="3200" dirty="0" smtClean="0"/>
              <a:t>survey:</a:t>
            </a:r>
            <a:endParaRPr lang="en-IN" sz="3200" dirty="0"/>
          </a:p>
        </p:txBody>
      </p:sp>
      <p:sp>
        <p:nvSpPr>
          <p:cNvPr id="3" name="Content Placeholder 2">
            <a:extLst>
              <a:ext uri="{FF2B5EF4-FFF2-40B4-BE49-F238E27FC236}">
                <a16:creationId xmlns="" xmlns:a16="http://schemas.microsoft.com/office/drawing/2014/main" id="{ADAC473A-8FBF-4F09-916E-D70C44C3BCD4}"/>
              </a:ext>
            </a:extLst>
          </p:cNvPr>
          <p:cNvSpPr>
            <a:spLocks noGrp="1"/>
          </p:cNvSpPr>
          <p:nvPr>
            <p:ph idx="1"/>
          </p:nvPr>
        </p:nvSpPr>
        <p:spPr>
          <a:xfrm>
            <a:off x="858982" y="1260764"/>
            <a:ext cx="10962904" cy="5257601"/>
          </a:xfrm>
        </p:spPr>
        <p:txBody>
          <a:bodyPr>
            <a:normAutofit/>
          </a:bodyPr>
          <a:lstStyle/>
          <a:p>
            <a:pPr algn="just"/>
            <a:r>
              <a:rPr lang="en-IN" b="1" dirty="0">
                <a:latin typeface="Times New Roman" panose="02020603050405020304" pitchFamily="18" charset="0"/>
                <a:cs typeface="Times New Roman" panose="02020603050405020304" pitchFamily="18" charset="0"/>
              </a:rPr>
              <a:t>Security Analysis of Mobile Device-to-Device Network </a:t>
            </a:r>
            <a:r>
              <a:rPr lang="en-IN" b="1" dirty="0" smtClean="0">
                <a:latin typeface="Times New Roman" panose="02020603050405020304" pitchFamily="18" charset="0"/>
                <a:cs typeface="Times New Roman" panose="02020603050405020304" pitchFamily="18" charset="0"/>
              </a:rPr>
              <a:t>Applications</a:t>
            </a:r>
          </a:p>
          <a:p>
            <a:pPr algn="just">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Few data has ben collected and study has been performed to understand the security of application:</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Smartphone have become the major part of human's life. Nowadays mobile applications are playing major role in many areas such as banking, social networking, financial apps, and entertainment and so on</a:t>
            </a:r>
            <a:r>
              <a:rPr lang="en-IN"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For every desktop or web application an alternate mobile app is available. With just single click number of mobile apps is available from Google's play market. With this huge number of applications securities is an important issue</a:t>
            </a:r>
            <a:r>
              <a:rPr lang="en-IN" dirty="0" smtClean="0">
                <a:latin typeface="Times New Roman" panose="02020603050405020304" pitchFamily="18" charset="0"/>
                <a:cs typeface="Times New Roman" panose="02020603050405020304" pitchFamily="18" charset="0"/>
              </a:rPr>
              <a:t>.</a:t>
            </a:r>
          </a:p>
          <a:p>
            <a:endParaRPr lang="en-IN" dirty="0"/>
          </a:p>
        </p:txBody>
      </p:sp>
      <p:sp>
        <p:nvSpPr>
          <p:cNvPr id="4" name="Slide Number Placeholder 3">
            <a:extLst>
              <a:ext uri="{FF2B5EF4-FFF2-40B4-BE49-F238E27FC236}">
                <a16:creationId xmlns="" xmlns:a16="http://schemas.microsoft.com/office/drawing/2014/main" id="{6C8E87B3-87BF-4DF1-A8D7-E119B9262052}"/>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xmlns="" val="3650185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339634"/>
            <a:ext cx="11049926" cy="6178732"/>
          </a:xfrm>
        </p:spPr>
        <p:txBody>
          <a:bodyPr>
            <a:normAutofit/>
          </a:bodyPr>
          <a:lstStyle/>
          <a:p>
            <a:pPr algn="just">
              <a:lnSpc>
                <a:spcPct val="150000"/>
              </a:lnSpc>
            </a:pPr>
            <a:r>
              <a:rPr lang="en-IN" dirty="0" smtClean="0">
                <a:latin typeface="Times New Roman" panose="02020603050405020304" pitchFamily="18" charset="0"/>
                <a:cs typeface="Times New Roman" panose="02020603050405020304" pitchFamily="18" charset="0"/>
              </a:rPr>
              <a:t>Many </a:t>
            </a:r>
            <a:r>
              <a:rPr lang="en-IN" dirty="0">
                <a:latin typeface="Times New Roman" panose="02020603050405020304" pitchFamily="18" charset="0"/>
                <a:cs typeface="Times New Roman" panose="02020603050405020304" pitchFamily="18" charset="0"/>
              </a:rPr>
              <a:t>research articles discuss about the security of the applications and the malicious apps that may affect or leak sensitive </a:t>
            </a:r>
            <a:r>
              <a:rPr lang="en-IN" dirty="0" smtClean="0">
                <a:latin typeface="Times New Roman" panose="02020603050405020304" pitchFamily="18" charset="0"/>
                <a:cs typeface="Times New Roman" panose="02020603050405020304" pitchFamily="18" charset="0"/>
              </a:rPr>
              <a:t>data. As </a:t>
            </a:r>
            <a:r>
              <a:rPr lang="en-IN" dirty="0">
                <a:latin typeface="Times New Roman" panose="02020603050405020304" pitchFamily="18" charset="0"/>
                <a:cs typeface="Times New Roman" panose="02020603050405020304" pitchFamily="18" charset="0"/>
              </a:rPr>
              <a:t>the android market is growing, security risk has increased and thus focus should be given to the </a:t>
            </a:r>
            <a:r>
              <a:rPr lang="en-IN" dirty="0" smtClean="0">
                <a:latin typeface="Times New Roman" panose="02020603050405020304" pitchFamily="18" charset="0"/>
                <a:cs typeface="Times New Roman" panose="02020603050405020304" pitchFamily="18" charset="0"/>
              </a:rPr>
              <a:t>few security Issues.</a:t>
            </a:r>
          </a:p>
          <a:p>
            <a:pPr algn="just">
              <a:lnSpc>
                <a:spcPct val="150000"/>
              </a:lnSpc>
            </a:pPr>
            <a:r>
              <a:rPr lang="en-IN" b="1" dirty="0" smtClean="0">
                <a:latin typeface="Times New Roman" panose="02020603050405020304" pitchFamily="18" charset="0"/>
                <a:cs typeface="Times New Roman" panose="02020603050405020304" pitchFamily="18" charset="0"/>
              </a:rPr>
              <a:t>Hotspot </a:t>
            </a:r>
            <a:r>
              <a:rPr lang="en-IN" b="1" dirty="0">
                <a:latin typeface="Times New Roman" panose="02020603050405020304" pitchFamily="18" charset="0"/>
                <a:cs typeface="Times New Roman" panose="02020603050405020304" pitchFamily="18" charset="0"/>
              </a:rPr>
              <a:t>without password absolutely </a:t>
            </a:r>
            <a:r>
              <a:rPr lang="en-IN" b="1" dirty="0" smtClean="0">
                <a:latin typeface="Times New Roman" panose="02020603050405020304" pitchFamily="18" charset="0"/>
                <a:cs typeface="Times New Roman" panose="02020603050405020304" pitchFamily="18" charset="0"/>
              </a:rPr>
              <a:t>unprotected</a:t>
            </a:r>
            <a:r>
              <a:rPr lang="en-IN" b="1" dirty="0">
                <a:latin typeface="Times New Roman" panose="02020603050405020304" pitchFamily="18" charset="0"/>
                <a:cs typeface="Times New Roman" panose="02020603050405020304" pitchFamily="18" charset="0"/>
              </a:rPr>
              <a:t>.</a:t>
            </a:r>
            <a:endParaRPr lang="en-IN"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b="1" dirty="0">
                <a:latin typeface="Times New Roman" panose="02020603050405020304" pitchFamily="18" charset="0"/>
                <a:cs typeface="Times New Roman" panose="02020603050405020304" pitchFamily="18" charset="0"/>
              </a:rPr>
              <a:t>Sensitive network information leakage .</a:t>
            </a:r>
            <a:endParaRPr lang="en-IN"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b="1" dirty="0" smtClean="0">
                <a:latin typeface="Times New Roman" panose="02020603050405020304" pitchFamily="18" charset="0"/>
                <a:cs typeface="Times New Roman" panose="02020603050405020304" pitchFamily="18" charset="0"/>
              </a:rPr>
              <a:t>Avoidable </a:t>
            </a:r>
            <a:r>
              <a:rPr lang="en-IN" b="1" dirty="0">
                <a:latin typeface="Times New Roman" panose="02020603050405020304" pitchFamily="18" charset="0"/>
                <a:cs typeface="Times New Roman" panose="02020603050405020304" pitchFamily="18" charset="0"/>
              </a:rPr>
              <a:t>human-involved authentication </a:t>
            </a:r>
            <a:r>
              <a:rPr lang="en-IN" b="1" dirty="0" smtClean="0">
                <a:latin typeface="Times New Roman" panose="02020603050405020304" pitchFamily="18" charset="0"/>
                <a:cs typeface="Times New Roman" panose="02020603050405020304" pitchFamily="18" charset="0"/>
              </a:rPr>
              <a:t>process.</a:t>
            </a:r>
          </a:p>
          <a:p>
            <a:pPr marL="0" indent="0" algn="just">
              <a:lnSpc>
                <a:spcPct val="150000"/>
              </a:lnSpc>
              <a:buNone/>
            </a:pPr>
            <a:r>
              <a:rPr lang="en-IN" b="1" dirty="0">
                <a:latin typeface="Times New Roman" panose="02020603050405020304" pitchFamily="18" charset="0"/>
                <a:cs typeface="Times New Roman" panose="02020603050405020304" pitchFamily="18" charset="0"/>
              </a:rPr>
              <a:t>Insecure data transfer </a:t>
            </a:r>
            <a:r>
              <a:rPr lang="en-IN" b="1"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dirty="0">
                <a:latin typeface="Times New Roman" panose="02020603050405020304" pitchFamily="18" charset="0"/>
                <a:cs typeface="Times New Roman" panose="02020603050405020304" pitchFamily="18" charset="0"/>
              </a:rPr>
              <a:t>Mobile d2d network architecture and threat model are further explained in paper to be Published on the </a:t>
            </a:r>
            <a:r>
              <a:rPr lang="en-IN" dirty="0" smtClean="0">
                <a:latin typeface="Times New Roman" panose="02020603050405020304" pitchFamily="18" charset="0"/>
                <a:cs typeface="Times New Roman" panose="02020603050405020304" pitchFamily="18" charset="0"/>
              </a:rPr>
              <a:t>same</a:t>
            </a:r>
            <a:r>
              <a:rPr lang="en-IN" dirty="0">
                <a:latin typeface="Times New Roman" panose="02020603050405020304" pitchFamily="18" charset="0"/>
                <a:cs typeface="Times New Roman" panose="02020603050405020304" pitchFamily="18" charset="0"/>
              </a:rPr>
              <a:t>.</a:t>
            </a:r>
          </a:p>
          <a:p>
            <a:pPr marL="0" indent="0">
              <a:buNone/>
            </a:pPr>
            <a:endParaRPr lang="en-IN" dirty="0"/>
          </a:p>
          <a:p>
            <a:pPr marL="0" indent="0">
              <a:buNone/>
            </a:pPr>
            <a:endParaRPr lang="en-IN" dirty="0"/>
          </a:p>
          <a:p>
            <a:endParaRPr lang="en-IN" dirty="0"/>
          </a:p>
          <a:p>
            <a:endParaRPr lang="en-IN" dirty="0"/>
          </a:p>
          <a:p>
            <a:pPr lvl="0"/>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xmlns="" val="3689706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C93B4-2EC9-4BAA-8ADA-669E956AC805}"/>
              </a:ext>
            </a:extLst>
          </p:cNvPr>
          <p:cNvSpPr>
            <a:spLocks noGrp="1"/>
          </p:cNvSpPr>
          <p:nvPr>
            <p:ph type="title"/>
          </p:nvPr>
        </p:nvSpPr>
        <p:spPr>
          <a:xfrm>
            <a:off x="768626" y="331303"/>
            <a:ext cx="10359622" cy="1249303"/>
          </a:xfrm>
        </p:spPr>
        <p:txBody>
          <a:bodyPr>
            <a:normAutofit/>
          </a:bodyPr>
          <a:lstStyle/>
          <a:p>
            <a:r>
              <a:rPr lang="en-IN" sz="3200" dirty="0" smtClean="0"/>
              <a:t>Requirements Specification:</a:t>
            </a:r>
            <a:br>
              <a:rPr lang="en-IN" sz="3200" dirty="0" smtClean="0"/>
            </a:br>
            <a:r>
              <a:rPr lang="en-IN" sz="3200" dirty="0" smtClean="0"/>
              <a:t/>
            </a:r>
            <a:br>
              <a:rPr lang="en-IN" sz="3200" dirty="0" smtClean="0"/>
            </a:br>
            <a:r>
              <a:rPr lang="en-IN" sz="2400" dirty="0" smtClean="0">
                <a:solidFill>
                  <a:schemeClr val="tx1"/>
                </a:solidFill>
                <a:latin typeface="Times New Roman" panose="02020603050405020304" pitchFamily="18" charset="0"/>
                <a:cs typeface="Times New Roman" panose="02020603050405020304" pitchFamily="18" charset="0"/>
              </a:rPr>
              <a:t>Specification are derived from the Interaction and Requirements by Client: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18AA02-6D89-49DD-9486-7375ED10322E}"/>
              </a:ext>
            </a:extLst>
          </p:cNvPr>
          <p:cNvSpPr>
            <a:spLocks noGrp="1"/>
          </p:cNvSpPr>
          <p:nvPr>
            <p:ph idx="1"/>
          </p:nvPr>
        </p:nvSpPr>
        <p:spPr>
          <a:xfrm>
            <a:off x="1063752" y="1652954"/>
            <a:ext cx="10064496" cy="4873742"/>
          </a:xfrm>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In User Android </a:t>
            </a:r>
            <a:r>
              <a:rPr lang="en-IN" sz="2800" b="1" dirty="0" smtClean="0">
                <a:latin typeface="Times New Roman" panose="02020603050405020304" pitchFamily="18" charset="0"/>
                <a:cs typeface="Times New Roman" panose="02020603050405020304" pitchFamily="18" charset="0"/>
              </a:rPr>
              <a:t>Application</a:t>
            </a:r>
            <a:r>
              <a:rPr lang="en-IN" sz="1600" b="1" dirty="0" smtClean="0">
                <a:latin typeface="Times New Roman" panose="02020603050405020304" pitchFamily="18" charset="0"/>
                <a:cs typeface="Times New Roman" panose="02020603050405020304" pitchFamily="18" charset="0"/>
              </a:rPr>
              <a:t>:(Note all requirements are Updated unless underlined one)</a:t>
            </a:r>
            <a:endParaRPr lang="en-IN"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Cancel Aadhar pic Upload Option.</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Make Email optional.</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Make User mobile/email as login Id.</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Notification for Camera resolution to be more than 2MP while Capturing photo.</a:t>
            </a:r>
          </a:p>
          <a:p>
            <a:pPr lvl="0" algn="just">
              <a:lnSpc>
                <a:spcPct val="150000"/>
              </a:lnSpc>
              <a:buFont typeface="Wingdings" panose="05000000000000000000" pitchFamily="2" charset="2"/>
              <a:buChar char="v"/>
            </a:pPr>
            <a:r>
              <a:rPr lang="en-IN" sz="2400" u="sng" dirty="0">
                <a:latin typeface="Times New Roman" panose="02020603050405020304" pitchFamily="18" charset="0"/>
                <a:cs typeface="Times New Roman" panose="02020603050405020304" pitchFamily="18" charset="0"/>
              </a:rPr>
              <a:t>Send otp to mobile number in case of change in login credential</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4AEBA43F-9830-4F89-9D96-E08215D5255B}"/>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xmlns="" val="2394828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5C773C-8223-4329-900A-A000A781195B}"/>
              </a:ext>
            </a:extLst>
          </p:cNvPr>
          <p:cNvSpPr>
            <a:spLocks noGrp="1"/>
          </p:cNvSpPr>
          <p:nvPr>
            <p:ph idx="1"/>
          </p:nvPr>
        </p:nvSpPr>
        <p:spPr>
          <a:xfrm>
            <a:off x="808383" y="410817"/>
            <a:ext cx="10319865" cy="6042992"/>
          </a:xfrm>
        </p:spPr>
        <p:txBody>
          <a:bodyPr/>
          <a:lstStyle/>
          <a:p>
            <a:pPr lvl="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Make photo visible or tick mark after uploading.</a:t>
            </a:r>
          </a:p>
          <a:p>
            <a:pPr lvl="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Add radio buttons for status of complaint, default pending, then either solved or rejected.</a:t>
            </a:r>
          </a:p>
          <a:p>
            <a:pPr lvl="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Write a note to upload genuine pic/complaint</a:t>
            </a:r>
            <a:r>
              <a:rPr lang="en-IN"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While user registers for complaint ask for phone number.</a:t>
            </a:r>
          </a:p>
          <a:p>
            <a:pPr lvl="0" algn="just">
              <a:lnSpc>
                <a:spcPct val="150000"/>
              </a:lnSpc>
              <a:buFont typeface="Wingdings" panose="05000000000000000000" pitchFamily="2" charset="2"/>
              <a:buChar char="v"/>
            </a:pPr>
            <a:r>
              <a:rPr lang="en-IN" sz="2400" u="sng" dirty="0">
                <a:latin typeface="Times New Roman" panose="02020603050405020304" pitchFamily="18" charset="0"/>
                <a:cs typeface="Times New Roman" panose="02020603050405020304" pitchFamily="18" charset="0"/>
              </a:rPr>
              <a:t>At splash page use a best tag line.</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Description about the app</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Note: Use </a:t>
            </a:r>
            <a:r>
              <a:rPr lang="en-IN" sz="2400" dirty="0">
                <a:latin typeface="Times New Roman" panose="02020603050405020304" pitchFamily="18" charset="0"/>
                <a:cs typeface="Times New Roman" panose="02020603050405020304" pitchFamily="18" charset="0"/>
              </a:rPr>
              <a:t>Gov India free Cloud Storage.</a:t>
            </a:r>
          </a:p>
          <a:p>
            <a:pPr marL="0" indent="0">
              <a:buNone/>
            </a:pPr>
            <a:endParaRPr lang="en-IN" dirty="0"/>
          </a:p>
        </p:txBody>
      </p:sp>
      <p:sp>
        <p:nvSpPr>
          <p:cNvPr id="4" name="Slide Number Placeholder 3">
            <a:extLst>
              <a:ext uri="{FF2B5EF4-FFF2-40B4-BE49-F238E27FC236}">
                <a16:creationId xmlns="" xmlns:a16="http://schemas.microsoft.com/office/drawing/2014/main" id="{48D181DE-EAAC-4D0C-BBC2-2FEC676DE000}"/>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xmlns="" val="336283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2CBCD3-5A24-4591-B76C-9F78E4ADD0B1}"/>
              </a:ext>
            </a:extLst>
          </p:cNvPr>
          <p:cNvSpPr>
            <a:spLocks noGrp="1"/>
          </p:cNvSpPr>
          <p:nvPr>
            <p:ph idx="1"/>
          </p:nvPr>
        </p:nvSpPr>
        <p:spPr>
          <a:xfrm>
            <a:off x="689113" y="278295"/>
            <a:ext cx="10439135" cy="6162261"/>
          </a:xfrm>
        </p:spPr>
        <p:txBody>
          <a:bodyPr>
            <a:normAutofit/>
          </a:bodyPr>
          <a:lstStyle/>
          <a:p>
            <a:pPr marL="0" indent="0">
              <a:buNone/>
            </a:pPr>
            <a:r>
              <a:rPr lang="en-IN" sz="2800" b="1" dirty="0"/>
              <a:t>In </a:t>
            </a:r>
            <a:r>
              <a:rPr lang="en-IN" sz="2800" b="1" dirty="0" smtClean="0"/>
              <a:t>Panchayat </a:t>
            </a:r>
            <a:r>
              <a:rPr lang="en-IN" sz="2800" b="1" dirty="0"/>
              <a:t>Application:</a:t>
            </a:r>
          </a:p>
          <a:p>
            <a:pPr lvl="0" algn="just">
              <a:lnSpc>
                <a:spcPct val="150000"/>
              </a:lnSpc>
              <a:buFont typeface="Wingdings" panose="05000000000000000000" pitchFamily="2" charset="2"/>
              <a:buChar char="v"/>
            </a:pPr>
            <a:r>
              <a:rPr lang="en-IN" sz="2400" u="sng" dirty="0">
                <a:latin typeface="Times New Roman" panose="02020603050405020304" pitchFamily="18" charset="0"/>
                <a:cs typeface="Times New Roman" panose="02020603050405020304" pitchFamily="18" charset="0"/>
              </a:rPr>
              <a:t>Remainder for not attending Complaint after 3 days.</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Schedule for solving complaint should be removed.</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After complaint is validated give buttons for only solved/rejected/default pending.</a:t>
            </a:r>
          </a:p>
          <a:p>
            <a:pPr lvl="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Phone number access for </a:t>
            </a:r>
            <a:r>
              <a:rPr lang="en-IN" sz="2400" dirty="0" smtClean="0">
                <a:latin typeface="Times New Roman" panose="02020603050405020304" pitchFamily="18" charset="0"/>
                <a:cs typeface="Times New Roman" panose="02020603050405020304" pitchFamily="18" charset="0"/>
              </a:rPr>
              <a:t>panchayat </a:t>
            </a:r>
            <a:r>
              <a:rPr lang="en-IN" sz="2400" dirty="0">
                <a:latin typeface="Times New Roman" panose="02020603050405020304" pitchFamily="18" charset="0"/>
                <a:cs typeface="Times New Roman" panose="02020603050405020304" pitchFamily="18" charset="0"/>
              </a:rPr>
              <a:t>officer of the user who has registered the complaint.</a:t>
            </a:r>
          </a:p>
          <a:p>
            <a:pPr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Use pie chart instead of bar graph.</a:t>
            </a:r>
          </a:p>
          <a:p>
            <a:pPr marL="0" indent="0">
              <a:buNone/>
            </a:pPr>
            <a:endParaRPr lang="en-IN" sz="2800" b="1" dirty="0"/>
          </a:p>
        </p:txBody>
      </p:sp>
      <p:sp>
        <p:nvSpPr>
          <p:cNvPr id="4" name="Slide Number Placeholder 3">
            <a:extLst>
              <a:ext uri="{FF2B5EF4-FFF2-40B4-BE49-F238E27FC236}">
                <a16:creationId xmlns="" xmlns:a16="http://schemas.microsoft.com/office/drawing/2014/main" id="{A268EF76-2785-407E-B795-99A22D1FD2DD}"/>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xmlns="" val="45948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624</TotalTime>
  <Words>1393</Words>
  <Application>Microsoft Office PowerPoint</Application>
  <PresentationFormat>Custom</PresentationFormat>
  <Paragraphs>174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Metropolitan</vt:lpstr>
      <vt:lpstr>Voice of Citizen </vt:lpstr>
      <vt:lpstr>Introduction:</vt:lpstr>
      <vt:lpstr>Slide 3</vt:lpstr>
      <vt:lpstr>Problem Statement:</vt:lpstr>
      <vt:lpstr>Literature survey:</vt:lpstr>
      <vt:lpstr>Slide 6</vt:lpstr>
      <vt:lpstr>Requirements Specification:  Specification are derived from the Interaction and Requirements by Client:</vt:lpstr>
      <vt:lpstr>Slide 8</vt:lpstr>
      <vt:lpstr>Slide 9</vt:lpstr>
      <vt:lpstr>Slide 10</vt:lpstr>
      <vt:lpstr>System Design: ER Diagram</vt:lpstr>
      <vt:lpstr>Slide 12</vt:lpstr>
      <vt:lpstr>Implementation:</vt:lpstr>
      <vt:lpstr>Slide 14</vt:lpstr>
      <vt:lpstr>Slide 15</vt:lpstr>
      <vt:lpstr>Slide 16</vt:lpstr>
      <vt:lpstr>Slide 17</vt:lpstr>
      <vt:lpstr>Slide 18</vt:lpstr>
      <vt:lpstr>Testing:</vt:lpstr>
      <vt:lpstr>Sample Output:</vt:lpstr>
      <vt:lpstr>Slide 21</vt:lpstr>
      <vt:lpstr>Slide 22</vt:lpstr>
      <vt:lpstr>Slide 23</vt:lpstr>
      <vt:lpstr>Publication Details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of Citizen</dc:title>
  <dc:creator>VIGNESH</dc:creator>
  <cp:lastModifiedBy>dell</cp:lastModifiedBy>
  <cp:revision>37</cp:revision>
  <dcterms:created xsi:type="dcterms:W3CDTF">2019-09-22T11:01:44Z</dcterms:created>
  <dcterms:modified xsi:type="dcterms:W3CDTF">2020-04-22T06:30:33Z</dcterms:modified>
</cp:coreProperties>
</file>