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30178375" cy="40238363"/>
  <p:notesSz cx="6858000" cy="9144000"/>
  <p:defaultTextStyle>
    <a:defPPr>
      <a:defRPr lang="en-US"/>
    </a:defPPr>
    <a:lvl1pPr marL="0" algn="l" defTabSz="1836182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36182" algn="l" defTabSz="1836182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72363" algn="l" defTabSz="1836182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508545" algn="l" defTabSz="1836182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44726" algn="l" defTabSz="1836182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80910" algn="l" defTabSz="1836182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1017091" algn="l" defTabSz="1836182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53273" algn="l" defTabSz="1836182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89455" algn="l" defTabSz="1836182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  <a:srgbClr val="C2C2C2"/>
    <a:srgbClr val="6D6D6D"/>
    <a:srgbClr val="0C4C7B"/>
    <a:srgbClr val="08608A"/>
    <a:srgbClr val="B68753"/>
    <a:srgbClr val="8263A9"/>
    <a:srgbClr val="A1958A"/>
    <a:srgbClr val="B9AB9E"/>
    <a:srgbClr val="DDC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284" autoAdjust="0"/>
    <p:restoredTop sz="99547" autoAdjust="0"/>
  </p:normalViewPr>
  <p:slideViewPr>
    <p:cSldViewPr snapToGrid="0" snapToObjects="1">
      <p:cViewPr>
        <p:scale>
          <a:sx n="80" d="100"/>
          <a:sy n="80" d="100"/>
        </p:scale>
        <p:origin x="352" y="10536"/>
      </p:cViewPr>
      <p:guideLst>
        <p:guide orient="horz" pos="12674"/>
        <p:guide pos="95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>
              <a:solidFill>
                <a:srgbClr val="0C4C7B"/>
              </a:solidFill>
            </a:ln>
            <a:effectLst/>
          </c:spPr>
          <c:marker>
            <c:symbol val="x"/>
            <c:size val="15"/>
            <c:spPr>
              <a:ln w="44450">
                <a:solidFill>
                  <a:srgbClr val="0C4C7B"/>
                </a:solidFill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0.05</c:v>
                </c:pt>
                <c:pt idx="1">
                  <c:v>0.15</c:v>
                </c:pt>
                <c:pt idx="2">
                  <c:v>0.45</c:v>
                </c:pt>
                <c:pt idx="3">
                  <c:v>0.55</c:v>
                </c:pt>
                <c:pt idx="4">
                  <c:v>0.65</c:v>
                </c:pt>
                <c:pt idx="5">
                  <c:v>0.75</c:v>
                </c:pt>
                <c:pt idx="6">
                  <c:v>0.85</c:v>
                </c:pt>
                <c:pt idx="7">
                  <c:v>0.95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0.166666666666667</c:v>
                </c:pt>
                <c:pt idx="1">
                  <c:v>0.2</c:v>
                </c:pt>
                <c:pt idx="2">
                  <c:v>0.46</c:v>
                </c:pt>
                <c:pt idx="3">
                  <c:v>0.594405594405594</c:v>
                </c:pt>
                <c:pt idx="4">
                  <c:v>0.674418604651163</c:v>
                </c:pt>
                <c:pt idx="5">
                  <c:v>0.780487804878049</c:v>
                </c:pt>
                <c:pt idx="6">
                  <c:v>0.927272727272727</c:v>
                </c:pt>
                <c:pt idx="7">
                  <c:v>0.978238341968912</c:v>
                </c:pt>
              </c:numCache>
            </c:numRef>
          </c:yVal>
          <c:smooth val="0"/>
        </c:ser>
        <c:ser>
          <c:idx val="1"/>
          <c:order val="1"/>
          <c:spPr>
            <a:ln>
              <a:solidFill>
                <a:schemeClr val="tx1"/>
              </a:solidFill>
              <a:prstDash val="sysDash"/>
            </a:ln>
          </c:spPr>
          <c:marker>
            <c:symbol val="none"/>
          </c:marker>
          <c:dPt>
            <c:idx val="2"/>
            <c:bubble3D val="0"/>
          </c:dPt>
          <c:xVal>
            <c:numRef>
              <c:f>Table1[X-Values]</c:f>
              <c:numCache>
                <c:formatCode>General</c:formatCode>
                <c:ptCount val="8"/>
                <c:pt idx="0">
                  <c:v>0.05</c:v>
                </c:pt>
                <c:pt idx="1">
                  <c:v>0.15</c:v>
                </c:pt>
                <c:pt idx="2">
                  <c:v>0.45</c:v>
                </c:pt>
                <c:pt idx="3">
                  <c:v>0.55</c:v>
                </c:pt>
                <c:pt idx="4">
                  <c:v>0.65</c:v>
                </c:pt>
                <c:pt idx="5">
                  <c:v>0.75</c:v>
                </c:pt>
                <c:pt idx="6">
                  <c:v>0.85</c:v>
                </c:pt>
                <c:pt idx="7">
                  <c:v>0.95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0.05</c:v>
                </c:pt>
                <c:pt idx="1">
                  <c:v>0.15</c:v>
                </c:pt>
                <c:pt idx="2">
                  <c:v>0.45</c:v>
                </c:pt>
                <c:pt idx="3">
                  <c:v>0.55</c:v>
                </c:pt>
                <c:pt idx="4">
                  <c:v>0.65</c:v>
                </c:pt>
                <c:pt idx="5">
                  <c:v>0.75</c:v>
                </c:pt>
                <c:pt idx="6">
                  <c:v>0.85</c:v>
                </c:pt>
                <c:pt idx="7">
                  <c:v>0.95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0562248"/>
        <c:axId val="2080559080"/>
      </c:scatterChart>
      <c:valAx>
        <c:axId val="2080562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endParaRPr lang="zh-CN"/>
          </a:p>
        </c:txPr>
        <c:crossAx val="2080559080"/>
        <c:crosses val="autoZero"/>
        <c:crossBetween val="midCat"/>
      </c:valAx>
      <c:valAx>
        <c:axId val="2080559080"/>
        <c:scaling>
          <c:orientation val="minMax"/>
          <c:max val="1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  <a:r>
                  <a:rPr lang="en-US" sz="2400">
                    <a:solidFill>
                      <a:srgbClr val="000000"/>
                    </a:solidFill>
                  </a:rPr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solidFill>
                  <a:schemeClr val="tx1"/>
                </a:solidFill>
              </a:defRPr>
            </a:pPr>
            <a:endParaRPr lang="zh-CN"/>
          </a:p>
        </c:txPr>
        <c:crossAx val="20805622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9271718315809"/>
          <c:y val="0.0860165651188479"/>
          <c:w val="0.649257296179144"/>
          <c:h val="0.68067493572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C4C7B"/>
            </a:solidFill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2.3456</c:v>
                </c:pt>
                <c:pt idx="1">
                  <c:v>0.789</c:v>
                </c:pt>
                <c:pt idx="2">
                  <c:v>0.0</c:v>
                </c:pt>
                <c:pt idx="3">
                  <c:v>0.005</c:v>
                </c:pt>
                <c:pt idx="4">
                  <c:v>0.05</c:v>
                </c:pt>
                <c:pt idx="5">
                  <c:v>0.429</c:v>
                </c:pt>
                <c:pt idx="6">
                  <c:v>0.043</c:v>
                </c:pt>
                <c:pt idx="7">
                  <c:v>0.041</c:v>
                </c:pt>
                <c:pt idx="8">
                  <c:v>0.2345</c:v>
                </c:pt>
                <c:pt idx="9">
                  <c:v>2.895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0502664"/>
        <c:axId val="2080499464"/>
      </c:barChart>
      <c:catAx>
        <c:axId val="2080502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2400">
                <a:solidFill>
                  <a:srgbClr val="000000"/>
                </a:solidFill>
              </a:defRPr>
            </a:pPr>
            <a:endParaRPr lang="zh-CN"/>
          </a:p>
        </c:txPr>
        <c:crossAx val="2080499464"/>
        <c:crosses val="autoZero"/>
        <c:auto val="1"/>
        <c:lblAlgn val="ctr"/>
        <c:lblOffset val="100"/>
        <c:noMultiLvlLbl val="0"/>
      </c:catAx>
      <c:valAx>
        <c:axId val="20804994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# Predictions</a:t>
                </a:r>
                <a:endParaRPr lang="en-US" sz="2400" dirty="0">
                  <a:solidFill>
                    <a:srgbClr val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116654613272864"/>
              <c:y val="0.132399107366046"/>
            </c:manualLayout>
          </c:layout>
          <c:overlay val="0"/>
        </c:title>
        <c:numFmt formatCode="#0\K" sourceLinked="0"/>
        <c:majorTickMark val="out"/>
        <c:minorTickMark val="none"/>
        <c:tickLblPos val="nextTo"/>
        <c:txPr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endParaRPr lang="zh-CN"/>
          </a:p>
        </c:txPr>
        <c:crossAx val="2080502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DA31D-3749-8E4B-A928-73189837DDBD}" type="datetimeFigureOut">
              <a:rPr lang="en-US" smtClean="0"/>
              <a:t>6/8/14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4713" y="685800"/>
            <a:ext cx="2568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B2115-1153-2D41-83B3-7E693EF5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7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36182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1pPr>
    <a:lvl2pPr marL="1836182" algn="l" defTabSz="1836182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2pPr>
    <a:lvl3pPr marL="3672363" algn="l" defTabSz="1836182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3pPr>
    <a:lvl4pPr marL="5508545" algn="l" defTabSz="1836182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4pPr>
    <a:lvl5pPr marL="7344726" algn="l" defTabSz="1836182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5pPr>
    <a:lvl6pPr marL="9180910" algn="l" defTabSz="1836182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6pPr>
    <a:lvl7pPr marL="11017091" algn="l" defTabSz="1836182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7pPr>
    <a:lvl8pPr marL="12853273" algn="l" defTabSz="1836182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8pPr>
    <a:lvl9pPr marL="14689455" algn="l" defTabSz="1836182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378" y="12499975"/>
            <a:ext cx="25651619" cy="86251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756" y="22801739"/>
            <a:ext cx="21124863" cy="10283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11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23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35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46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058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070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082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093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FC2-0ED0-1246-83FC-2E8A0A677B71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C33D-68CB-F840-8113-CB13624D7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FC2-0ED0-1246-83FC-2E8A0A677B71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C33D-68CB-F840-8113-CB13624D7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8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79322" y="1611414"/>
            <a:ext cx="6790134" cy="343330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919" y="1611414"/>
            <a:ext cx="19867430" cy="343330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FC2-0ED0-1246-83FC-2E8A0A677B71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C33D-68CB-F840-8113-CB13624D7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3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FC2-0ED0-1246-83FC-2E8A0A677B71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C33D-68CB-F840-8113-CB13624D7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2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83" y="25856876"/>
            <a:ext cx="25651619" cy="7991786"/>
          </a:xfrm>
        </p:spPr>
        <p:txBody>
          <a:bodyPr anchor="t"/>
          <a:lstStyle>
            <a:lvl1pPr algn="l">
              <a:defRPr sz="17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3883" y="17054743"/>
            <a:ext cx="25651619" cy="8802139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11742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23485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03522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04697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05871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07045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08219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09394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FC2-0ED0-1246-83FC-2E8A0A677B71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C33D-68CB-F840-8113-CB13624D7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919" y="9388960"/>
            <a:ext cx="13328782" cy="26555459"/>
          </a:xfrm>
        </p:spPr>
        <p:txBody>
          <a:bodyPr/>
          <a:lstStyle>
            <a:lvl1pPr>
              <a:defRPr sz="12300"/>
            </a:lvl1pPr>
            <a:lvl2pPr>
              <a:defRPr sz="105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0674" y="9388960"/>
            <a:ext cx="13328782" cy="26555459"/>
          </a:xfrm>
        </p:spPr>
        <p:txBody>
          <a:bodyPr/>
          <a:lstStyle>
            <a:lvl1pPr>
              <a:defRPr sz="12300"/>
            </a:lvl1pPr>
            <a:lvl2pPr>
              <a:defRPr sz="105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FC2-0ED0-1246-83FC-2E8A0A677B71}" type="datetimeFigureOut">
              <a:rPr lang="en-US" smtClean="0"/>
              <a:t>6/8/14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C33D-68CB-F840-8113-CB13624D7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923" y="9007062"/>
            <a:ext cx="13334027" cy="3753715"/>
          </a:xfrm>
        </p:spPr>
        <p:txBody>
          <a:bodyPr anchor="b"/>
          <a:lstStyle>
            <a:lvl1pPr marL="0" indent="0">
              <a:buNone/>
              <a:defRPr sz="10500" b="1"/>
            </a:lvl1pPr>
            <a:lvl2pPr marL="2011742" indent="0">
              <a:buNone/>
              <a:defRPr sz="8900" b="1"/>
            </a:lvl2pPr>
            <a:lvl3pPr marL="4023485" indent="0">
              <a:buNone/>
              <a:defRPr sz="8000" b="1"/>
            </a:lvl3pPr>
            <a:lvl4pPr marL="6035228" indent="0">
              <a:buNone/>
              <a:defRPr sz="7100" b="1"/>
            </a:lvl4pPr>
            <a:lvl5pPr marL="8046971" indent="0">
              <a:buNone/>
              <a:defRPr sz="7100" b="1"/>
            </a:lvl5pPr>
            <a:lvl6pPr marL="10058713" indent="0">
              <a:buNone/>
              <a:defRPr sz="7100" b="1"/>
            </a:lvl6pPr>
            <a:lvl7pPr marL="12070455" indent="0">
              <a:buNone/>
              <a:defRPr sz="7100" b="1"/>
            </a:lvl7pPr>
            <a:lvl8pPr marL="14082198" indent="0">
              <a:buNone/>
              <a:defRPr sz="7100" b="1"/>
            </a:lvl8pPr>
            <a:lvl9pPr marL="16093941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923" y="12760777"/>
            <a:ext cx="13334027" cy="23183633"/>
          </a:xfrm>
        </p:spPr>
        <p:txBody>
          <a:bodyPr/>
          <a:lstStyle>
            <a:lvl1pPr>
              <a:defRPr sz="105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30199" y="9007062"/>
            <a:ext cx="13339264" cy="3753715"/>
          </a:xfrm>
        </p:spPr>
        <p:txBody>
          <a:bodyPr anchor="b"/>
          <a:lstStyle>
            <a:lvl1pPr marL="0" indent="0">
              <a:buNone/>
              <a:defRPr sz="10500" b="1"/>
            </a:lvl1pPr>
            <a:lvl2pPr marL="2011742" indent="0">
              <a:buNone/>
              <a:defRPr sz="8900" b="1"/>
            </a:lvl2pPr>
            <a:lvl3pPr marL="4023485" indent="0">
              <a:buNone/>
              <a:defRPr sz="8000" b="1"/>
            </a:lvl3pPr>
            <a:lvl4pPr marL="6035228" indent="0">
              <a:buNone/>
              <a:defRPr sz="7100" b="1"/>
            </a:lvl4pPr>
            <a:lvl5pPr marL="8046971" indent="0">
              <a:buNone/>
              <a:defRPr sz="7100" b="1"/>
            </a:lvl5pPr>
            <a:lvl6pPr marL="10058713" indent="0">
              <a:buNone/>
              <a:defRPr sz="7100" b="1"/>
            </a:lvl6pPr>
            <a:lvl7pPr marL="12070455" indent="0">
              <a:buNone/>
              <a:defRPr sz="7100" b="1"/>
            </a:lvl7pPr>
            <a:lvl8pPr marL="14082198" indent="0">
              <a:buNone/>
              <a:defRPr sz="7100" b="1"/>
            </a:lvl8pPr>
            <a:lvl9pPr marL="16093941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30199" y="12760777"/>
            <a:ext cx="13339264" cy="23183633"/>
          </a:xfrm>
        </p:spPr>
        <p:txBody>
          <a:bodyPr/>
          <a:lstStyle>
            <a:lvl1pPr>
              <a:defRPr sz="105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FC2-0ED0-1246-83FC-2E8A0A677B71}" type="datetimeFigureOut">
              <a:rPr lang="en-US" smtClean="0"/>
              <a:t>6/8/14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C33D-68CB-F840-8113-CB13624D7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FC2-0ED0-1246-83FC-2E8A0A677B71}" type="datetimeFigureOut">
              <a:rPr lang="en-US" smtClean="0"/>
              <a:t>6/8/14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C33D-68CB-F840-8113-CB13624D7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FC2-0ED0-1246-83FC-2E8A0A677B71}" type="datetimeFigureOut">
              <a:rPr lang="en-US" smtClean="0"/>
              <a:t>6/8/14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C33D-68CB-F840-8113-CB13624D7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1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928" y="1602083"/>
            <a:ext cx="9928477" cy="6818167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913" y="1602091"/>
            <a:ext cx="16870550" cy="34342328"/>
          </a:xfrm>
        </p:spPr>
        <p:txBody>
          <a:bodyPr/>
          <a:lstStyle>
            <a:lvl1pPr>
              <a:defRPr sz="14100"/>
            </a:lvl1pPr>
            <a:lvl2pPr>
              <a:defRPr sz="12300"/>
            </a:lvl2pPr>
            <a:lvl3pPr>
              <a:defRPr sz="105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928" y="8420259"/>
            <a:ext cx="9928477" cy="27524160"/>
          </a:xfrm>
        </p:spPr>
        <p:txBody>
          <a:bodyPr/>
          <a:lstStyle>
            <a:lvl1pPr marL="0" indent="0">
              <a:buNone/>
              <a:defRPr sz="6200"/>
            </a:lvl1pPr>
            <a:lvl2pPr marL="2011742" indent="0">
              <a:buNone/>
              <a:defRPr sz="5300"/>
            </a:lvl2pPr>
            <a:lvl3pPr marL="4023485" indent="0">
              <a:buNone/>
              <a:defRPr sz="4400"/>
            </a:lvl3pPr>
            <a:lvl4pPr marL="6035228" indent="0">
              <a:buNone/>
              <a:defRPr sz="4000"/>
            </a:lvl4pPr>
            <a:lvl5pPr marL="8046971" indent="0">
              <a:buNone/>
              <a:defRPr sz="4000"/>
            </a:lvl5pPr>
            <a:lvl6pPr marL="10058713" indent="0">
              <a:buNone/>
              <a:defRPr sz="4000"/>
            </a:lvl6pPr>
            <a:lvl7pPr marL="12070455" indent="0">
              <a:buNone/>
              <a:defRPr sz="4000"/>
            </a:lvl7pPr>
            <a:lvl8pPr marL="14082198" indent="0">
              <a:buNone/>
              <a:defRPr sz="4000"/>
            </a:lvl8pPr>
            <a:lvl9pPr marL="16093941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FC2-0ED0-1246-83FC-2E8A0A677B71}" type="datetimeFigureOut">
              <a:rPr lang="en-US" smtClean="0"/>
              <a:t>6/8/14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C33D-68CB-F840-8113-CB13624D7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7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177" y="28166854"/>
            <a:ext cx="18107025" cy="3325256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15177" y="3595372"/>
            <a:ext cx="18107025" cy="24143018"/>
          </a:xfrm>
        </p:spPr>
        <p:txBody>
          <a:bodyPr/>
          <a:lstStyle>
            <a:lvl1pPr marL="0" indent="0">
              <a:buNone/>
              <a:defRPr sz="14100"/>
            </a:lvl1pPr>
            <a:lvl2pPr marL="2011742" indent="0">
              <a:buNone/>
              <a:defRPr sz="12300"/>
            </a:lvl2pPr>
            <a:lvl3pPr marL="4023485" indent="0">
              <a:buNone/>
              <a:defRPr sz="10500"/>
            </a:lvl3pPr>
            <a:lvl4pPr marL="6035228" indent="0">
              <a:buNone/>
              <a:defRPr sz="8900"/>
            </a:lvl4pPr>
            <a:lvl5pPr marL="8046971" indent="0">
              <a:buNone/>
              <a:defRPr sz="8900"/>
            </a:lvl5pPr>
            <a:lvl6pPr marL="10058713" indent="0">
              <a:buNone/>
              <a:defRPr sz="8900"/>
            </a:lvl6pPr>
            <a:lvl7pPr marL="12070455" indent="0">
              <a:buNone/>
              <a:defRPr sz="8900"/>
            </a:lvl7pPr>
            <a:lvl8pPr marL="14082198" indent="0">
              <a:buNone/>
              <a:defRPr sz="8900"/>
            </a:lvl8pPr>
            <a:lvl9pPr marL="16093941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5177" y="31492110"/>
            <a:ext cx="18107025" cy="4722417"/>
          </a:xfrm>
        </p:spPr>
        <p:txBody>
          <a:bodyPr/>
          <a:lstStyle>
            <a:lvl1pPr marL="0" indent="0">
              <a:buNone/>
              <a:defRPr sz="6200"/>
            </a:lvl1pPr>
            <a:lvl2pPr marL="2011742" indent="0">
              <a:buNone/>
              <a:defRPr sz="5300"/>
            </a:lvl2pPr>
            <a:lvl3pPr marL="4023485" indent="0">
              <a:buNone/>
              <a:defRPr sz="4400"/>
            </a:lvl3pPr>
            <a:lvl4pPr marL="6035228" indent="0">
              <a:buNone/>
              <a:defRPr sz="4000"/>
            </a:lvl4pPr>
            <a:lvl5pPr marL="8046971" indent="0">
              <a:buNone/>
              <a:defRPr sz="4000"/>
            </a:lvl5pPr>
            <a:lvl6pPr marL="10058713" indent="0">
              <a:buNone/>
              <a:defRPr sz="4000"/>
            </a:lvl6pPr>
            <a:lvl7pPr marL="12070455" indent="0">
              <a:buNone/>
              <a:defRPr sz="4000"/>
            </a:lvl7pPr>
            <a:lvl8pPr marL="14082198" indent="0">
              <a:buNone/>
              <a:defRPr sz="4000"/>
            </a:lvl8pPr>
            <a:lvl9pPr marL="16093941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FC2-0ED0-1246-83FC-2E8A0A677B71}" type="datetimeFigureOut">
              <a:rPr lang="en-US" smtClean="0"/>
              <a:t>6/8/14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C33D-68CB-F840-8113-CB13624D7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8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919" y="1611400"/>
            <a:ext cx="27160538" cy="6706394"/>
          </a:xfrm>
          <a:prstGeom prst="rect">
            <a:avLst/>
          </a:prstGeom>
        </p:spPr>
        <p:txBody>
          <a:bodyPr vert="horz" lIns="402348" tIns="201174" rIns="402348" bIns="2011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919" y="9388960"/>
            <a:ext cx="27160538" cy="26555459"/>
          </a:xfrm>
          <a:prstGeom prst="rect">
            <a:avLst/>
          </a:prstGeom>
        </p:spPr>
        <p:txBody>
          <a:bodyPr vert="horz" lIns="402348" tIns="201174" rIns="402348" bIns="2011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919" y="37295004"/>
            <a:ext cx="7041621" cy="2142320"/>
          </a:xfrm>
          <a:prstGeom prst="rect">
            <a:avLst/>
          </a:prstGeom>
        </p:spPr>
        <p:txBody>
          <a:bodyPr vert="horz" lIns="402348" tIns="201174" rIns="402348" bIns="201174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40FC2-0ED0-1246-83FC-2E8A0A677B71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10945" y="37295004"/>
            <a:ext cx="9556485" cy="2142320"/>
          </a:xfrm>
          <a:prstGeom prst="rect">
            <a:avLst/>
          </a:prstGeom>
        </p:spPr>
        <p:txBody>
          <a:bodyPr vert="horz" lIns="402348" tIns="201174" rIns="402348" bIns="201174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27835" y="37295004"/>
            <a:ext cx="7041621" cy="2142320"/>
          </a:xfrm>
          <a:prstGeom prst="rect">
            <a:avLst/>
          </a:prstGeom>
        </p:spPr>
        <p:txBody>
          <a:bodyPr vert="horz" lIns="402348" tIns="201174" rIns="402348" bIns="201174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1C33D-68CB-F840-8113-CB13624D7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0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2011742" rtl="0" eaLnBrk="1" latinLnBrk="0" hangingPunct="1">
        <a:spcBef>
          <a:spcPct val="0"/>
        </a:spcBef>
        <a:buNone/>
        <a:defRPr sz="19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8807" indent="-1508807" algn="l" defTabSz="2011742" rtl="0" eaLnBrk="1" latinLnBrk="0" hangingPunct="1">
        <a:spcBef>
          <a:spcPct val="20000"/>
        </a:spcBef>
        <a:buFont typeface="Arial"/>
        <a:buChar char="•"/>
        <a:defRPr sz="14100" kern="1200">
          <a:solidFill>
            <a:schemeClr val="tx1"/>
          </a:solidFill>
          <a:latin typeface="+mn-lt"/>
          <a:ea typeface="+mn-ea"/>
          <a:cs typeface="+mn-cs"/>
        </a:defRPr>
      </a:lvl1pPr>
      <a:lvl2pPr marL="3269082" indent="-1257339" algn="l" defTabSz="2011742" rtl="0" eaLnBrk="1" latinLnBrk="0" hangingPunct="1">
        <a:spcBef>
          <a:spcPct val="20000"/>
        </a:spcBef>
        <a:buFont typeface="Arial"/>
        <a:buChar char="–"/>
        <a:defRPr sz="12300" kern="1200">
          <a:solidFill>
            <a:schemeClr val="tx1"/>
          </a:solidFill>
          <a:latin typeface="+mn-lt"/>
          <a:ea typeface="+mn-ea"/>
          <a:cs typeface="+mn-cs"/>
        </a:defRPr>
      </a:lvl2pPr>
      <a:lvl3pPr marL="5029357" indent="-1005871" algn="l" defTabSz="2011742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7041099" indent="-1005871" algn="l" defTabSz="2011742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842" indent="-1005871" algn="l" defTabSz="2011742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584" indent="-1005871" algn="l" defTabSz="2011742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076326" indent="-1005871" algn="l" defTabSz="2011742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8070" indent="-1005871" algn="l" defTabSz="2011742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812" indent="-1005871" algn="l" defTabSz="2011742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174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11742" algn="l" defTabSz="201174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485" algn="l" defTabSz="201174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035228" algn="l" defTabSz="201174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046971" algn="l" defTabSz="201174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713" algn="l" defTabSz="201174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455" algn="l" defTabSz="201174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2198" algn="l" defTabSz="201174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941" algn="l" defTabSz="201174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emf"/><Relationship Id="rId12" Type="http://schemas.openxmlformats.org/officeDocument/2006/relationships/image" Target="../media/image9.emf"/><Relationship Id="rId13" Type="http://schemas.openxmlformats.org/officeDocument/2006/relationships/image" Target="../media/image10.emf"/><Relationship Id="rId14" Type="http://schemas.openxmlformats.org/officeDocument/2006/relationships/image" Target="../media/image11.emf"/><Relationship Id="rId15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emf"/><Relationship Id="rId9" Type="http://schemas.openxmlformats.org/officeDocument/2006/relationships/image" Target="../media/image6.emf"/><Relationship Id="rId10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 63"/>
          <p:cNvGrpSpPr/>
          <p:nvPr/>
        </p:nvGrpSpPr>
        <p:grpSpPr>
          <a:xfrm>
            <a:off x="15238265" y="11488460"/>
            <a:ext cx="13949768" cy="16503853"/>
            <a:chOff x="15234129" y="11494322"/>
            <a:chExt cx="13949768" cy="16503853"/>
          </a:xfrm>
        </p:grpSpPr>
        <p:sp>
          <p:nvSpPr>
            <p:cNvPr id="326" name="Rectangle 7"/>
            <p:cNvSpPr/>
            <p:nvPr/>
          </p:nvSpPr>
          <p:spPr>
            <a:xfrm>
              <a:off x="15234129" y="12557798"/>
              <a:ext cx="13949768" cy="1544037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354" tIns="58677" rIns="117354" bIns="58677"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605302" y="12858387"/>
              <a:ext cx="13213746" cy="14860399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354" tIns="58677" rIns="117354" bIns="58677"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34" name="Rectangle 6"/>
            <p:cNvSpPr/>
            <p:nvPr/>
          </p:nvSpPr>
          <p:spPr>
            <a:xfrm>
              <a:off x="15249653" y="11494322"/>
              <a:ext cx="13886350" cy="1069338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354" tIns="58677" rIns="117354" bIns="58677" rtlCol="0" anchor="ctr"/>
            <a:lstStyle/>
            <a:p>
              <a:pPr algn="ctr"/>
              <a:r>
                <a:rPr lang="en-US" sz="6200" dirty="0" smtClean="0"/>
                <a:t>Experimental</a:t>
              </a:r>
              <a:r>
                <a:rPr lang="zh-CN" altLang="en-US" sz="6200" dirty="0" smtClean="0"/>
                <a:t> </a:t>
              </a:r>
              <a:r>
                <a:rPr lang="en-US" altLang="zh-CN" sz="6200" dirty="0" smtClean="0"/>
                <a:t>Setup</a:t>
              </a:r>
              <a:r>
                <a:rPr lang="zh-CN" altLang="en-US" sz="6200" dirty="0" smtClean="0"/>
                <a:t> </a:t>
              </a:r>
              <a:r>
                <a:rPr lang="en-US" altLang="zh-CN" sz="6200" dirty="0" smtClean="0"/>
                <a:t>&amp;</a:t>
              </a:r>
              <a:r>
                <a:rPr lang="zh-CN" altLang="en-US" sz="6200" dirty="0" smtClean="0"/>
                <a:t> </a:t>
              </a:r>
              <a:r>
                <a:rPr lang="en-US" altLang="zh-CN" sz="6200" dirty="0" smtClean="0"/>
                <a:t>Preliminary </a:t>
              </a:r>
              <a:r>
                <a:rPr lang="en-US" sz="6200" dirty="0" smtClean="0"/>
                <a:t>Results</a:t>
              </a:r>
              <a:endParaRPr lang="en-US" sz="6200" dirty="0"/>
            </a:p>
          </p:txBody>
        </p:sp>
      </p:grpSp>
      <p:sp>
        <p:nvSpPr>
          <p:cNvPr id="335" name="Rectangle 11"/>
          <p:cNvSpPr/>
          <p:nvPr/>
        </p:nvSpPr>
        <p:spPr>
          <a:xfrm>
            <a:off x="15234335" y="5360066"/>
            <a:ext cx="13932199" cy="5841454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5234129" cy="4105340"/>
          </a:xfrm>
          <a:prstGeom prst="rect">
            <a:avLst/>
          </a:prstGeom>
          <a:solidFill>
            <a:srgbClr val="0C4C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086631" y="11488460"/>
            <a:ext cx="13792984" cy="1069338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r>
              <a:rPr lang="en-US" sz="6200" dirty="0"/>
              <a:t>The Architecture of </a:t>
            </a:r>
            <a:r>
              <a:rPr lang="en-US" sz="6200" dirty="0" err="1"/>
              <a:t>DeepSpeech</a:t>
            </a:r>
            <a:endParaRPr lang="en-US" sz="6200" dirty="0"/>
          </a:p>
        </p:txBody>
      </p:sp>
      <p:sp>
        <p:nvSpPr>
          <p:cNvPr id="8" name="Rectangle 7"/>
          <p:cNvSpPr/>
          <p:nvPr/>
        </p:nvSpPr>
        <p:spPr>
          <a:xfrm>
            <a:off x="1086633" y="12557796"/>
            <a:ext cx="13792982" cy="15440379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01223" y="30834765"/>
            <a:ext cx="9098547" cy="8192721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01225" y="29765428"/>
            <a:ext cx="9098547" cy="1069338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r>
              <a:rPr lang="en-US" sz="4600" dirty="0"/>
              <a:t>Simpler Feature Engineering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1" y="39169026"/>
            <a:ext cx="30178376" cy="1069338"/>
          </a:xfrm>
          <a:prstGeom prst="rect">
            <a:avLst/>
          </a:prstGeom>
          <a:solidFill>
            <a:srgbClr val="0C4C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r>
              <a:rPr lang="en-US" sz="4000" i="1" dirty="0" smtClean="0">
                <a:solidFill>
                  <a:schemeClr val="bg1"/>
                </a:solidFill>
                <a:cs typeface="Copperplate Gothic Bold"/>
              </a:rPr>
              <a:t>Powered by                    ,=</a:t>
            </a:r>
            <a:endParaRPr lang="en-US" sz="4000" i="1" dirty="0">
              <a:solidFill>
                <a:schemeClr val="bg1"/>
              </a:solidFill>
              <a:cs typeface="Copperplate Gothic Bold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086633" y="28312781"/>
            <a:ext cx="28076671" cy="10693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r>
              <a:rPr lang="en-US" sz="4100" dirty="0" err="1" smtClean="0"/>
              <a:t>DeepSpeech</a:t>
            </a:r>
            <a:r>
              <a:rPr lang="zh-CN" altLang="en-US" sz="4100" dirty="0" smtClean="0"/>
              <a:t> </a:t>
            </a:r>
            <a:r>
              <a:rPr lang="en-US" sz="4100" dirty="0" smtClean="0"/>
              <a:t>has </a:t>
            </a:r>
            <a:r>
              <a:rPr lang="en-US" sz="4100" dirty="0"/>
              <a:t>three features!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15917910" y="21461106"/>
            <a:ext cx="12617211" cy="87435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r>
              <a:rPr lang="en-US" sz="3600" dirty="0" smtClean="0"/>
              <a:t>Distant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supervision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to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obtain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training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data</a:t>
            </a:r>
            <a:endParaRPr lang="en-US" sz="3600" dirty="0"/>
          </a:p>
        </p:txBody>
      </p:sp>
      <p:sp>
        <p:nvSpPr>
          <p:cNvPr id="194" name="Rectangle 193"/>
          <p:cNvSpPr/>
          <p:nvPr/>
        </p:nvSpPr>
        <p:spPr>
          <a:xfrm>
            <a:off x="15921591" y="22333921"/>
            <a:ext cx="12617212" cy="496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t"/>
          <a:lstStyle/>
          <a:p>
            <a:r>
              <a:rPr lang="en-US" sz="3200" dirty="0" smtClean="0"/>
              <a:t>We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use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distant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supervision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techniques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get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training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labels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candidate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level: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given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lattice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its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transcript,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we:</a:t>
            </a:r>
          </a:p>
          <a:p>
            <a:pPr marL="742950" indent="-742950">
              <a:buAutoNum type="arabicPeriod"/>
            </a:pPr>
            <a:r>
              <a:rPr lang="en-US" altLang="zh-CN" sz="3200" dirty="0" smtClean="0"/>
              <a:t>Find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optimal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paths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lattice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that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matches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transcript with Dynamic Programming</a:t>
            </a:r>
          </a:p>
          <a:p>
            <a:pPr marL="742950" indent="-742950">
              <a:buAutoNum type="arabicPeriod"/>
            </a:pPr>
            <a:r>
              <a:rPr lang="en-US" altLang="zh-CN" sz="3200" dirty="0" smtClean="0"/>
              <a:t>Label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all</a:t>
            </a:r>
            <a:r>
              <a:rPr lang="zh-CN" altLang="en-US" sz="3200" dirty="0" smtClean="0"/>
              <a:t> </a:t>
            </a:r>
            <a:r>
              <a:rPr lang="en-US" altLang="zh-CN" sz="3200" dirty="0" smtClean="0">
                <a:solidFill>
                  <a:srgbClr val="93CDDD"/>
                </a:solidFill>
              </a:rPr>
              <a:t>matched</a:t>
            </a:r>
            <a:r>
              <a:rPr lang="zh-CN" altLang="en-US" sz="3200" dirty="0" smtClean="0">
                <a:solidFill>
                  <a:srgbClr val="93CDDD"/>
                </a:solidFill>
              </a:rPr>
              <a:t> </a:t>
            </a:r>
            <a:r>
              <a:rPr lang="en-US" altLang="zh-CN" sz="3200" dirty="0" smtClean="0"/>
              <a:t>words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all</a:t>
            </a:r>
            <a:r>
              <a:rPr lang="zh-CN" altLang="en-US" sz="3200" dirty="0" smtClean="0"/>
              <a:t> </a:t>
            </a:r>
            <a:r>
              <a:rPr lang="en-US" altLang="zh-CN" sz="3200" dirty="0" smtClean="0">
                <a:solidFill>
                  <a:srgbClr val="93CDDD"/>
                </a:solidFill>
              </a:rPr>
              <a:t>optimal</a:t>
            </a:r>
            <a:r>
              <a:rPr lang="zh-CN" altLang="en-US" sz="3200" dirty="0" smtClean="0">
                <a:solidFill>
                  <a:srgbClr val="93CDDD"/>
                </a:solidFill>
              </a:rPr>
              <a:t> </a:t>
            </a:r>
            <a:r>
              <a:rPr lang="en-US" altLang="zh-CN" sz="3200" dirty="0" smtClean="0"/>
              <a:t>paths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as</a:t>
            </a:r>
            <a:r>
              <a:rPr lang="zh-CN" altLang="en-US" sz="3200" dirty="0" smtClean="0"/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true</a:t>
            </a:r>
            <a:r>
              <a:rPr lang="en-US" altLang="zh-CN" sz="3200" dirty="0" smtClean="0"/>
              <a:t>,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others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false</a:t>
            </a:r>
            <a:endParaRPr lang="en-US" sz="3200" dirty="0"/>
          </a:p>
        </p:txBody>
      </p:sp>
      <p:sp>
        <p:nvSpPr>
          <p:cNvPr id="195" name="Rectangle 194"/>
          <p:cNvSpPr/>
          <p:nvPr/>
        </p:nvSpPr>
        <p:spPr>
          <a:xfrm>
            <a:off x="22211814" y="15390038"/>
            <a:ext cx="6309938" cy="7314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r>
              <a:rPr lang="en-US" sz="3600" dirty="0" smtClean="0"/>
              <a:t>Results</a:t>
            </a:r>
            <a:endParaRPr lang="en-US" sz="3600" dirty="0"/>
          </a:p>
        </p:txBody>
      </p:sp>
      <p:sp>
        <p:nvSpPr>
          <p:cNvPr id="197" name="Rectangle 196"/>
          <p:cNvSpPr/>
          <p:nvPr/>
        </p:nvSpPr>
        <p:spPr>
          <a:xfrm>
            <a:off x="22198457" y="16121492"/>
            <a:ext cx="6323296" cy="53100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t"/>
          <a:lstStyle/>
          <a:p>
            <a:r>
              <a:rPr lang="en-US" altLang="zh-CN" sz="2800" dirty="0">
                <a:solidFill>
                  <a:schemeClr val="tx1"/>
                </a:solidFill>
              </a:rPr>
              <a:t>We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use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SCLITE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for scoring. We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evaluate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a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baseline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system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Attlia</a:t>
            </a:r>
            <a:r>
              <a:rPr lang="en-US" altLang="zh-CN" sz="2800" dirty="0">
                <a:solidFill>
                  <a:schemeClr val="tx1"/>
                </a:solidFill>
              </a:rPr>
              <a:t>),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DeepSpeech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and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lattice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oracle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(optimal)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error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rate.</a:t>
            </a:r>
          </a:p>
          <a:p>
            <a:endParaRPr lang="en-US" altLang="zh-CN" sz="2800" b="1" dirty="0" smtClean="0">
              <a:solidFill>
                <a:schemeClr val="tx1"/>
              </a:solidFill>
            </a:endParaRPr>
          </a:p>
          <a:p>
            <a:endParaRPr lang="en-US" altLang="zh-CN" sz="2800" b="1" dirty="0">
              <a:solidFill>
                <a:schemeClr val="tx1"/>
              </a:solidFill>
            </a:endParaRPr>
          </a:p>
          <a:p>
            <a:endParaRPr lang="en-US" altLang="zh-CN" sz="2800" b="1" dirty="0" smtClean="0">
              <a:solidFill>
                <a:schemeClr val="tx1"/>
              </a:solidFill>
            </a:endParaRPr>
          </a:p>
          <a:p>
            <a:endParaRPr lang="en-US" altLang="zh-CN" sz="2800" b="1" dirty="0">
              <a:solidFill>
                <a:schemeClr val="tx1"/>
              </a:solidFill>
            </a:endParaRPr>
          </a:p>
          <a:p>
            <a:endParaRPr lang="en-US" altLang="zh-CN" sz="2800" b="1" dirty="0" smtClean="0">
              <a:solidFill>
                <a:schemeClr val="tx1"/>
              </a:solidFill>
            </a:endParaRPr>
          </a:p>
          <a:p>
            <a:endParaRPr lang="en-US" altLang="zh-CN" sz="2800" b="1" dirty="0" smtClean="0">
              <a:solidFill>
                <a:schemeClr val="tx1"/>
              </a:solidFill>
            </a:endParaRP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Performance: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DeepSpeech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runs </a:t>
            </a:r>
            <a:r>
              <a:rPr lang="en-US" altLang="zh-CN" sz="2800" b="1" dirty="0">
                <a:solidFill>
                  <a:schemeClr val="tx1"/>
                </a:solidFill>
              </a:rPr>
              <a:t>70min</a:t>
            </a:r>
            <a:r>
              <a:rPr lang="en-US" altLang="zh-CN" sz="2800" dirty="0">
                <a:solidFill>
                  <a:schemeClr val="tx1"/>
                </a:solidFill>
              </a:rPr>
              <a:t> for </a:t>
            </a:r>
            <a:r>
              <a:rPr lang="en-US" altLang="zh-CN" sz="2800" dirty="0" smtClean="0">
                <a:solidFill>
                  <a:schemeClr val="tx1"/>
                </a:solidFill>
              </a:rPr>
              <a:t>training </a:t>
            </a:r>
            <a:r>
              <a:rPr lang="en-US" altLang="zh-CN" sz="2800" dirty="0">
                <a:solidFill>
                  <a:schemeClr val="tx1"/>
                </a:solidFill>
              </a:rPr>
              <a:t>and </a:t>
            </a:r>
            <a:r>
              <a:rPr lang="en-US" altLang="zh-CN" sz="2800" dirty="0" smtClean="0">
                <a:solidFill>
                  <a:schemeClr val="tx1"/>
                </a:solidFill>
              </a:rPr>
              <a:t>testing, while this dataset is ~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400 hours</a:t>
            </a:r>
            <a:r>
              <a:rPr lang="en-US" altLang="zh-CN" sz="2800" dirty="0" smtClean="0">
                <a:solidFill>
                  <a:schemeClr val="tx1"/>
                </a:solidFill>
              </a:rPr>
              <a:t> of speech (real-time!)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5921593" y="13134342"/>
            <a:ext cx="6307273" cy="720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r>
              <a:rPr lang="en-US" sz="3100" dirty="0" smtClean="0"/>
              <a:t>Features</a:t>
            </a:r>
            <a:endParaRPr lang="en-US" sz="3100" dirty="0"/>
          </a:p>
        </p:txBody>
      </p:sp>
      <p:sp>
        <p:nvSpPr>
          <p:cNvPr id="200" name="Rectangle 199"/>
          <p:cNvSpPr/>
          <p:nvPr/>
        </p:nvSpPr>
        <p:spPr>
          <a:xfrm>
            <a:off x="15921593" y="13855158"/>
            <a:ext cx="6291555" cy="75925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endParaRPr lang="en-US" sz="3600" dirty="0"/>
          </a:p>
        </p:txBody>
      </p:sp>
      <p:sp>
        <p:nvSpPr>
          <p:cNvPr id="244" name="Rectangle 243"/>
          <p:cNvSpPr/>
          <p:nvPr/>
        </p:nvSpPr>
        <p:spPr>
          <a:xfrm>
            <a:off x="10906064" y="31039601"/>
            <a:ext cx="8416781" cy="10771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r>
              <a:rPr lang="en-US" sz="3100" dirty="0" err="1" smtClean="0"/>
              <a:t>DeepSpeech</a:t>
            </a:r>
            <a:r>
              <a:rPr lang="en-US" sz="3100" dirty="0" smtClean="0"/>
              <a:t> </a:t>
            </a:r>
            <a:r>
              <a:rPr lang="en-US" sz="3100" dirty="0"/>
              <a:t>supports an “E3 loop” for feature engineering 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4879616" y="1"/>
            <a:ext cx="15298761" cy="4105340"/>
          </a:xfrm>
          <a:prstGeom prst="rect">
            <a:avLst/>
          </a:prstGeom>
          <a:solidFill>
            <a:srgbClr val="0C4C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1349"/>
            <a:ext cx="30178375" cy="2580713"/>
          </a:xfrm>
          <a:prstGeom prst="rect">
            <a:avLst/>
          </a:prstGeom>
          <a:noFill/>
        </p:spPr>
        <p:txBody>
          <a:bodyPr wrap="square" lIns="117354" tIns="58677" rIns="117354" bIns="58677" rtlCol="0">
            <a:spAutoFit/>
          </a:bodyPr>
          <a:lstStyle/>
          <a:p>
            <a:pPr algn="ctr"/>
            <a:r>
              <a:rPr lang="en-US" sz="8000" b="1" dirty="0" err="1" smtClean="0">
                <a:solidFill>
                  <a:schemeClr val="bg1"/>
                </a:solidFill>
              </a:rPr>
              <a:t>DeepSpeech</a:t>
            </a:r>
            <a:r>
              <a:rPr lang="en-US" altLang="zh-CN" sz="8000" b="1" dirty="0" smtClean="0">
                <a:solidFill>
                  <a:schemeClr val="bg1"/>
                </a:solidFill>
              </a:rPr>
              <a:t>:</a:t>
            </a:r>
            <a:r>
              <a:rPr lang="zh-CN" altLang="en-US" sz="8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8000" b="1" dirty="0">
                <a:solidFill>
                  <a:schemeClr val="bg1"/>
                </a:solidFill>
              </a:rPr>
              <a:t>A Scalable Decoding </a:t>
            </a:r>
            <a:r>
              <a:rPr lang="en-US" altLang="zh-CN" sz="8000" b="1" dirty="0" smtClean="0">
                <a:solidFill>
                  <a:schemeClr val="bg1"/>
                </a:solidFill>
              </a:rPr>
              <a:t>System</a:t>
            </a:r>
            <a:r>
              <a:rPr lang="zh-CN" altLang="en-US" sz="8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8000" b="1" dirty="0" smtClean="0">
                <a:solidFill>
                  <a:schemeClr val="bg1"/>
                </a:solidFill>
              </a:rPr>
              <a:t>that </a:t>
            </a:r>
          </a:p>
          <a:p>
            <a:pPr algn="ctr"/>
            <a:r>
              <a:rPr lang="en-US" altLang="zh-CN" sz="8000" b="1" dirty="0" smtClean="0">
                <a:solidFill>
                  <a:schemeClr val="bg1"/>
                </a:solidFill>
              </a:rPr>
              <a:t>Integrates </a:t>
            </a:r>
            <a:r>
              <a:rPr lang="en-US" altLang="zh-CN" sz="8000" b="1" dirty="0">
                <a:solidFill>
                  <a:schemeClr val="bg1"/>
                </a:solidFill>
              </a:rPr>
              <a:t>Knowledge for Speech </a:t>
            </a:r>
            <a:r>
              <a:rPr lang="en-US" altLang="zh-CN" sz="8000" b="1" dirty="0" smtClean="0">
                <a:solidFill>
                  <a:schemeClr val="bg1"/>
                </a:solidFill>
              </a:rPr>
              <a:t>Recognition</a:t>
            </a:r>
            <a:endParaRPr lang="en-US" altLang="zh-CN" sz="8000" b="1" dirty="0">
              <a:solidFill>
                <a:srgbClr val="FFFFFF"/>
              </a:solidFill>
            </a:endParaRPr>
          </a:p>
        </p:txBody>
      </p:sp>
      <p:cxnSp>
        <p:nvCxnSpPr>
          <p:cNvPr id="317" name="Straight Connector 316"/>
          <p:cNvCxnSpPr/>
          <p:nvPr/>
        </p:nvCxnSpPr>
        <p:spPr>
          <a:xfrm flipV="1">
            <a:off x="15249653" y="29029166"/>
            <a:ext cx="0" cy="745132"/>
          </a:xfrm>
          <a:prstGeom prst="line">
            <a:avLst/>
          </a:prstGeom>
          <a:ln w="133350">
            <a:solidFill>
              <a:schemeClr val="tx2"/>
            </a:solidFill>
            <a:headEnd type="oval" w="med" len="med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22213148" y="13134342"/>
            <a:ext cx="6322991" cy="7208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r>
              <a:rPr lang="en-US" altLang="zh-CN" sz="3100" dirty="0"/>
              <a:t>Datasets</a:t>
            </a:r>
            <a:endParaRPr lang="en-US" sz="3100" dirty="0"/>
          </a:p>
        </p:txBody>
      </p:sp>
      <p:grpSp>
        <p:nvGrpSpPr>
          <p:cNvPr id="71" name="组 70"/>
          <p:cNvGrpSpPr/>
          <p:nvPr/>
        </p:nvGrpSpPr>
        <p:grpSpPr>
          <a:xfrm>
            <a:off x="20034782" y="29774298"/>
            <a:ext cx="9131753" cy="9341955"/>
            <a:chOff x="1086622" y="29765428"/>
            <a:chExt cx="9131753" cy="9341955"/>
          </a:xfrm>
        </p:grpSpPr>
        <p:sp>
          <p:nvSpPr>
            <p:cNvPr id="9" name="Rectangle 8"/>
            <p:cNvSpPr/>
            <p:nvPr/>
          </p:nvSpPr>
          <p:spPr>
            <a:xfrm>
              <a:off x="1086622" y="29765428"/>
              <a:ext cx="9098547" cy="1069338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354" tIns="58677" rIns="117354" bIns="58677" rtlCol="0" anchor="ctr"/>
            <a:lstStyle/>
            <a:p>
              <a:pPr algn="ctr"/>
              <a:r>
                <a:rPr lang="en-US" sz="4600" dirty="0" smtClean="0"/>
                <a:t>Rigorous Probabilistic Framework</a:t>
              </a:r>
              <a:endParaRPr lang="en-US" sz="4600" dirty="0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086632" y="30768581"/>
              <a:ext cx="9098547" cy="825890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354" tIns="58677" rIns="117354" bIns="58677"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434632" y="31034505"/>
              <a:ext cx="8430000" cy="107714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354" tIns="58677" rIns="117354" bIns="58677" rtlCol="0" anchor="ctr"/>
            <a:lstStyle/>
            <a:p>
              <a:pPr algn="ctr"/>
              <a:r>
                <a:rPr lang="en-US" sz="3100" dirty="0" err="1" smtClean="0"/>
                <a:t>DeepSpeech</a:t>
              </a:r>
              <a:r>
                <a:rPr lang="en-US" sz="3100" dirty="0" smtClean="0"/>
                <a:t> uses a joint probability model that enables rigorous probabilistic interpretation</a:t>
              </a:r>
              <a:endParaRPr lang="en-US" sz="3100" dirty="0"/>
            </a:p>
          </p:txBody>
        </p:sp>
        <p:graphicFrame>
          <p:nvGraphicFramePr>
            <p:cNvPr id="305" name="Chart 304"/>
            <p:cNvGraphicFramePr/>
            <p:nvPr>
              <p:extLst>
                <p:ext uri="{D42A27DB-BD31-4B8C-83A1-F6EECF244321}">
                  <p14:modId xmlns:p14="http://schemas.microsoft.com/office/powerpoint/2010/main" val="27503511"/>
                </p:ext>
              </p:extLst>
            </p:nvPr>
          </p:nvGraphicFramePr>
          <p:xfrm>
            <a:off x="2069409" y="32008953"/>
            <a:ext cx="6471237" cy="34824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06" name="TextBox 305"/>
            <p:cNvSpPr txBox="1"/>
            <p:nvPr/>
          </p:nvSpPr>
          <p:spPr>
            <a:xfrm>
              <a:off x="3904417" y="33372783"/>
              <a:ext cx="1496559" cy="595554"/>
            </a:xfrm>
            <a:prstGeom prst="rect">
              <a:avLst/>
            </a:prstGeom>
            <a:noFill/>
          </p:spPr>
          <p:txBody>
            <a:bodyPr wrap="square" lIns="117354" tIns="58677" rIns="117354" bIns="58677" rtlCol="0">
              <a:spAutoFit/>
            </a:bodyPr>
            <a:lstStyle/>
            <a:p>
              <a:r>
                <a:rPr lang="en-US" sz="3100" dirty="0">
                  <a:solidFill>
                    <a:srgbClr val="0C4C7B"/>
                  </a:solidFill>
                  <a:latin typeface="Calibri"/>
                </a:rPr>
                <a:t>Actual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4683930" y="34094409"/>
              <a:ext cx="1496559" cy="595554"/>
            </a:xfrm>
            <a:prstGeom prst="rect">
              <a:avLst/>
            </a:prstGeom>
            <a:noFill/>
          </p:spPr>
          <p:txBody>
            <a:bodyPr wrap="square" lIns="117354" tIns="58677" rIns="117354" bIns="58677" rtlCol="0">
              <a:spAutoFit/>
            </a:bodyPr>
            <a:lstStyle/>
            <a:p>
              <a:r>
                <a:rPr lang="en-US" sz="3100" dirty="0">
                  <a:latin typeface="Calibri"/>
                </a:rPr>
                <a:t>Ideal</a:t>
              </a:r>
            </a:p>
          </p:txBody>
        </p:sp>
        <p:graphicFrame>
          <p:nvGraphicFramePr>
            <p:cNvPr id="308" name="Chart 307"/>
            <p:cNvGraphicFramePr/>
            <p:nvPr>
              <p:extLst>
                <p:ext uri="{D42A27DB-BD31-4B8C-83A1-F6EECF244321}">
                  <p14:modId xmlns:p14="http://schemas.microsoft.com/office/powerpoint/2010/main" val="1900536490"/>
                </p:ext>
              </p:extLst>
            </p:nvPr>
          </p:nvGraphicFramePr>
          <p:xfrm>
            <a:off x="1452466" y="35365876"/>
            <a:ext cx="7214149" cy="35012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09" name="Curved Connector 308"/>
            <p:cNvCxnSpPr/>
            <p:nvPr/>
          </p:nvCxnSpPr>
          <p:spPr>
            <a:xfrm rot="10800000" flipV="1">
              <a:off x="5334511" y="37662118"/>
              <a:ext cx="816115" cy="337656"/>
            </a:xfrm>
            <a:prstGeom prst="curvedConnector3">
              <a:avLst>
                <a:gd name="adj1" fmla="val 14336"/>
              </a:avLst>
            </a:prstGeom>
            <a:ln w="38100">
              <a:solidFill>
                <a:srgbClr val="0C4C7B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urved Connector 309"/>
            <p:cNvCxnSpPr/>
            <p:nvPr/>
          </p:nvCxnSpPr>
          <p:spPr>
            <a:xfrm>
              <a:off x="6506696" y="37662118"/>
              <a:ext cx="916618" cy="337662"/>
            </a:xfrm>
            <a:prstGeom prst="curvedConnector3">
              <a:avLst>
                <a:gd name="adj1" fmla="val 14718"/>
              </a:avLst>
            </a:prstGeom>
            <a:ln w="38100">
              <a:solidFill>
                <a:srgbClr val="0C4C7B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/>
            <p:cNvSpPr txBox="1"/>
            <p:nvPr/>
          </p:nvSpPr>
          <p:spPr>
            <a:xfrm>
              <a:off x="6513282" y="37292663"/>
              <a:ext cx="996823" cy="595554"/>
            </a:xfrm>
            <a:prstGeom prst="rect">
              <a:avLst/>
            </a:prstGeom>
            <a:noFill/>
          </p:spPr>
          <p:txBody>
            <a:bodyPr wrap="none" lIns="117354" tIns="58677" rIns="117354" bIns="58677" rtlCol="0">
              <a:spAutoFit/>
            </a:bodyPr>
            <a:lstStyle/>
            <a:p>
              <a:r>
                <a:rPr lang="en-US" sz="3100" b="1" dirty="0">
                  <a:solidFill>
                    <a:srgbClr val="0C4C7B"/>
                  </a:solidFill>
                  <a:latin typeface="Calibri"/>
                </a:rPr>
                <a:t>Goal</a:t>
              </a:r>
            </a:p>
          </p:txBody>
        </p:sp>
        <p:sp>
          <p:nvSpPr>
            <p:cNvPr id="312" name="Left Brace 311"/>
            <p:cNvSpPr/>
            <p:nvPr/>
          </p:nvSpPr>
          <p:spPr>
            <a:xfrm rot="5400000">
              <a:off x="7926662" y="35950875"/>
              <a:ext cx="251551" cy="501915"/>
            </a:xfrm>
            <a:prstGeom prst="leftBrace">
              <a:avLst/>
            </a:prstGeom>
            <a:noFill/>
            <a:ln w="31750">
              <a:solidFill>
                <a:srgbClr val="0C4C7B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354" tIns="58677" rIns="117354" bIns="58677"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3" name="Left Brace 312"/>
            <p:cNvSpPr/>
            <p:nvPr/>
          </p:nvSpPr>
          <p:spPr>
            <a:xfrm rot="5400000">
              <a:off x="5674340" y="34205346"/>
              <a:ext cx="251553" cy="4002723"/>
            </a:xfrm>
            <a:prstGeom prst="leftBrace">
              <a:avLst/>
            </a:prstGeom>
            <a:noFill/>
            <a:ln w="31750">
              <a:solidFill>
                <a:srgbClr val="C0504D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354" tIns="58677" rIns="117354" bIns="58677"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4347013" y="35425501"/>
              <a:ext cx="2910279" cy="743286"/>
            </a:xfrm>
            <a:prstGeom prst="rect">
              <a:avLst/>
            </a:prstGeom>
            <a:noFill/>
          </p:spPr>
          <p:txBody>
            <a:bodyPr wrap="square" lIns="117354" tIns="58677" rIns="117354" bIns="58677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800" dirty="0" smtClean="0">
                  <a:solidFill>
                    <a:schemeClr val="accent2"/>
                  </a:solidFill>
                  <a:latin typeface="Calibri"/>
                </a:rPr>
                <a:t>Predictions</a:t>
              </a:r>
              <a:r>
                <a:rPr lang="zh-CN" altLang="en-US" sz="2800" dirty="0" smtClean="0">
                  <a:solidFill>
                    <a:schemeClr val="accent2"/>
                  </a:solidFill>
                  <a:latin typeface="Calibri"/>
                </a:rPr>
                <a:t> </a:t>
              </a:r>
              <a:r>
                <a:rPr lang="en-US" sz="2800" dirty="0" smtClean="0">
                  <a:solidFill>
                    <a:schemeClr val="accent2"/>
                  </a:solidFill>
                  <a:latin typeface="Calibri"/>
                </a:rPr>
                <a:t>for </a:t>
              </a:r>
              <a:endParaRPr lang="en-US" sz="2800" dirty="0">
                <a:solidFill>
                  <a:schemeClr val="accent2"/>
                </a:solidFill>
                <a:latin typeface="Calibri"/>
              </a:endParaRPr>
            </a:p>
            <a:p>
              <a:pPr algn="ctr">
                <a:lnSpc>
                  <a:spcPct val="70000"/>
                </a:lnSpc>
              </a:pPr>
              <a:r>
                <a:rPr lang="en-US" sz="2800" dirty="0" smtClean="0">
                  <a:solidFill>
                    <a:schemeClr val="accent2"/>
                  </a:solidFill>
                  <a:latin typeface="Calibri"/>
                </a:rPr>
                <a:t>improvement</a:t>
              </a:r>
              <a:endParaRPr lang="en-US" sz="2800" dirty="0">
                <a:solidFill>
                  <a:schemeClr val="accent2"/>
                </a:solidFill>
                <a:latin typeface="Calibri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7102641" y="35425501"/>
              <a:ext cx="1870886" cy="743286"/>
            </a:xfrm>
            <a:prstGeom prst="rect">
              <a:avLst/>
            </a:prstGeom>
            <a:noFill/>
          </p:spPr>
          <p:txBody>
            <a:bodyPr wrap="none" lIns="117354" tIns="58677" rIns="117354" bIns="58677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800" dirty="0" smtClean="0">
                  <a:solidFill>
                    <a:srgbClr val="0C4C7B"/>
                  </a:solidFill>
                  <a:latin typeface="Calibri"/>
                </a:rPr>
                <a:t>Confident</a:t>
              </a:r>
              <a:r>
                <a:rPr lang="zh-CN" altLang="en-US" sz="2800" dirty="0" smtClean="0">
                  <a:solidFill>
                    <a:srgbClr val="0C4C7B"/>
                  </a:solidFill>
                  <a:latin typeface="Calibri"/>
                </a:rPr>
                <a:t> </a:t>
              </a:r>
              <a:endParaRPr lang="en-US" altLang="zh-CN" sz="2800" dirty="0" smtClean="0">
                <a:solidFill>
                  <a:srgbClr val="0C4C7B"/>
                </a:solidFill>
                <a:latin typeface="Calibri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CN" sz="2800" dirty="0" smtClean="0">
                  <a:solidFill>
                    <a:srgbClr val="0C4C7B"/>
                  </a:solidFill>
                  <a:latin typeface="Calibri"/>
                </a:rPr>
                <a:t>predictions</a:t>
              </a:r>
              <a:endParaRPr lang="en-US" sz="2800" dirty="0">
                <a:solidFill>
                  <a:srgbClr val="0C4C7B"/>
                </a:solidFill>
                <a:latin typeface="Calibri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4292897" y="38511829"/>
              <a:ext cx="3313099" cy="595554"/>
            </a:xfrm>
            <a:prstGeom prst="rect">
              <a:avLst/>
            </a:prstGeom>
            <a:noFill/>
          </p:spPr>
          <p:txBody>
            <a:bodyPr wrap="none" lIns="117354" tIns="58677" rIns="117354" bIns="58677" rtlCol="0">
              <a:spAutoFit/>
            </a:bodyPr>
            <a:lstStyle/>
            <a:p>
              <a:r>
                <a:rPr lang="en-US" sz="3100" b="1" dirty="0"/>
                <a:t>Output Probability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36839" y="33201870"/>
              <a:ext cx="3781536" cy="1549661"/>
            </a:xfrm>
            <a:prstGeom prst="rect">
              <a:avLst/>
            </a:prstGeom>
            <a:noFill/>
          </p:spPr>
          <p:txBody>
            <a:bodyPr wrap="square" lIns="117354" tIns="58677" rIns="117354" bIns="58677" rtlCol="0">
              <a:spAutoFit/>
            </a:bodyPr>
            <a:lstStyle/>
            <a:p>
              <a:r>
                <a:rPr lang="en-US" sz="3100" dirty="0"/>
                <a:t>We expect that 8 of 10 with probability 0.8 will be correct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6876506" y="32595629"/>
              <a:ext cx="576439" cy="512397"/>
            </a:xfrm>
            <a:prstGeom prst="ellipse">
              <a:avLst/>
            </a:prstGeom>
            <a:noFill/>
            <a:ln w="53975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354" tIns="58677" rIns="117354" bIns="58677"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Elbow Connector 68"/>
            <p:cNvCxnSpPr>
              <a:stCxn id="67" idx="6"/>
              <a:endCxn id="65" idx="0"/>
            </p:cNvCxnSpPr>
            <p:nvPr/>
          </p:nvCxnSpPr>
          <p:spPr>
            <a:xfrm>
              <a:off x="7452945" y="32851828"/>
              <a:ext cx="874662" cy="350042"/>
            </a:xfrm>
            <a:prstGeom prst="bentConnector2">
              <a:avLst/>
            </a:prstGeom>
            <a:ln w="571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组合 291"/>
          <p:cNvGrpSpPr/>
          <p:nvPr/>
        </p:nvGrpSpPr>
        <p:grpSpPr>
          <a:xfrm>
            <a:off x="15234128" y="4519323"/>
            <a:ext cx="13949769" cy="7060724"/>
            <a:chOff x="10633491" y="4519323"/>
            <a:chExt cx="18550406" cy="7060724"/>
          </a:xfrm>
        </p:grpSpPr>
        <p:sp>
          <p:nvSpPr>
            <p:cNvPr id="17" name="Rectangle 16"/>
            <p:cNvSpPr/>
            <p:nvPr/>
          </p:nvSpPr>
          <p:spPr>
            <a:xfrm>
              <a:off x="10633491" y="4519323"/>
              <a:ext cx="18550406" cy="10693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354" tIns="58677" rIns="117354" bIns="58677" rtlCol="0" anchor="ctr"/>
            <a:lstStyle/>
            <a:p>
              <a:pPr algn="ctr"/>
              <a:r>
                <a:rPr lang="en-US" sz="6200" dirty="0" err="1">
                  <a:solidFill>
                    <a:schemeClr val="bg1"/>
                  </a:solidFill>
                </a:rPr>
                <a:t>DeepSpeech</a:t>
              </a:r>
              <a:r>
                <a:rPr lang="en-US" sz="6200" dirty="0">
                  <a:solidFill>
                    <a:schemeClr val="bg1"/>
                  </a:solidFill>
                </a:rPr>
                <a:t> Overview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131975" y="5720927"/>
              <a:ext cx="18038975" cy="1062317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354" tIns="58677" rIns="117354" bIns="58677" rtlCol="0" anchor="ctr"/>
            <a:lstStyle/>
            <a:p>
              <a:pPr algn="ctr"/>
              <a:endParaRPr lang="en-US" sz="540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0898068" y="5720926"/>
              <a:ext cx="3261778" cy="10623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354" tIns="58677" rIns="117354" bIns="58677" rtlCol="0" anchor="ctr"/>
            <a:lstStyle/>
            <a:p>
              <a:pPr algn="ctr"/>
              <a:r>
                <a:rPr lang="en-US" sz="4000" b="1" dirty="0" smtClean="0">
                  <a:latin typeface="Calibri"/>
                  <a:cs typeface="Calibri"/>
                </a:rPr>
                <a:t>Problem</a:t>
              </a:r>
              <a:endParaRPr lang="en-US" sz="4000" b="1" dirty="0">
                <a:latin typeface="Calibri"/>
                <a:cs typeface="Calibri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338179" y="6973208"/>
              <a:ext cx="17832773" cy="1193288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354" tIns="58677" rIns="117354" bIns="58677" rtlCol="0" anchor="ctr"/>
            <a:lstStyle/>
            <a:p>
              <a:pPr algn="ctr"/>
              <a:endParaRPr lang="en-US" sz="5400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0898068" y="6973208"/>
              <a:ext cx="3261778" cy="11801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354" tIns="58677" rIns="117354" bIns="58677" rtlCol="0" anchor="ctr"/>
            <a:lstStyle/>
            <a:p>
              <a:pPr algn="ctr"/>
              <a:r>
                <a:rPr lang="en-US" sz="4000" b="1" dirty="0" smtClean="0">
                  <a:latin typeface="Calibri"/>
                  <a:cs typeface="Calibri"/>
                </a:rPr>
                <a:t>Solution</a:t>
              </a:r>
              <a:endParaRPr lang="en-US" sz="4000" b="1" dirty="0">
                <a:latin typeface="Calibri"/>
                <a:cs typeface="Calibri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2489976" y="11138382"/>
              <a:ext cx="237065" cy="441665"/>
            </a:xfrm>
            <a:prstGeom prst="rect">
              <a:avLst/>
            </a:prstGeom>
            <a:noFill/>
          </p:spPr>
          <p:txBody>
            <a:bodyPr wrap="none" lIns="117354" tIns="58677" rIns="117354" bIns="58677" rtlCol="0">
              <a:spAutoFit/>
            </a:bodyPr>
            <a:lstStyle/>
            <a:p>
              <a:endParaRPr lang="en-US" sz="2100" dirty="0">
                <a:solidFill>
                  <a:prstClr val="black"/>
                </a:solidFill>
                <a:latin typeface="Tw Cen MT"/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1315091" y="8394588"/>
              <a:ext cx="17845718" cy="1213869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354" tIns="58677" rIns="117354" bIns="58677" rtlCol="0" anchor="ctr"/>
            <a:lstStyle/>
            <a:p>
              <a:pPr algn="ctr"/>
              <a:endParaRPr lang="en-US" sz="5400" dirty="0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0882234" y="8394589"/>
              <a:ext cx="3277612" cy="120775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354" tIns="58677" rIns="117354" bIns="58677" rtlCol="0" anchor="ctr"/>
            <a:lstStyle/>
            <a:p>
              <a:pPr algn="ctr"/>
              <a:r>
                <a:rPr lang="en-US" sz="4000" b="1" dirty="0" smtClean="0">
                  <a:latin typeface="Calibri"/>
                  <a:cs typeface="Calibri"/>
                </a:rPr>
                <a:t>Results</a:t>
              </a:r>
              <a:endParaRPr lang="en-US" sz="4000" b="1" dirty="0">
                <a:latin typeface="Calibri"/>
                <a:cs typeface="Calibri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14309120" y="6978551"/>
              <a:ext cx="14361529" cy="1072607"/>
            </a:xfrm>
            <a:prstGeom prst="rect">
              <a:avLst/>
            </a:prstGeom>
            <a:noFill/>
          </p:spPr>
          <p:txBody>
            <a:bodyPr wrap="square" lIns="117354" tIns="58677" rIns="117354" bIns="58677" rtlCol="0">
              <a:spAutoFit/>
            </a:bodyPr>
            <a:lstStyle/>
            <a:p>
              <a:r>
                <a:rPr lang="en-US" sz="3100" b="1" dirty="0"/>
                <a:t>Decoding based on Conditional Random Fields that integrates various features.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4333869" y="5710637"/>
              <a:ext cx="14336780" cy="1072607"/>
            </a:xfrm>
            <a:prstGeom prst="rect">
              <a:avLst/>
            </a:prstGeom>
            <a:noFill/>
          </p:spPr>
          <p:txBody>
            <a:bodyPr wrap="square" lIns="117354" tIns="58677" rIns="117354" bIns="58677" rtlCol="0">
              <a:spAutoFit/>
            </a:bodyPr>
            <a:lstStyle/>
            <a:p>
              <a:r>
                <a:rPr lang="en-US" sz="3100" b="1" dirty="0"/>
                <a:t>How to jointly integrate different levels of knowledge in speech recognition?</a:t>
              </a: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14236286" y="8415202"/>
              <a:ext cx="14361529" cy="1072607"/>
            </a:xfrm>
            <a:prstGeom prst="rect">
              <a:avLst/>
            </a:prstGeom>
            <a:noFill/>
          </p:spPr>
          <p:txBody>
            <a:bodyPr wrap="square" lIns="117354" tIns="58677" rIns="117354" bIns="58677" rtlCol="0">
              <a:spAutoFit/>
            </a:bodyPr>
            <a:lstStyle/>
            <a:p>
              <a:r>
                <a:rPr lang="en-US" sz="3100" b="1" dirty="0" smtClean="0"/>
                <a:t>Got WER </a:t>
              </a:r>
              <a:r>
                <a:rPr lang="en-US" sz="3100" b="1" i="1" u="sng" dirty="0" smtClean="0"/>
                <a:t>10.2%</a:t>
              </a:r>
              <a:r>
                <a:rPr lang="en-US" sz="3100" b="1" dirty="0" smtClean="0"/>
                <a:t> on 150k broadcast news lattices </a:t>
              </a:r>
              <a:r>
                <a:rPr lang="en-US" sz="3100" b="1" dirty="0"/>
                <a:t>in </a:t>
              </a:r>
              <a:r>
                <a:rPr lang="en-US" sz="3100" b="1" u="sng" dirty="0"/>
                <a:t>near real-</a:t>
              </a:r>
              <a:r>
                <a:rPr lang="en-US" sz="3100" b="1" u="sng" dirty="0" smtClean="0"/>
                <a:t>time</a:t>
              </a:r>
              <a:r>
                <a:rPr lang="en-US" sz="3100" b="1" dirty="0" smtClean="0"/>
                <a:t>, with a simple feature set.</a:t>
              </a:r>
              <a:r>
                <a:rPr lang="en-US" sz="3100" b="1" u="sng" dirty="0" smtClean="0"/>
                <a:t> </a:t>
              </a:r>
              <a:r>
                <a:rPr lang="en-US" sz="3100" b="1" i="1" u="sng" dirty="0" smtClean="0"/>
                <a:t>(baseline 22.9%, oracle 2.1%)</a:t>
              </a:r>
              <a:endParaRPr lang="en-US" sz="3100" b="1" i="1" u="sng" dirty="0"/>
            </a:p>
          </p:txBody>
        </p:sp>
        <p:sp>
          <p:nvSpPr>
            <p:cNvPr id="338" name="Rectangle 226"/>
            <p:cNvSpPr/>
            <p:nvPr/>
          </p:nvSpPr>
          <p:spPr>
            <a:xfrm>
              <a:off x="11310794" y="9816554"/>
              <a:ext cx="17845718" cy="1213869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354" tIns="58677" rIns="117354" bIns="58677" rtlCol="0" anchor="ctr"/>
            <a:lstStyle/>
            <a:p>
              <a:pPr algn="ctr"/>
              <a:endParaRPr lang="en-US" sz="5400" dirty="0"/>
            </a:p>
          </p:txBody>
        </p:sp>
        <p:sp>
          <p:nvSpPr>
            <p:cNvPr id="339" name="Rectangle 223"/>
            <p:cNvSpPr/>
            <p:nvPr/>
          </p:nvSpPr>
          <p:spPr>
            <a:xfrm>
              <a:off x="10877938" y="9816555"/>
              <a:ext cx="3277612" cy="120775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354" tIns="58677" rIns="117354" bIns="58677" rtlCol="0" anchor="ctr"/>
            <a:lstStyle/>
            <a:p>
              <a:pPr algn="ctr"/>
              <a:r>
                <a:rPr lang="en-US" sz="4000" b="1" dirty="0">
                  <a:latin typeface="Calibri"/>
                  <a:cs typeface="Calibri"/>
                </a:rPr>
                <a:t>Future</a:t>
              </a: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14159846" y="9836400"/>
              <a:ext cx="14956804" cy="1072607"/>
            </a:xfrm>
            <a:prstGeom prst="rect">
              <a:avLst/>
            </a:prstGeom>
            <a:noFill/>
          </p:spPr>
          <p:txBody>
            <a:bodyPr wrap="square" lIns="117354" tIns="58677" rIns="117354" bIns="58677" rtlCol="0">
              <a:spAutoFit/>
            </a:bodyPr>
            <a:lstStyle/>
            <a:p>
              <a:r>
                <a:rPr lang="en-US" sz="3100" b="1" dirty="0" smtClean="0"/>
                <a:t>Candidate </a:t>
              </a:r>
              <a:r>
                <a:rPr lang="en-US" sz="3100" b="1" dirty="0"/>
                <a:t>generation </a:t>
              </a:r>
              <a:r>
                <a:rPr lang="en-US" sz="3100" b="1" dirty="0" smtClean="0"/>
                <a:t>with linguistic knowledge might</a:t>
              </a:r>
              <a:r>
                <a:rPr lang="zh-CN" altLang="en-US" sz="3100" b="1" dirty="0" smtClean="0"/>
                <a:t> </a:t>
              </a:r>
              <a:r>
                <a:rPr lang="en-US" sz="3100" b="1" dirty="0" smtClean="0"/>
                <a:t>beat </a:t>
              </a:r>
              <a:r>
                <a:rPr lang="en-US" sz="3100" b="1" dirty="0"/>
                <a:t>oracle error </a:t>
              </a:r>
              <a:r>
                <a:rPr lang="en-US" sz="3100" b="1" dirty="0" smtClean="0"/>
                <a:t>rate</a:t>
              </a:r>
              <a:r>
                <a:rPr lang="en-US" altLang="zh-CN" sz="3100" b="1" dirty="0" smtClean="0"/>
                <a:t>;</a:t>
              </a:r>
              <a:r>
                <a:rPr lang="zh-CN" altLang="en-US" sz="3100" b="1" dirty="0" smtClean="0"/>
                <a:t> </a:t>
              </a:r>
              <a:r>
                <a:rPr lang="en-US" altLang="zh-CN" sz="3100" b="1" dirty="0" smtClean="0"/>
                <a:t>joint</a:t>
              </a:r>
              <a:r>
                <a:rPr lang="zh-CN" altLang="en-US" sz="3100" b="1" dirty="0" smtClean="0"/>
                <a:t> </a:t>
              </a:r>
              <a:r>
                <a:rPr lang="en-US" altLang="zh-CN" sz="3100" b="1" dirty="0" smtClean="0"/>
                <a:t>inference</a:t>
              </a:r>
              <a:r>
                <a:rPr lang="zh-CN" altLang="en-US" sz="3100" b="1" dirty="0" smtClean="0"/>
                <a:t> </a:t>
              </a:r>
              <a:r>
                <a:rPr lang="en-US" altLang="zh-CN" sz="3100" b="1" dirty="0" smtClean="0"/>
                <a:t>on</a:t>
              </a:r>
              <a:r>
                <a:rPr lang="zh-CN" altLang="en-US" sz="3100" b="1" dirty="0" smtClean="0"/>
                <a:t> </a:t>
              </a:r>
              <a:r>
                <a:rPr lang="en-US" altLang="zh-CN" sz="3100" b="1" dirty="0" smtClean="0"/>
                <a:t>acoustic</a:t>
              </a:r>
              <a:r>
                <a:rPr lang="zh-CN" altLang="en-US" sz="3100" b="1" dirty="0" smtClean="0"/>
                <a:t> </a:t>
              </a:r>
              <a:r>
                <a:rPr lang="en-US" altLang="zh-CN" sz="3100" b="1" dirty="0" smtClean="0"/>
                <a:t>and</a:t>
              </a:r>
              <a:r>
                <a:rPr lang="zh-CN" altLang="en-US" sz="3100" b="1" dirty="0" smtClean="0"/>
                <a:t> </a:t>
              </a:r>
              <a:r>
                <a:rPr lang="en-US" altLang="zh-CN" sz="3100" b="1" dirty="0" smtClean="0"/>
                <a:t>language</a:t>
              </a:r>
              <a:r>
                <a:rPr lang="zh-CN" altLang="en-US" sz="3100" b="1" dirty="0" smtClean="0"/>
                <a:t> </a:t>
              </a:r>
              <a:r>
                <a:rPr lang="en-US" altLang="zh-CN" sz="3100" b="1" dirty="0" smtClean="0"/>
                <a:t>models</a:t>
              </a:r>
              <a:endParaRPr lang="en-US" sz="3100" b="1" dirty="0"/>
            </a:p>
          </p:txBody>
        </p:sp>
      </p:grpSp>
      <p:pic>
        <p:nvPicPr>
          <p:cNvPr id="213" name="Picture 212" descr="22194_25211_128_notepad_notepad++_note_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426" y="36432302"/>
            <a:ext cx="1422104" cy="1368206"/>
          </a:xfrm>
          <a:prstGeom prst="rect">
            <a:avLst/>
          </a:prstGeom>
        </p:spPr>
      </p:pic>
      <p:pic>
        <p:nvPicPr>
          <p:cNvPr id="215" name="Picture 214" descr="Robot-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790" y="36312223"/>
            <a:ext cx="1472161" cy="1416365"/>
          </a:xfrm>
          <a:prstGeom prst="rect">
            <a:avLst/>
          </a:prstGeom>
        </p:spPr>
      </p:pic>
      <p:cxnSp>
        <p:nvCxnSpPr>
          <p:cNvPr id="216" name="Straight Arrow Connector 215"/>
          <p:cNvCxnSpPr/>
          <p:nvPr/>
        </p:nvCxnSpPr>
        <p:spPr>
          <a:xfrm>
            <a:off x="15488105" y="33272973"/>
            <a:ext cx="2105302" cy="3449649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2654031" y="36571710"/>
            <a:ext cx="4689985" cy="544696"/>
          </a:xfrm>
          <a:prstGeom prst="rect">
            <a:avLst/>
          </a:prstGeom>
          <a:solidFill>
            <a:srgbClr val="77933C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r>
              <a:rPr lang="en-US" sz="4600" dirty="0"/>
              <a:t>Extract</a:t>
            </a:r>
          </a:p>
        </p:txBody>
      </p:sp>
      <p:sp>
        <p:nvSpPr>
          <p:cNvPr id="221" name="Rectangle 220"/>
          <p:cNvSpPr/>
          <p:nvPr/>
        </p:nvSpPr>
        <p:spPr>
          <a:xfrm rot="18000000">
            <a:off x="12041871" y="34817989"/>
            <a:ext cx="3735656" cy="648543"/>
          </a:xfrm>
          <a:prstGeom prst="rect">
            <a:avLst/>
          </a:prstGeom>
          <a:solidFill>
            <a:srgbClr val="77933C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r>
              <a:rPr lang="en-US" sz="4600" dirty="0"/>
              <a:t>Evaluate</a:t>
            </a:r>
          </a:p>
        </p:txBody>
      </p:sp>
      <p:sp>
        <p:nvSpPr>
          <p:cNvPr id="222" name="Rectangle 221"/>
          <p:cNvSpPr/>
          <p:nvPr/>
        </p:nvSpPr>
        <p:spPr>
          <a:xfrm rot="3600000">
            <a:off x="14205478" y="34781778"/>
            <a:ext cx="3774486" cy="615035"/>
          </a:xfrm>
          <a:prstGeom prst="rect">
            <a:avLst/>
          </a:prstGeom>
          <a:solidFill>
            <a:srgbClr val="77933C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r>
              <a:rPr lang="en-US" sz="4600" dirty="0"/>
              <a:t>Explore</a:t>
            </a:r>
          </a:p>
        </p:txBody>
      </p:sp>
      <p:cxnSp>
        <p:nvCxnSpPr>
          <p:cNvPr id="225" name="Straight Arrow Connector 224"/>
          <p:cNvCxnSpPr/>
          <p:nvPr/>
        </p:nvCxnSpPr>
        <p:spPr>
          <a:xfrm flipV="1">
            <a:off x="12470043" y="33272974"/>
            <a:ext cx="2044665" cy="3447023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H="1">
            <a:off x="12561951" y="37190002"/>
            <a:ext cx="5081660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16728988" y="37455859"/>
            <a:ext cx="2850985" cy="724787"/>
          </a:xfrm>
          <a:prstGeom prst="rect">
            <a:avLst/>
          </a:prstGeom>
          <a:noFill/>
        </p:spPr>
        <p:txBody>
          <a:bodyPr wrap="none" lIns="117354" tIns="58677" rIns="117354" bIns="58677" rtlCol="0">
            <a:spAutoFit/>
          </a:bodyPr>
          <a:lstStyle/>
          <a:p>
            <a:r>
              <a:rPr lang="en-US" sz="3600" dirty="0"/>
              <a:t>Error analysis 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0759218" y="37473839"/>
            <a:ext cx="1939582" cy="724787"/>
          </a:xfrm>
          <a:prstGeom prst="rect">
            <a:avLst/>
          </a:prstGeom>
          <a:noFill/>
        </p:spPr>
        <p:txBody>
          <a:bodyPr wrap="none" lIns="117354" tIns="58677" rIns="117354" bIns="58677" rtlCol="0">
            <a:spAutoFit/>
          </a:bodyPr>
          <a:lstStyle/>
          <a:p>
            <a:r>
              <a:rPr lang="en-US" sz="3600" dirty="0"/>
              <a:t>Extractor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13769569" y="32208448"/>
            <a:ext cx="2354439" cy="724787"/>
          </a:xfrm>
          <a:prstGeom prst="rect">
            <a:avLst/>
          </a:prstGeom>
          <a:noFill/>
        </p:spPr>
        <p:txBody>
          <a:bodyPr wrap="none" lIns="117354" tIns="58677" rIns="117354" bIns="58677" rtlCol="0">
            <a:spAutoFit/>
          </a:bodyPr>
          <a:lstStyle/>
          <a:p>
            <a:r>
              <a:rPr lang="en-US" sz="3600" dirty="0"/>
              <a:t>Application</a:t>
            </a:r>
          </a:p>
        </p:txBody>
      </p:sp>
      <p:sp>
        <p:nvSpPr>
          <p:cNvPr id="231" name="TextBox 230"/>
          <p:cNvSpPr txBox="1"/>
          <p:nvPr/>
        </p:nvSpPr>
        <p:spPr>
          <a:xfrm rot="3463019">
            <a:off x="15734571" y="34116495"/>
            <a:ext cx="3218887" cy="672498"/>
          </a:xfrm>
          <a:prstGeom prst="rect">
            <a:avLst/>
          </a:prstGeom>
          <a:noFill/>
        </p:spPr>
        <p:txBody>
          <a:bodyPr wrap="none" lIns="117354" tIns="58677" rIns="117354" bIns="58677" rtlCol="0">
            <a:spAutoFit/>
          </a:bodyPr>
          <a:lstStyle/>
          <a:p>
            <a:r>
              <a:rPr lang="en-US" sz="3600" i="1" dirty="0"/>
              <a:t>discover errors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2515714" y="38097615"/>
            <a:ext cx="4972784" cy="724787"/>
          </a:xfrm>
          <a:prstGeom prst="rect">
            <a:avLst/>
          </a:prstGeom>
          <a:noFill/>
        </p:spPr>
        <p:txBody>
          <a:bodyPr wrap="none" lIns="117354" tIns="58677" rIns="117354" bIns="58677" rtlCol="0">
            <a:spAutoFit/>
          </a:bodyPr>
          <a:lstStyle/>
          <a:p>
            <a:r>
              <a:rPr lang="en-US" sz="3600" i="1" dirty="0"/>
              <a:t>Write/Improve extractors</a:t>
            </a:r>
          </a:p>
        </p:txBody>
      </p:sp>
      <p:sp>
        <p:nvSpPr>
          <p:cNvPr id="233" name="TextBox 232"/>
          <p:cNvSpPr txBox="1"/>
          <p:nvPr/>
        </p:nvSpPr>
        <p:spPr>
          <a:xfrm rot="17986389">
            <a:off x="10692535" y="34040501"/>
            <a:ext cx="3926509" cy="672498"/>
          </a:xfrm>
          <a:prstGeom prst="rect">
            <a:avLst/>
          </a:prstGeom>
          <a:noFill/>
        </p:spPr>
        <p:txBody>
          <a:bodyPr wrap="square" lIns="117354" tIns="58677" rIns="117354" bIns="58677" rtlCol="0">
            <a:spAutoFit/>
          </a:bodyPr>
          <a:lstStyle/>
          <a:p>
            <a:r>
              <a:rPr lang="en-US" sz="3600" i="1" dirty="0"/>
              <a:t> rerun extractors</a:t>
            </a:r>
          </a:p>
        </p:txBody>
      </p:sp>
      <p:cxnSp>
        <p:nvCxnSpPr>
          <p:cNvPr id="234" name="Straight Connector 233"/>
          <p:cNvCxnSpPr/>
          <p:nvPr/>
        </p:nvCxnSpPr>
        <p:spPr>
          <a:xfrm>
            <a:off x="13057992" y="34679269"/>
            <a:ext cx="271826" cy="164450"/>
          </a:xfrm>
          <a:prstGeom prst="line">
            <a:avLst/>
          </a:prstGeom>
          <a:ln w="53975">
            <a:solidFill>
              <a:schemeClr val="accent6">
                <a:lumMod val="75000"/>
              </a:schemeClr>
            </a:solidFill>
            <a:prstDash val="sys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>
            <a:off x="16654805" y="34601227"/>
            <a:ext cx="259207" cy="156087"/>
          </a:xfrm>
          <a:prstGeom prst="line">
            <a:avLst/>
          </a:prstGeom>
          <a:ln w="53975">
            <a:solidFill>
              <a:schemeClr val="accent6">
                <a:lumMod val="75000"/>
              </a:schemeClr>
            </a:solidFill>
            <a:prstDash val="sys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15137522" y="37628855"/>
            <a:ext cx="0" cy="357933"/>
          </a:xfrm>
          <a:prstGeom prst="line">
            <a:avLst/>
          </a:prstGeom>
          <a:ln w="53975">
            <a:solidFill>
              <a:schemeClr val="accent6">
                <a:lumMod val="75000"/>
              </a:schemeClr>
            </a:solidFill>
            <a:prstDash val="sys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66509" y="32808274"/>
            <a:ext cx="1955419" cy="558934"/>
          </a:xfrm>
          <a:prstGeom prst="rect">
            <a:avLst/>
          </a:prstGeom>
          <a:noFill/>
        </p:spPr>
        <p:txBody>
          <a:bodyPr wrap="none" lIns="117354" tIns="58677" rIns="117354" bIns="58677" rtlCol="0">
            <a:spAutoFit/>
          </a:bodyPr>
          <a:lstStyle/>
          <a:p>
            <a:r>
              <a:rPr lang="en-US" sz="2600" b="1" dirty="0" err="1" smtClean="0"/>
              <a:t>DeepSpeech</a:t>
            </a:r>
            <a:endParaRPr lang="en-US" sz="2600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10600574" y="2605749"/>
            <a:ext cx="8722271" cy="1349606"/>
          </a:xfrm>
          <a:prstGeom prst="rect">
            <a:avLst/>
          </a:prstGeom>
          <a:noFill/>
        </p:spPr>
        <p:txBody>
          <a:bodyPr wrap="square" lIns="117354" tIns="58677" rIns="117354" bIns="58677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Zifei Shan, </a:t>
            </a:r>
            <a:r>
              <a:rPr lang="en-US" sz="4000" b="1" dirty="0" err="1" smtClean="0">
                <a:solidFill>
                  <a:schemeClr val="bg1"/>
                </a:solidFill>
              </a:rPr>
              <a:t>Tianxin</a:t>
            </a:r>
            <a:r>
              <a:rPr lang="en-US" sz="4000" b="1" dirty="0" smtClean="0">
                <a:solidFill>
                  <a:schemeClr val="bg1"/>
                </a:solidFill>
              </a:rPr>
              <a:t> Zhao, </a:t>
            </a:r>
            <a:r>
              <a:rPr lang="en-US" sz="4000" b="1" dirty="0" err="1" smtClean="0">
                <a:solidFill>
                  <a:schemeClr val="bg1"/>
                </a:solidFill>
              </a:rPr>
              <a:t>Haowen</a:t>
            </a:r>
            <a:r>
              <a:rPr lang="en-US" sz="4000" b="1" dirty="0" smtClean="0">
                <a:solidFill>
                  <a:schemeClr val="bg1"/>
                </a:solidFill>
              </a:rPr>
              <a:t> Cao</a:t>
            </a:r>
          </a:p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{</a:t>
            </a:r>
            <a:r>
              <a:rPr lang="en-US" sz="4000" dirty="0" err="1" smtClean="0">
                <a:solidFill>
                  <a:schemeClr val="bg1"/>
                </a:solidFill>
              </a:rPr>
              <a:t>zifei</a:t>
            </a:r>
            <a:r>
              <a:rPr lang="en-US" altLang="zh-CN" sz="4000" dirty="0" smtClean="0">
                <a:solidFill>
                  <a:schemeClr val="bg1"/>
                </a:solidFill>
              </a:rPr>
              <a:t>,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tianxin</a:t>
            </a:r>
            <a:r>
              <a:rPr lang="en-US" altLang="zh-CN" sz="4000" dirty="0" smtClean="0">
                <a:solidFill>
                  <a:schemeClr val="bg1"/>
                </a:solidFill>
              </a:rPr>
              <a:t>,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caohw</a:t>
            </a:r>
            <a:r>
              <a:rPr lang="en-US" altLang="zh-CN" sz="4000" dirty="0" smtClean="0">
                <a:solidFill>
                  <a:schemeClr val="bg1"/>
                </a:solidFill>
              </a:rPr>
              <a:t>}@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stanford.edu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6633" y="4519323"/>
            <a:ext cx="13792981" cy="1069338"/>
          </a:xfrm>
          <a:prstGeom prst="rect">
            <a:avLst/>
          </a:prstGeom>
          <a:solidFill>
            <a:srgbClr val="0C4C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r>
              <a:rPr lang="en-US" sz="6200" dirty="0"/>
              <a:t>Executive Summary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6631" y="5588661"/>
            <a:ext cx="13792984" cy="561286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358290" y="5710638"/>
            <a:ext cx="13293830" cy="5249156"/>
          </a:xfrm>
          <a:prstGeom prst="rect">
            <a:avLst/>
          </a:prstGeom>
          <a:solidFill>
            <a:srgbClr val="C9C9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endParaRPr lang="en-US" sz="5400" dirty="0"/>
          </a:p>
        </p:txBody>
      </p:sp>
      <p:pic>
        <p:nvPicPr>
          <p:cNvPr id="122" name="Picture 121" descr="go_negasheva.ru_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797" y="5897917"/>
            <a:ext cx="764156" cy="660404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2428265" y="5896235"/>
            <a:ext cx="12223856" cy="1549661"/>
          </a:xfrm>
          <a:prstGeom prst="rect">
            <a:avLst/>
          </a:prstGeom>
          <a:noFill/>
        </p:spPr>
        <p:txBody>
          <a:bodyPr wrap="square" lIns="117354" tIns="58677" rIns="117354" bIns="58677" rtlCol="0">
            <a:spAutoFit/>
          </a:bodyPr>
          <a:lstStyle/>
          <a:p>
            <a:r>
              <a:rPr lang="en-US" sz="3100" i="1" dirty="0" err="1" smtClean="0">
                <a:cs typeface="Times New Roman" panose="02020603050405020304" pitchFamily="18" charset="0"/>
              </a:rPr>
              <a:t>DeepSpeech</a:t>
            </a:r>
            <a:r>
              <a:rPr lang="en-US" sz="3100" b="1" i="1" dirty="0" smtClean="0">
                <a:cs typeface="Times New Roman" panose="02020603050405020304" pitchFamily="18" charset="0"/>
              </a:rPr>
              <a:t> </a:t>
            </a:r>
            <a:r>
              <a:rPr lang="en-US" sz="3100" dirty="0" smtClean="0">
                <a:cs typeface="Times New Roman" panose="02020603050405020304" pitchFamily="18" charset="0"/>
              </a:rPr>
              <a:t>flexibly </a:t>
            </a:r>
            <a:r>
              <a:rPr lang="en-US" sz="3100" dirty="0">
                <a:cs typeface="Times New Roman" panose="02020603050405020304" pitchFamily="18" charset="0"/>
              </a:rPr>
              <a:t>integrates </a:t>
            </a:r>
            <a:r>
              <a:rPr lang="en-US" sz="3100" b="1" dirty="0">
                <a:cs typeface="Times New Roman" panose="02020603050405020304" pitchFamily="18" charset="0"/>
              </a:rPr>
              <a:t>different levels of knowledge </a:t>
            </a:r>
            <a:r>
              <a:rPr lang="en-US" sz="3100" dirty="0" smtClean="0">
                <a:cs typeface="Times New Roman" panose="02020603050405020304" pitchFamily="18" charset="0"/>
              </a:rPr>
              <a:t>to decode</a:t>
            </a:r>
            <a:r>
              <a:rPr lang="zh-CN" altLang="en-US" sz="3100" dirty="0" smtClean="0">
                <a:cs typeface="Times New Roman" panose="02020603050405020304" pitchFamily="18" charset="0"/>
              </a:rPr>
              <a:t> </a:t>
            </a:r>
            <a:r>
              <a:rPr lang="en-US" sz="3100" dirty="0" smtClean="0">
                <a:cs typeface="Times New Roman" panose="02020603050405020304" pitchFamily="18" charset="0"/>
              </a:rPr>
              <a:t>a </a:t>
            </a:r>
            <a:r>
              <a:rPr lang="en-US" sz="3100" dirty="0">
                <a:cs typeface="Times New Roman" panose="02020603050405020304" pitchFamily="18" charset="0"/>
              </a:rPr>
              <a:t>word lattice in speech </a:t>
            </a:r>
            <a:r>
              <a:rPr lang="en-US" sz="3100" dirty="0" smtClean="0">
                <a:cs typeface="Times New Roman" panose="02020603050405020304" pitchFamily="18" charset="0"/>
              </a:rPr>
              <a:t>recognition within a word-level CRF model, in an interpretable manner.</a:t>
            </a:r>
            <a:endParaRPr lang="en-US" sz="3100" dirty="0">
              <a:cs typeface="Times New Roman" panose="02020603050405020304" pitchFamily="18" charset="0"/>
            </a:endParaRPr>
          </a:p>
        </p:txBody>
      </p:sp>
      <p:pic>
        <p:nvPicPr>
          <p:cNvPr id="124" name="Picture 123" descr="go_negasheva.ru_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797" y="7525635"/>
            <a:ext cx="764156" cy="660404"/>
          </a:xfrm>
          <a:prstGeom prst="rect">
            <a:avLst/>
          </a:prstGeom>
        </p:spPr>
      </p:pic>
      <p:pic>
        <p:nvPicPr>
          <p:cNvPr id="127" name="Picture 126" descr="go_negasheva.ru_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797" y="9580856"/>
            <a:ext cx="764155" cy="660404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2442857" y="7515953"/>
            <a:ext cx="12223856" cy="2026715"/>
          </a:xfrm>
          <a:prstGeom prst="rect">
            <a:avLst/>
          </a:prstGeom>
          <a:noFill/>
        </p:spPr>
        <p:txBody>
          <a:bodyPr wrap="square" lIns="117354" tIns="58677" rIns="117354" bIns="58677" rtlCol="0">
            <a:spAutoFit/>
          </a:bodyPr>
          <a:lstStyle/>
          <a:p>
            <a:r>
              <a:rPr lang="en-US" sz="3100" i="1" dirty="0" err="1">
                <a:cs typeface="Times New Roman" panose="02020603050405020304" pitchFamily="18" charset="0"/>
              </a:rPr>
              <a:t>DeepSpeech</a:t>
            </a:r>
            <a:r>
              <a:rPr lang="en-US" sz="3100" i="1" dirty="0">
                <a:cs typeface="Times New Roman" panose="02020603050405020304" pitchFamily="18" charset="0"/>
              </a:rPr>
              <a:t> </a:t>
            </a:r>
            <a:r>
              <a:rPr lang="en-US" sz="3100" dirty="0">
                <a:cs typeface="Times New Roman" panose="02020603050405020304" pitchFamily="18" charset="0"/>
              </a:rPr>
              <a:t>facilitates </a:t>
            </a:r>
            <a:r>
              <a:rPr lang="en-US" sz="3100" b="1" i="1" dirty="0" smtClean="0">
                <a:cs typeface="Times New Roman" panose="02020603050405020304" pitchFamily="18" charset="0"/>
              </a:rPr>
              <a:t>feature extraction</a:t>
            </a:r>
            <a:r>
              <a:rPr lang="en-US" sz="3100" b="1" dirty="0" smtClean="0">
                <a:cs typeface="Times New Roman" panose="02020603050405020304" pitchFamily="18" charset="0"/>
              </a:rPr>
              <a:t>, </a:t>
            </a:r>
            <a:r>
              <a:rPr lang="en-US" sz="3100" b="1" i="1" dirty="0" smtClean="0">
                <a:cs typeface="Times New Roman" panose="02020603050405020304" pitchFamily="18" charset="0"/>
              </a:rPr>
              <a:t>factor </a:t>
            </a:r>
            <a:r>
              <a:rPr lang="en-US" sz="3100" b="1" i="1" dirty="0">
                <a:cs typeface="Times New Roman" panose="02020603050405020304" pitchFamily="18" charset="0"/>
              </a:rPr>
              <a:t>graph </a:t>
            </a:r>
            <a:r>
              <a:rPr lang="en-US" sz="3100" b="1" i="1" dirty="0" smtClean="0">
                <a:cs typeface="Times New Roman" panose="02020603050405020304" pitchFamily="18" charset="0"/>
              </a:rPr>
              <a:t>generation</a:t>
            </a:r>
            <a:r>
              <a:rPr lang="en-US" sz="3100" b="1" dirty="0" smtClean="0">
                <a:cs typeface="Times New Roman" panose="02020603050405020304" pitchFamily="18" charset="0"/>
              </a:rPr>
              <a:t>, </a:t>
            </a:r>
            <a:r>
              <a:rPr lang="en-US" sz="3100" dirty="0">
                <a:cs typeface="Times New Roman" panose="02020603050405020304" pitchFamily="18" charset="0"/>
              </a:rPr>
              <a:t>and </a:t>
            </a:r>
            <a:r>
              <a:rPr lang="en-US" sz="3100" b="1" i="1" dirty="0" smtClean="0">
                <a:cs typeface="Times New Roman" panose="02020603050405020304" pitchFamily="18" charset="0"/>
              </a:rPr>
              <a:t>statistical </a:t>
            </a:r>
            <a:r>
              <a:rPr lang="en-US" sz="3100" b="1" i="1" dirty="0">
                <a:cs typeface="Times New Roman" panose="02020603050405020304" pitchFamily="18" charset="0"/>
              </a:rPr>
              <a:t>learning and </a:t>
            </a:r>
            <a:r>
              <a:rPr lang="en-US" sz="3100" b="1" i="1" dirty="0" smtClean="0">
                <a:cs typeface="Times New Roman" panose="02020603050405020304" pitchFamily="18" charset="0"/>
              </a:rPr>
              <a:t>inference</a:t>
            </a:r>
            <a:r>
              <a:rPr lang="en-US" sz="3100" dirty="0" smtClean="0">
                <a:cs typeface="Times New Roman" panose="02020603050405020304" pitchFamily="18" charset="0"/>
              </a:rPr>
              <a:t>. </a:t>
            </a:r>
            <a:r>
              <a:rPr lang="en-US" sz="3100" dirty="0">
                <a:cs typeface="Times New Roman" panose="02020603050405020304" pitchFamily="18" charset="0"/>
              </a:rPr>
              <a:t>It takes word lattice as input, perform feature extraction specified by developers, generate factor graphs based on descriptive rules, and perform learning and inference automatically. 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457448" y="9570676"/>
            <a:ext cx="12223856" cy="1072607"/>
          </a:xfrm>
          <a:prstGeom prst="rect">
            <a:avLst/>
          </a:prstGeom>
          <a:noFill/>
        </p:spPr>
        <p:txBody>
          <a:bodyPr wrap="square" lIns="117354" tIns="58677" rIns="117354" bIns="58677" rtlCol="0">
            <a:spAutoFit/>
          </a:bodyPr>
          <a:lstStyle/>
          <a:p>
            <a:r>
              <a:rPr lang="en-US" sz="3100" i="1" dirty="0" err="1">
                <a:cs typeface="Times New Roman" panose="02020603050405020304" pitchFamily="18" charset="0"/>
              </a:rPr>
              <a:t>DeepSpeech</a:t>
            </a:r>
            <a:r>
              <a:rPr lang="en-US" sz="3100" b="1" dirty="0">
                <a:cs typeface="Times New Roman" panose="02020603050405020304" pitchFamily="18" charset="0"/>
              </a:rPr>
              <a:t> </a:t>
            </a:r>
            <a:r>
              <a:rPr lang="en-US" sz="3100" dirty="0">
                <a:cs typeface="Times New Roman" panose="02020603050405020304" pitchFamily="18" charset="0"/>
              </a:rPr>
              <a:t>is based on the scalable statistical inference engine </a:t>
            </a:r>
            <a:r>
              <a:rPr lang="en-US" sz="3100" b="1" i="1" dirty="0" err="1" smtClean="0">
                <a:cs typeface="Times New Roman" panose="02020603050405020304" pitchFamily="18" charset="0"/>
              </a:rPr>
              <a:t>DeepDive</a:t>
            </a:r>
            <a:r>
              <a:rPr lang="zh-CN" altLang="en-US" sz="3100" b="1" i="1" dirty="0" smtClean="0">
                <a:cs typeface="Times New Roman" panose="02020603050405020304" pitchFamily="18" charset="0"/>
              </a:rPr>
              <a:t> </a:t>
            </a:r>
            <a:r>
              <a:rPr lang="en-US" altLang="zh-CN" sz="3100" i="1" dirty="0" smtClean="0">
                <a:cs typeface="Times New Roman" panose="02020603050405020304" pitchFamily="18" charset="0"/>
              </a:rPr>
              <a:t>(http://</a:t>
            </a:r>
            <a:r>
              <a:rPr lang="en-US" altLang="zh-CN" sz="3100" i="1" dirty="0" err="1" smtClean="0">
                <a:cs typeface="Times New Roman" panose="02020603050405020304" pitchFamily="18" charset="0"/>
              </a:rPr>
              <a:t>deepdive.stanford.edu</a:t>
            </a:r>
            <a:r>
              <a:rPr lang="en-US" altLang="zh-CN" sz="3100" i="1" dirty="0" smtClean="0">
                <a:cs typeface="Times New Roman" panose="02020603050405020304" pitchFamily="18" charset="0"/>
              </a:rPr>
              <a:t>)</a:t>
            </a:r>
            <a:r>
              <a:rPr lang="en-US" sz="3100" dirty="0" smtClean="0">
                <a:cs typeface="Times New Roman" panose="02020603050405020304" pitchFamily="18" charset="0"/>
              </a:rPr>
              <a:t>.</a:t>
            </a:r>
            <a:endParaRPr lang="en-US" sz="3100" dirty="0">
              <a:cs typeface="Times New Roman" panose="020206030504050203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358289" y="12858387"/>
            <a:ext cx="13156419" cy="14860400"/>
          </a:xfrm>
          <a:prstGeom prst="rect">
            <a:avLst/>
          </a:prstGeom>
          <a:solidFill>
            <a:srgbClr val="C9C9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endParaRPr lang="en-US" sz="4400" dirty="0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3419420" y="14867994"/>
            <a:ext cx="0" cy="910445"/>
          </a:xfrm>
          <a:prstGeom prst="straightConnector1">
            <a:avLst/>
          </a:prstGeom>
          <a:ln w="762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3419420" y="17224052"/>
            <a:ext cx="14430" cy="1005756"/>
          </a:xfrm>
          <a:prstGeom prst="straightConnector1">
            <a:avLst/>
          </a:prstGeom>
          <a:ln w="762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419420" y="19814099"/>
            <a:ext cx="0" cy="956745"/>
          </a:xfrm>
          <a:prstGeom prst="straightConnector1">
            <a:avLst/>
          </a:prstGeom>
          <a:ln w="762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168"/>
          <p:cNvCxnSpPr/>
          <p:nvPr/>
        </p:nvCxnSpPr>
        <p:spPr>
          <a:xfrm>
            <a:off x="3419420" y="22410967"/>
            <a:ext cx="0" cy="844083"/>
          </a:xfrm>
          <a:prstGeom prst="straightConnector1">
            <a:avLst/>
          </a:prstGeom>
          <a:ln w="762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168"/>
          <p:cNvCxnSpPr/>
          <p:nvPr/>
        </p:nvCxnSpPr>
        <p:spPr>
          <a:xfrm>
            <a:off x="3419420" y="24892491"/>
            <a:ext cx="0" cy="864373"/>
          </a:xfrm>
          <a:prstGeom prst="straightConnector1">
            <a:avLst/>
          </a:prstGeom>
          <a:ln w="762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3598422" y="14902281"/>
            <a:ext cx="3936405" cy="672498"/>
          </a:xfrm>
          <a:prstGeom prst="rect">
            <a:avLst/>
          </a:prstGeom>
          <a:noFill/>
        </p:spPr>
        <p:txBody>
          <a:bodyPr wrap="none" lIns="117354" tIns="58677" rIns="117354" bIns="58677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Calibri"/>
                <a:cs typeface="Calibri"/>
              </a:rPr>
              <a:t>data </a:t>
            </a:r>
            <a:r>
              <a:rPr lang="en-US" altLang="zh-CN" sz="3600" b="1" dirty="0" smtClean="0">
                <a:solidFill>
                  <a:schemeClr val="tx2"/>
                </a:solidFill>
                <a:latin typeface="Calibri"/>
                <a:cs typeface="Calibri"/>
              </a:rPr>
              <a:t>preprocessing</a:t>
            </a:r>
            <a:endParaRPr lang="en-US" altLang="zh-CN" sz="3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3673311" y="17305994"/>
            <a:ext cx="3753813" cy="672498"/>
          </a:xfrm>
          <a:prstGeom prst="rect">
            <a:avLst/>
          </a:prstGeom>
          <a:noFill/>
        </p:spPr>
        <p:txBody>
          <a:bodyPr wrap="none" lIns="117354" tIns="58677" rIns="117354" bIns="58677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Calibri"/>
                <a:cs typeface="Calibri"/>
              </a:rPr>
              <a:t>feature extraction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3673311" y="19836295"/>
            <a:ext cx="4921501" cy="672498"/>
          </a:xfrm>
          <a:prstGeom prst="rect">
            <a:avLst/>
          </a:prstGeom>
          <a:noFill/>
        </p:spPr>
        <p:txBody>
          <a:bodyPr wrap="none" lIns="117354" tIns="58677" rIns="117354" bIns="58677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Calibri"/>
                <a:cs typeface="Calibri"/>
              </a:rPr>
              <a:t>factor graph generation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3673311" y="22412073"/>
            <a:ext cx="6652969" cy="1226496"/>
          </a:xfrm>
          <a:prstGeom prst="rect">
            <a:avLst/>
          </a:prstGeom>
          <a:noFill/>
        </p:spPr>
        <p:txBody>
          <a:bodyPr wrap="none" lIns="117354" tIns="58677" rIns="117354" bIns="58677" rtlCol="0">
            <a:spAutoFit/>
          </a:bodyPr>
          <a:lstStyle/>
          <a:p>
            <a:r>
              <a:rPr lang="en-US" altLang="zh-CN" sz="3600" b="1" dirty="0" smtClean="0">
                <a:solidFill>
                  <a:schemeClr val="tx2"/>
                </a:solidFill>
                <a:latin typeface="Calibri"/>
                <a:cs typeface="Calibri"/>
              </a:rPr>
              <a:t>statistical inference and learning</a:t>
            </a:r>
            <a:br>
              <a:rPr lang="en-US" altLang="zh-CN" sz="3600" b="1" dirty="0" smtClean="0">
                <a:solidFill>
                  <a:schemeClr val="tx2"/>
                </a:solidFill>
                <a:latin typeface="Calibri"/>
                <a:cs typeface="Calibri"/>
              </a:rPr>
            </a:br>
            <a:endParaRPr lang="en-US" altLang="zh-CN" sz="3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3673311" y="24812060"/>
            <a:ext cx="3585423" cy="672498"/>
          </a:xfrm>
          <a:prstGeom prst="rect">
            <a:avLst/>
          </a:prstGeom>
          <a:noFill/>
        </p:spPr>
        <p:txBody>
          <a:bodyPr wrap="none" lIns="117354" tIns="58677" rIns="117354" bIns="58677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Calibri"/>
                <a:cs typeface="Calibri"/>
              </a:rPr>
              <a:t>finding best-path</a:t>
            </a:r>
          </a:p>
        </p:txBody>
      </p:sp>
      <p:pic>
        <p:nvPicPr>
          <p:cNvPr id="153" name="Picture 14" descr="header_logo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28"/>
          <a:stretch/>
        </p:blipFill>
        <p:spPr>
          <a:xfrm>
            <a:off x="15160386" y="39218465"/>
            <a:ext cx="4492907" cy="851058"/>
          </a:xfrm>
          <a:prstGeom prst="rect">
            <a:avLst/>
          </a:prstGeom>
        </p:spPr>
      </p:pic>
      <p:sp>
        <p:nvSpPr>
          <p:cNvPr id="149" name="Rectangle 148"/>
          <p:cNvSpPr/>
          <p:nvPr/>
        </p:nvSpPr>
        <p:spPr>
          <a:xfrm>
            <a:off x="2055736" y="13154800"/>
            <a:ext cx="12055034" cy="17131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892679" y="13154799"/>
            <a:ext cx="2934960" cy="171319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r>
              <a:rPr lang="en-US" sz="3600" dirty="0" smtClean="0">
                <a:latin typeface="Calibri"/>
                <a:cs typeface="Calibri"/>
              </a:rPr>
              <a:t>Input: </a:t>
            </a:r>
            <a:r>
              <a:rPr lang="en-US" altLang="zh-CN" sz="3600" dirty="0" smtClean="0">
                <a:latin typeface="Calibri"/>
                <a:cs typeface="Calibri"/>
              </a:rPr>
              <a:t>word lattice</a:t>
            </a:r>
            <a:endParaRPr lang="en-US" altLang="zh-CN" sz="3600" dirty="0">
              <a:latin typeface="Calibri"/>
              <a:cs typeface="Calibri"/>
            </a:endParaRPr>
          </a:p>
        </p:txBody>
      </p:sp>
      <p:sp>
        <p:nvSpPr>
          <p:cNvPr id="177" name="Rectangle 148"/>
          <p:cNvSpPr/>
          <p:nvPr/>
        </p:nvSpPr>
        <p:spPr>
          <a:xfrm>
            <a:off x="2055736" y="15656713"/>
            <a:ext cx="12055034" cy="17131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178" name="Rounded Rectangle 149"/>
          <p:cNvSpPr/>
          <p:nvPr/>
        </p:nvSpPr>
        <p:spPr>
          <a:xfrm>
            <a:off x="1892679" y="15656712"/>
            <a:ext cx="2934960" cy="171319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r>
              <a:rPr lang="en-US" altLang="zh-CN" sz="3600" dirty="0" smtClean="0">
                <a:latin typeface="Calibri"/>
                <a:cs typeface="Calibri"/>
              </a:rPr>
              <a:t>Database</a:t>
            </a:r>
            <a:r>
              <a:rPr lang="zh-CN" altLang="en-US" sz="3600" dirty="0" smtClean="0">
                <a:latin typeface="Calibri"/>
                <a:cs typeface="Calibri"/>
              </a:rPr>
              <a:t> </a:t>
            </a:r>
            <a:r>
              <a:rPr lang="en-US" altLang="zh-CN" sz="3600" dirty="0" smtClean="0">
                <a:latin typeface="Calibri"/>
                <a:cs typeface="Calibri"/>
              </a:rPr>
              <a:t>tables</a:t>
            </a:r>
            <a:endParaRPr lang="en-US" altLang="zh-CN" sz="3600" dirty="0">
              <a:latin typeface="Calibri"/>
              <a:cs typeface="Calibri"/>
            </a:endParaRPr>
          </a:p>
        </p:txBody>
      </p:sp>
      <p:sp>
        <p:nvSpPr>
          <p:cNvPr id="182" name="Rectangle 148"/>
          <p:cNvSpPr/>
          <p:nvPr/>
        </p:nvSpPr>
        <p:spPr>
          <a:xfrm>
            <a:off x="2055736" y="18158626"/>
            <a:ext cx="12055034" cy="17131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184" name="Rounded Rectangle 149"/>
          <p:cNvSpPr/>
          <p:nvPr/>
        </p:nvSpPr>
        <p:spPr>
          <a:xfrm>
            <a:off x="1892679" y="18158625"/>
            <a:ext cx="2934960" cy="171319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r>
              <a:rPr lang="en-US" sz="3600" dirty="0" smtClean="0">
                <a:latin typeface="Calibri"/>
                <a:cs typeface="Calibri"/>
              </a:rPr>
              <a:t>Extracted</a:t>
            </a:r>
            <a:r>
              <a:rPr lang="zh-CN" altLang="en-US" sz="3600" dirty="0" smtClean="0">
                <a:latin typeface="Calibri"/>
                <a:cs typeface="Calibri"/>
              </a:rPr>
              <a:t> </a:t>
            </a:r>
            <a:r>
              <a:rPr lang="en-US" altLang="zh-CN" sz="3600" dirty="0" smtClean="0">
                <a:latin typeface="Calibri"/>
                <a:cs typeface="Calibri"/>
              </a:rPr>
              <a:t>features</a:t>
            </a:r>
            <a:endParaRPr lang="en-US" altLang="zh-CN" sz="3600" dirty="0">
              <a:latin typeface="Calibri"/>
              <a:cs typeface="Calibri"/>
            </a:endParaRPr>
          </a:p>
        </p:txBody>
      </p:sp>
      <p:sp>
        <p:nvSpPr>
          <p:cNvPr id="189" name="Rectangle 148"/>
          <p:cNvSpPr/>
          <p:nvPr/>
        </p:nvSpPr>
        <p:spPr>
          <a:xfrm>
            <a:off x="2055736" y="20660539"/>
            <a:ext cx="12055034" cy="17131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190" name="Rounded Rectangle 149"/>
          <p:cNvSpPr/>
          <p:nvPr/>
        </p:nvSpPr>
        <p:spPr>
          <a:xfrm>
            <a:off x="1892679" y="20660538"/>
            <a:ext cx="2934960" cy="171319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r>
              <a:rPr lang="en-US" sz="3600" dirty="0" smtClean="0">
                <a:latin typeface="Calibri"/>
                <a:cs typeface="Calibri"/>
              </a:rPr>
              <a:t>Factor</a:t>
            </a:r>
            <a:r>
              <a:rPr lang="zh-CN" altLang="en-US" sz="3600" dirty="0" smtClean="0">
                <a:latin typeface="Calibri"/>
                <a:cs typeface="Calibri"/>
              </a:rPr>
              <a:t> </a:t>
            </a:r>
            <a:r>
              <a:rPr lang="en-US" altLang="zh-CN" sz="3600" dirty="0" smtClean="0">
                <a:latin typeface="Calibri"/>
                <a:cs typeface="Calibri"/>
              </a:rPr>
              <a:t>graph</a:t>
            </a:r>
            <a:endParaRPr lang="en-US" altLang="zh-CN" sz="3600" dirty="0">
              <a:latin typeface="Calibri"/>
              <a:cs typeface="Calibri"/>
            </a:endParaRPr>
          </a:p>
        </p:txBody>
      </p:sp>
      <p:sp>
        <p:nvSpPr>
          <p:cNvPr id="210" name="Rectangle 148"/>
          <p:cNvSpPr/>
          <p:nvPr/>
        </p:nvSpPr>
        <p:spPr>
          <a:xfrm>
            <a:off x="2055736" y="23162452"/>
            <a:ext cx="12055034" cy="17131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212" name="Rounded Rectangle 149"/>
          <p:cNvSpPr/>
          <p:nvPr/>
        </p:nvSpPr>
        <p:spPr>
          <a:xfrm>
            <a:off x="1892679" y="23162451"/>
            <a:ext cx="2934960" cy="171319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r>
              <a:rPr lang="en-US" altLang="zh-CN" sz="3600" dirty="0" smtClean="0">
                <a:latin typeface="Calibri"/>
                <a:cs typeface="Calibri"/>
              </a:rPr>
              <a:t>Candidates</a:t>
            </a:r>
            <a:r>
              <a:rPr lang="zh-CN" altLang="en-US" sz="3600" dirty="0" smtClean="0">
                <a:latin typeface="Calibri"/>
                <a:cs typeface="Calibri"/>
              </a:rPr>
              <a:t> </a:t>
            </a:r>
            <a:r>
              <a:rPr lang="en-US" altLang="zh-CN" sz="3600" dirty="0" smtClean="0">
                <a:latin typeface="Calibri"/>
                <a:cs typeface="Calibri"/>
              </a:rPr>
              <a:t>with</a:t>
            </a:r>
            <a:r>
              <a:rPr lang="zh-CN" altLang="en-US" sz="3600" dirty="0" smtClean="0">
                <a:latin typeface="Calibri"/>
                <a:cs typeface="Calibri"/>
              </a:rPr>
              <a:t> </a:t>
            </a:r>
            <a:r>
              <a:rPr lang="en-US" altLang="zh-CN" sz="3600" dirty="0" smtClean="0">
                <a:latin typeface="Calibri"/>
                <a:cs typeface="Calibri"/>
              </a:rPr>
              <a:t>probabilities</a:t>
            </a:r>
            <a:endParaRPr lang="en-US" altLang="zh-CN" sz="3600" dirty="0">
              <a:latin typeface="Calibri"/>
              <a:cs typeface="Calibri"/>
            </a:endParaRPr>
          </a:p>
        </p:txBody>
      </p:sp>
      <p:sp>
        <p:nvSpPr>
          <p:cNvPr id="223" name="Rectangle 148"/>
          <p:cNvSpPr/>
          <p:nvPr/>
        </p:nvSpPr>
        <p:spPr>
          <a:xfrm>
            <a:off x="2055736" y="25664364"/>
            <a:ext cx="12055034" cy="17131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235" name="Rounded Rectangle 149"/>
          <p:cNvSpPr/>
          <p:nvPr/>
        </p:nvSpPr>
        <p:spPr>
          <a:xfrm>
            <a:off x="1892679" y="25664363"/>
            <a:ext cx="2934960" cy="171319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pPr algn="ctr"/>
            <a:r>
              <a:rPr lang="en-US" sz="3600" dirty="0" smtClean="0">
                <a:latin typeface="Calibri"/>
                <a:cs typeface="Calibri"/>
              </a:rPr>
              <a:t>Best</a:t>
            </a:r>
            <a:r>
              <a:rPr lang="zh-CN" altLang="en-US" sz="3600" dirty="0" smtClean="0">
                <a:latin typeface="Calibri"/>
                <a:cs typeface="Calibri"/>
              </a:rPr>
              <a:t> </a:t>
            </a:r>
            <a:r>
              <a:rPr lang="en-US" altLang="zh-CN" sz="3600" dirty="0" smtClean="0">
                <a:latin typeface="Calibri"/>
                <a:cs typeface="Calibri"/>
              </a:rPr>
              <a:t>path</a:t>
            </a:r>
            <a:r>
              <a:rPr lang="zh-CN" altLang="en-US" sz="3600" dirty="0" smtClean="0">
                <a:latin typeface="Calibri"/>
                <a:cs typeface="Calibri"/>
              </a:rPr>
              <a:t> </a:t>
            </a:r>
            <a:r>
              <a:rPr lang="en-US" altLang="zh-CN" sz="3600" dirty="0" smtClean="0">
                <a:latin typeface="Calibri"/>
                <a:cs typeface="Calibri"/>
              </a:rPr>
              <a:t>(or</a:t>
            </a:r>
            <a:r>
              <a:rPr lang="zh-CN" altLang="en-US" sz="3600" dirty="0" smtClean="0">
                <a:latin typeface="Calibri"/>
                <a:cs typeface="Calibri"/>
              </a:rPr>
              <a:t> </a:t>
            </a:r>
            <a:r>
              <a:rPr lang="en-US" altLang="zh-CN" sz="3600" dirty="0" smtClean="0">
                <a:latin typeface="Calibri"/>
                <a:cs typeface="Calibri"/>
              </a:rPr>
              <a:t>best</a:t>
            </a:r>
            <a:r>
              <a:rPr lang="zh-CN" altLang="en-US" sz="3600" dirty="0" smtClean="0">
                <a:latin typeface="Calibri"/>
                <a:cs typeface="Calibri"/>
              </a:rPr>
              <a:t> </a:t>
            </a:r>
            <a:r>
              <a:rPr lang="en-US" altLang="zh-CN" sz="3600" dirty="0" smtClean="0">
                <a:latin typeface="Calibri"/>
                <a:cs typeface="Calibri"/>
              </a:rPr>
              <a:t>N</a:t>
            </a:r>
            <a:r>
              <a:rPr lang="zh-CN" altLang="en-US" sz="3600" dirty="0" smtClean="0">
                <a:latin typeface="Calibri"/>
                <a:cs typeface="Calibri"/>
              </a:rPr>
              <a:t> </a:t>
            </a:r>
            <a:r>
              <a:rPr lang="en-US" altLang="zh-CN" sz="3600" dirty="0" smtClean="0">
                <a:latin typeface="Calibri"/>
                <a:cs typeface="Calibri"/>
              </a:rPr>
              <a:t>paths)</a:t>
            </a:r>
            <a:endParaRPr lang="en-US" altLang="zh-CN" sz="3600" dirty="0">
              <a:latin typeface="Calibri"/>
              <a:cs typeface="Calibr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4272" y="24731541"/>
            <a:ext cx="184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4728" y="13369394"/>
            <a:ext cx="6146800" cy="14986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7192" y="15656712"/>
            <a:ext cx="1377326" cy="1881226"/>
          </a:xfrm>
          <a:prstGeom prst="rect">
            <a:avLst/>
          </a:prstGeom>
        </p:spPr>
      </p:pic>
      <p:graphicFrame>
        <p:nvGraphicFramePr>
          <p:cNvPr id="238" name="Table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60344"/>
              </p:ext>
            </p:extLst>
          </p:nvPr>
        </p:nvGraphicFramePr>
        <p:xfrm>
          <a:off x="7931397" y="15740825"/>
          <a:ext cx="5917884" cy="1569762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1444069"/>
                <a:gridCol w="1819152"/>
                <a:gridCol w="2654663"/>
              </a:tblGrid>
              <a:tr h="3722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/>
                        <a:t>lattice</a:t>
                      </a:r>
                      <a:endParaRPr lang="en-US" sz="2700" dirty="0"/>
                    </a:p>
                  </a:txBody>
                  <a:tcPr marL="125743" marR="125743" marT="55887" marB="558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err="1" smtClean="0"/>
                        <a:t>cand</a:t>
                      </a:r>
                      <a:r>
                        <a:rPr lang="en-US" altLang="zh-CN" sz="2700" dirty="0" err="1" smtClean="0"/>
                        <a:t>_i</a:t>
                      </a:r>
                      <a:r>
                        <a:rPr lang="en-US" sz="2700" dirty="0" err="1" smtClean="0"/>
                        <a:t>d</a:t>
                      </a:r>
                      <a:endParaRPr lang="en-US" sz="2700" dirty="0"/>
                    </a:p>
                  </a:txBody>
                  <a:tcPr marL="125743" marR="125743" marT="55887" marB="558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word</a:t>
                      </a:r>
                      <a:endParaRPr lang="en-US" sz="2700" dirty="0"/>
                    </a:p>
                  </a:txBody>
                  <a:tcPr marL="125743" marR="125743" marT="55887" marB="55887"/>
                </a:tc>
              </a:tr>
              <a:tr h="372291"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L</a:t>
                      </a:r>
                      <a:r>
                        <a:rPr lang="en-US" altLang="zh-CN" sz="2700" dirty="0" smtClean="0"/>
                        <a:t>1</a:t>
                      </a:r>
                      <a:endParaRPr lang="en-US" sz="2700" dirty="0"/>
                    </a:p>
                  </a:txBody>
                  <a:tcPr marL="125743" marR="125743" marT="55887" marB="5588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L</a:t>
                      </a:r>
                      <a:r>
                        <a:rPr lang="en-US" altLang="zh-CN" sz="2700" dirty="0" smtClean="0"/>
                        <a:t>1-2</a:t>
                      </a:r>
                      <a:endParaRPr lang="en-US" sz="2700" dirty="0"/>
                    </a:p>
                  </a:txBody>
                  <a:tcPr marL="125743" marR="125743" marT="55887" marB="5588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RETURNED</a:t>
                      </a:r>
                      <a:endParaRPr lang="en-US" sz="2700" dirty="0"/>
                    </a:p>
                  </a:txBody>
                  <a:tcPr marL="125743" marR="125743" marT="55887" marB="5588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2291"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L</a:t>
                      </a:r>
                      <a:r>
                        <a:rPr lang="en-US" altLang="zh-CN" sz="2700" dirty="0" smtClean="0"/>
                        <a:t>1</a:t>
                      </a:r>
                      <a:endParaRPr lang="en-US" sz="2700" dirty="0"/>
                    </a:p>
                  </a:txBody>
                  <a:tcPr marL="125743" marR="125743" marT="55887" marB="5588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/>
                        <a:t>L</a:t>
                      </a:r>
                      <a:r>
                        <a:rPr lang="en-US" altLang="zh-CN" sz="2700" dirty="0" smtClean="0"/>
                        <a:t>1-3</a:t>
                      </a:r>
                      <a:endParaRPr lang="en-US" sz="2700" dirty="0" smtClean="0"/>
                    </a:p>
                  </a:txBody>
                  <a:tcPr marL="125743" marR="125743" marT="55887" marB="5588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/>
                        <a:t>RETURN</a:t>
                      </a:r>
                    </a:p>
                  </a:txBody>
                  <a:tcPr marL="125743" marR="125743" marT="55887" marB="5588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0" name="燕尾形 239"/>
          <p:cNvSpPr/>
          <p:nvPr/>
        </p:nvSpPr>
        <p:spPr>
          <a:xfrm>
            <a:off x="6759278" y="16270333"/>
            <a:ext cx="924974" cy="555614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graphicFrame>
        <p:nvGraphicFramePr>
          <p:cNvPr id="241" name="Table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473296"/>
              </p:ext>
            </p:extLst>
          </p:nvPr>
        </p:nvGraphicFramePr>
        <p:xfrm>
          <a:off x="5179566" y="18244337"/>
          <a:ext cx="8669715" cy="1569762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1460438"/>
                <a:gridCol w="1839771"/>
                <a:gridCol w="2324997"/>
                <a:gridCol w="3044509"/>
              </a:tblGrid>
              <a:tr h="3722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/>
                        <a:t>lattice</a:t>
                      </a:r>
                      <a:endParaRPr lang="en-US" sz="2700" dirty="0"/>
                    </a:p>
                  </a:txBody>
                  <a:tcPr marL="125743" marR="125743" marT="55887" marB="558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err="1" smtClean="0"/>
                        <a:t>cand</a:t>
                      </a:r>
                      <a:r>
                        <a:rPr lang="en-US" altLang="zh-CN" sz="2700" dirty="0" err="1" smtClean="0"/>
                        <a:t>_i</a:t>
                      </a:r>
                      <a:r>
                        <a:rPr lang="en-US" sz="2700" dirty="0" err="1" smtClean="0"/>
                        <a:t>d</a:t>
                      </a:r>
                      <a:endParaRPr lang="en-US" sz="2700" dirty="0"/>
                    </a:p>
                  </a:txBody>
                  <a:tcPr marL="125743" marR="125743" marT="55887" marB="558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word</a:t>
                      </a:r>
                      <a:endParaRPr lang="en-US" sz="2700" dirty="0"/>
                    </a:p>
                  </a:txBody>
                  <a:tcPr marL="125743" marR="125743" marT="55887" marB="558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feature</a:t>
                      </a:r>
                      <a:endParaRPr lang="en-US" sz="2700" dirty="0"/>
                    </a:p>
                  </a:txBody>
                  <a:tcPr marL="125743" marR="125743" marT="55887" marB="55887"/>
                </a:tc>
              </a:tr>
              <a:tr h="372291"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L</a:t>
                      </a:r>
                      <a:r>
                        <a:rPr lang="en-US" altLang="zh-CN" sz="2700" dirty="0" smtClean="0"/>
                        <a:t>1</a:t>
                      </a:r>
                      <a:endParaRPr lang="en-US" sz="2700" dirty="0"/>
                    </a:p>
                  </a:txBody>
                  <a:tcPr marL="125743" marR="125743" marT="55887" marB="5588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L</a:t>
                      </a:r>
                      <a:r>
                        <a:rPr lang="en-US" altLang="zh-CN" sz="2700" dirty="0" smtClean="0"/>
                        <a:t>1-2</a:t>
                      </a:r>
                      <a:endParaRPr lang="en-US" sz="2700" dirty="0"/>
                    </a:p>
                  </a:txBody>
                  <a:tcPr marL="125743" marR="125743" marT="55887" marB="5588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RETURNED</a:t>
                      </a:r>
                      <a:endParaRPr lang="en-US" sz="2700" dirty="0"/>
                    </a:p>
                  </a:txBody>
                  <a:tcPr marL="125743" marR="125743" marT="55887" marB="5588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confirm</a:t>
                      </a:r>
                      <a:r>
                        <a:rPr lang="en-US" altLang="zh-CN" sz="2700" dirty="0" smtClean="0"/>
                        <a:t>=1</a:t>
                      </a:r>
                      <a:endParaRPr lang="en-US" sz="2700" dirty="0"/>
                    </a:p>
                  </a:txBody>
                  <a:tcPr marL="125743" marR="125743" marT="55887" marB="5588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2291"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L</a:t>
                      </a:r>
                      <a:r>
                        <a:rPr lang="en-US" altLang="zh-CN" sz="2700" dirty="0" smtClean="0"/>
                        <a:t>1</a:t>
                      </a:r>
                      <a:endParaRPr lang="en-US" sz="2700" dirty="0"/>
                    </a:p>
                  </a:txBody>
                  <a:tcPr marL="125743" marR="125743" marT="55887" marB="5588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/>
                        <a:t>L</a:t>
                      </a:r>
                      <a:r>
                        <a:rPr lang="en-US" altLang="zh-CN" sz="2700" dirty="0" smtClean="0"/>
                        <a:t>1-3</a:t>
                      </a:r>
                      <a:endParaRPr lang="en-US" sz="2700" dirty="0" smtClean="0"/>
                    </a:p>
                  </a:txBody>
                  <a:tcPr marL="125743" marR="125743" marT="55887" marB="5588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/>
                        <a:t>RETURN</a:t>
                      </a:r>
                    </a:p>
                  </a:txBody>
                  <a:tcPr marL="125743" marR="125743" marT="55887" marB="5588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 smtClean="0"/>
                        <a:t>2gram=RETURN</a:t>
                      </a:r>
                      <a:r>
                        <a:rPr lang="zh-CN" altLang="en-US" sz="2700" dirty="0" smtClean="0"/>
                        <a:t> </a:t>
                      </a:r>
                      <a:r>
                        <a:rPr lang="en-US" altLang="zh-CN" sz="2700" dirty="0" smtClean="0"/>
                        <a:t>TO</a:t>
                      </a:r>
                      <a:endParaRPr lang="en-US" sz="2700" dirty="0" smtClean="0"/>
                    </a:p>
                  </a:txBody>
                  <a:tcPr marL="125743" marR="125743" marT="55887" marB="5588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49" name="图片 2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8328" y="20770844"/>
            <a:ext cx="5283200" cy="1549400"/>
          </a:xfrm>
          <a:prstGeom prst="rect">
            <a:avLst/>
          </a:prstGeom>
        </p:spPr>
      </p:pic>
      <p:pic>
        <p:nvPicPr>
          <p:cNvPr id="272" name="图片 2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0111" y="21499729"/>
            <a:ext cx="1168400" cy="711200"/>
          </a:xfrm>
          <a:prstGeom prst="rect">
            <a:avLst/>
          </a:prstGeom>
        </p:spPr>
      </p:pic>
      <p:pic>
        <p:nvPicPr>
          <p:cNvPr id="273" name="图片 27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0311" y="20915529"/>
            <a:ext cx="838200" cy="584200"/>
          </a:xfrm>
          <a:prstGeom prst="rect">
            <a:avLst/>
          </a:prstGeom>
        </p:spPr>
      </p:pic>
      <p:sp>
        <p:nvSpPr>
          <p:cNvPr id="274" name="TextBox 319"/>
          <p:cNvSpPr txBox="1"/>
          <p:nvPr/>
        </p:nvSpPr>
        <p:spPr>
          <a:xfrm>
            <a:off x="6041603" y="21465263"/>
            <a:ext cx="1726190" cy="610943"/>
          </a:xfrm>
          <a:prstGeom prst="rect">
            <a:avLst/>
          </a:prstGeom>
          <a:noFill/>
        </p:spPr>
        <p:txBody>
          <a:bodyPr wrap="none" lIns="117354" tIns="58677" rIns="117354" bIns="58677" rtlCol="0">
            <a:spAutoFit/>
          </a:bodyPr>
          <a:lstStyle/>
          <a:p>
            <a:r>
              <a:rPr lang="en-US" altLang="zh-CN" sz="3200" i="1" dirty="0" smtClean="0">
                <a:latin typeface="Calibri"/>
                <a:cs typeface="Calibri"/>
              </a:rPr>
              <a:t>:</a:t>
            </a:r>
            <a:r>
              <a:rPr lang="zh-CN" altLang="en-US" sz="3200" i="1" dirty="0" smtClean="0">
                <a:latin typeface="Calibri"/>
                <a:cs typeface="Calibri"/>
              </a:rPr>
              <a:t> </a:t>
            </a:r>
            <a:r>
              <a:rPr lang="en-US" altLang="zh-CN" sz="3200" i="1" dirty="0" smtClean="0">
                <a:latin typeface="Calibri"/>
                <a:cs typeface="Calibri"/>
              </a:rPr>
              <a:t>factors</a:t>
            </a:r>
            <a:endParaRPr lang="en-US" altLang="zh-CN" sz="3200" i="1" dirty="0">
              <a:latin typeface="Calibri"/>
              <a:cs typeface="Calibri"/>
            </a:endParaRPr>
          </a:p>
        </p:txBody>
      </p:sp>
      <p:sp>
        <p:nvSpPr>
          <p:cNvPr id="275" name="TextBox 319"/>
          <p:cNvSpPr txBox="1"/>
          <p:nvPr/>
        </p:nvSpPr>
        <p:spPr>
          <a:xfrm>
            <a:off x="6027927" y="20819027"/>
            <a:ext cx="2113516" cy="610943"/>
          </a:xfrm>
          <a:prstGeom prst="rect">
            <a:avLst/>
          </a:prstGeom>
          <a:noFill/>
        </p:spPr>
        <p:txBody>
          <a:bodyPr wrap="none" lIns="117354" tIns="58677" rIns="117354" bIns="58677" rtlCol="0">
            <a:spAutoFit/>
          </a:bodyPr>
          <a:lstStyle/>
          <a:p>
            <a:r>
              <a:rPr lang="en-US" altLang="zh-CN" sz="3200" i="1" dirty="0" smtClean="0">
                <a:latin typeface="Calibri"/>
                <a:cs typeface="Calibri"/>
              </a:rPr>
              <a:t>:</a:t>
            </a:r>
            <a:r>
              <a:rPr lang="zh-CN" altLang="en-US" sz="3200" i="1" dirty="0" smtClean="0">
                <a:latin typeface="Calibri"/>
                <a:cs typeface="Calibri"/>
              </a:rPr>
              <a:t> </a:t>
            </a:r>
            <a:r>
              <a:rPr lang="en-US" altLang="zh-CN" sz="3200" i="1" dirty="0" smtClean="0">
                <a:latin typeface="Calibri"/>
                <a:cs typeface="Calibri"/>
              </a:rPr>
              <a:t>variables</a:t>
            </a:r>
            <a:endParaRPr lang="en-US" altLang="zh-CN" sz="3200" i="1" dirty="0">
              <a:latin typeface="Calibri"/>
              <a:cs typeface="Calibri"/>
            </a:endParaRPr>
          </a:p>
        </p:txBody>
      </p:sp>
      <p:pic>
        <p:nvPicPr>
          <p:cNvPr id="277" name="图片 27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63666" y="23143185"/>
            <a:ext cx="5987862" cy="1830999"/>
          </a:xfrm>
          <a:prstGeom prst="rect">
            <a:avLst/>
          </a:prstGeom>
        </p:spPr>
      </p:pic>
      <p:sp>
        <p:nvSpPr>
          <p:cNvPr id="279" name="TextBox 319"/>
          <p:cNvSpPr txBox="1"/>
          <p:nvPr/>
        </p:nvSpPr>
        <p:spPr>
          <a:xfrm>
            <a:off x="4990111" y="23229841"/>
            <a:ext cx="2941286" cy="1595828"/>
          </a:xfrm>
          <a:prstGeom prst="rect">
            <a:avLst/>
          </a:prstGeom>
          <a:noFill/>
        </p:spPr>
        <p:txBody>
          <a:bodyPr wrap="square" lIns="117354" tIns="58677" rIns="117354" bIns="58677" rtlCol="0">
            <a:spAutoFit/>
          </a:bodyPr>
          <a:lstStyle/>
          <a:p>
            <a:r>
              <a:rPr lang="en-US" altLang="zh-CN" sz="2400" dirty="0" smtClean="0">
                <a:latin typeface="Calibri"/>
                <a:cs typeface="Calibri"/>
              </a:rPr>
              <a:t>Learn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weights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for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factors,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and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compute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marginal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probabilities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for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variables</a:t>
            </a:r>
            <a:endParaRPr lang="en-US" altLang="zh-CN" sz="2400" dirty="0">
              <a:latin typeface="Calibri"/>
              <a:cs typeface="Calibri"/>
            </a:endParaRPr>
          </a:p>
        </p:txBody>
      </p:sp>
      <p:pic>
        <p:nvPicPr>
          <p:cNvPr id="280" name="图片 27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04728" y="25756864"/>
            <a:ext cx="6146800" cy="1498600"/>
          </a:xfrm>
          <a:prstGeom prst="rect">
            <a:avLst/>
          </a:prstGeom>
        </p:spPr>
      </p:pic>
      <p:sp>
        <p:nvSpPr>
          <p:cNvPr id="281" name="TextBox 319"/>
          <p:cNvSpPr txBox="1"/>
          <p:nvPr/>
        </p:nvSpPr>
        <p:spPr>
          <a:xfrm>
            <a:off x="5018465" y="25756864"/>
            <a:ext cx="2941286" cy="1226496"/>
          </a:xfrm>
          <a:prstGeom prst="rect">
            <a:avLst/>
          </a:prstGeom>
          <a:noFill/>
        </p:spPr>
        <p:txBody>
          <a:bodyPr wrap="square" lIns="117354" tIns="58677" rIns="117354" bIns="58677" rtlCol="0">
            <a:spAutoFit/>
          </a:bodyPr>
          <a:lstStyle/>
          <a:p>
            <a:r>
              <a:rPr lang="en-US" altLang="zh-CN" sz="2400" dirty="0" smtClean="0">
                <a:latin typeface="Calibri"/>
                <a:cs typeface="Calibri"/>
              </a:rPr>
              <a:t>Search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for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a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best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path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that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optimizes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edit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distance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(WER)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endParaRPr lang="en-US" altLang="zh-CN" sz="2400" dirty="0">
              <a:latin typeface="Calibri"/>
              <a:cs typeface="Calibri"/>
            </a:endParaRPr>
          </a:p>
        </p:txBody>
      </p:sp>
      <p:sp>
        <p:nvSpPr>
          <p:cNvPr id="282" name="TextBox 319"/>
          <p:cNvSpPr txBox="1"/>
          <p:nvPr/>
        </p:nvSpPr>
        <p:spPr>
          <a:xfrm>
            <a:off x="4918825" y="13212495"/>
            <a:ext cx="2941286" cy="1226496"/>
          </a:xfrm>
          <a:prstGeom prst="rect">
            <a:avLst/>
          </a:prstGeom>
          <a:noFill/>
        </p:spPr>
        <p:txBody>
          <a:bodyPr wrap="square" lIns="117354" tIns="58677" rIns="117354" bIns="58677" rtlCol="0">
            <a:spAutoFit/>
          </a:bodyPr>
          <a:lstStyle/>
          <a:p>
            <a:r>
              <a:rPr lang="en-US" altLang="zh-CN" sz="2400" dirty="0" smtClean="0">
                <a:latin typeface="Calibri"/>
                <a:cs typeface="Calibri"/>
              </a:rPr>
              <a:t>Input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to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the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system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is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a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word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lattice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output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by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an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ASR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system.</a:t>
            </a:r>
            <a:endParaRPr lang="en-US" altLang="zh-CN" sz="2400" dirty="0">
              <a:latin typeface="Calibri"/>
              <a:cs typeface="Calibri"/>
            </a:endParaRPr>
          </a:p>
        </p:txBody>
      </p:sp>
      <p:pic>
        <p:nvPicPr>
          <p:cNvPr id="288" name="图片 2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115701" y="24911808"/>
            <a:ext cx="6667500" cy="2387600"/>
          </a:xfrm>
          <a:prstGeom prst="rect">
            <a:avLst/>
          </a:prstGeom>
        </p:spPr>
      </p:pic>
      <p:sp>
        <p:nvSpPr>
          <p:cNvPr id="289" name="文本框 288"/>
          <p:cNvSpPr txBox="1"/>
          <p:nvPr/>
        </p:nvSpPr>
        <p:spPr>
          <a:xfrm>
            <a:off x="18722850" y="25355546"/>
            <a:ext cx="1419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Calibri"/>
                <a:cs typeface="Calibri"/>
              </a:rPr>
              <a:t>Lattice</a:t>
            </a:r>
            <a:endParaRPr kumimoji="1" lang="zh-CN" altLang="en-US" sz="3600" dirty="0">
              <a:latin typeface="Calibri"/>
              <a:cs typeface="Calibri"/>
            </a:endParaRPr>
          </a:p>
        </p:txBody>
      </p:sp>
      <p:sp>
        <p:nvSpPr>
          <p:cNvPr id="290" name="文本框 289"/>
          <p:cNvSpPr txBox="1"/>
          <p:nvPr/>
        </p:nvSpPr>
        <p:spPr>
          <a:xfrm>
            <a:off x="18110899" y="26508338"/>
            <a:ext cx="2074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Calibri"/>
                <a:cs typeface="Calibri"/>
              </a:rPr>
              <a:t>Transcript</a:t>
            </a:r>
            <a:endParaRPr kumimoji="1" lang="zh-CN" altLang="en-US" sz="3600" dirty="0">
              <a:latin typeface="Calibri"/>
              <a:cs typeface="Calibri"/>
            </a:endParaRPr>
          </a:p>
        </p:txBody>
      </p:sp>
      <p:graphicFrame>
        <p:nvGraphicFramePr>
          <p:cNvPr id="300" name="表格 2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99761"/>
              </p:ext>
            </p:extLst>
          </p:nvPr>
        </p:nvGraphicFramePr>
        <p:xfrm>
          <a:off x="22286629" y="17617147"/>
          <a:ext cx="6235123" cy="217753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57079"/>
                <a:gridCol w="779674"/>
                <a:gridCol w="779674"/>
                <a:gridCol w="779674"/>
                <a:gridCol w="779674"/>
                <a:gridCol w="779674"/>
                <a:gridCol w="779674"/>
              </a:tblGrid>
              <a:tr h="459644"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System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err="1" smtClean="0"/>
                        <a:t>Corr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Sub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Del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Ins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Err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err="1" smtClean="0"/>
                        <a:t>S.Err</a:t>
                      </a:r>
                      <a:endParaRPr lang="zh-CN" altLang="en-US" sz="2100" dirty="0"/>
                    </a:p>
                  </a:txBody>
                  <a:tcPr/>
                </a:tc>
              </a:tr>
              <a:tr h="572631"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Baseline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77.8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5.4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16.8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0.6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22.9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96.9</a:t>
                      </a:r>
                      <a:endParaRPr lang="zh-CN" altLang="en-US" sz="2100" dirty="0"/>
                    </a:p>
                  </a:txBody>
                  <a:tcPr/>
                </a:tc>
              </a:tr>
              <a:tr h="572631">
                <a:tc>
                  <a:txBody>
                    <a:bodyPr/>
                    <a:lstStyle/>
                    <a:p>
                      <a:r>
                        <a:rPr lang="en-US" altLang="zh-CN" sz="2100" dirty="0" err="1" smtClean="0"/>
                        <a:t>DeepSpeech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92.0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3.6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4.3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2.2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b="1" dirty="0" smtClean="0"/>
                        <a:t>10.2</a:t>
                      </a:r>
                      <a:endParaRPr lang="zh-CN" altLang="en-US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75.7</a:t>
                      </a:r>
                      <a:endParaRPr lang="zh-CN" altLang="en-US" sz="2100" dirty="0"/>
                    </a:p>
                  </a:txBody>
                  <a:tcPr/>
                </a:tc>
              </a:tr>
              <a:tr h="572631"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Oracle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99.9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0.0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0.1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2.0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2.1</a:t>
                      </a:r>
                      <a:endParaRPr lang="zh-CN" alt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50.8</a:t>
                      </a:r>
                      <a:endParaRPr lang="zh-CN" altLang="en-US" sz="2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4" name="TextBox 205"/>
          <p:cNvSpPr txBox="1"/>
          <p:nvPr/>
        </p:nvSpPr>
        <p:spPr>
          <a:xfrm>
            <a:off x="16015667" y="13901318"/>
            <a:ext cx="6291556" cy="7505138"/>
          </a:xfrm>
          <a:prstGeom prst="rect">
            <a:avLst/>
          </a:prstGeom>
          <a:noFill/>
        </p:spPr>
        <p:txBody>
          <a:bodyPr wrap="square" lIns="117354" tIns="58677" rIns="117354" bIns="58677" rtlCol="0">
            <a:spAutoFit/>
          </a:bodyPr>
          <a:lstStyle/>
          <a:p>
            <a:r>
              <a:rPr lang="en-US" altLang="zh-CN" sz="3200" dirty="0" smtClean="0"/>
              <a:t>After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initial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feature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engineering</a:t>
            </a:r>
            <a:r>
              <a:rPr lang="zh-CN" altLang="en-US" sz="3200" dirty="0" smtClean="0"/>
              <a:t>, </a:t>
            </a:r>
            <a:r>
              <a:rPr lang="en-US" altLang="zh-CN" sz="3200" dirty="0" smtClean="0"/>
              <a:t>our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current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system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implements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following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features:</a:t>
            </a: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pPr marL="514350" indent="-514350">
              <a:buAutoNum type="arabicPeriod"/>
            </a:pPr>
            <a:r>
              <a:rPr lang="en-US" altLang="zh-CN" sz="3200" dirty="0"/>
              <a:t>U</a:t>
            </a:r>
            <a:r>
              <a:rPr lang="en-US" altLang="zh-CN" sz="3200" dirty="0" smtClean="0"/>
              <a:t>nigram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bigram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frequency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Google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Ngram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(skip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“silence”)</a:t>
            </a: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pPr marL="514350" indent="-514350">
              <a:buAutoNum type="arabicPeriod"/>
            </a:pPr>
            <a:r>
              <a:rPr lang="en-US" altLang="zh-CN" sz="3200" dirty="0" smtClean="0"/>
              <a:t>All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bigrams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around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“silence”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3200" dirty="0"/>
              <a:t>POS</a:t>
            </a:r>
            <a:r>
              <a:rPr lang="zh-CN" altLang="en-US" sz="3200" dirty="0"/>
              <a:t> </a:t>
            </a:r>
            <a:r>
              <a:rPr lang="en-US" altLang="zh-CN" sz="3200" dirty="0"/>
              <a:t>tag</a:t>
            </a:r>
            <a:r>
              <a:rPr lang="zh-CN" altLang="en-US" sz="3200" dirty="0"/>
              <a:t> </a:t>
            </a:r>
            <a:r>
              <a:rPr lang="en-US" altLang="zh-CN" sz="3200" dirty="0"/>
              <a:t>2gram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3gram</a:t>
            </a:r>
          </a:p>
          <a:p>
            <a:pPr marL="514350" indent="-514350">
              <a:buAutoNum type="arabicPeriod"/>
            </a:pPr>
            <a:r>
              <a:rPr lang="en-US" altLang="zh-CN" sz="3200" dirty="0" smtClean="0"/>
              <a:t>Candidates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that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overlap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time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cannot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both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true</a:t>
            </a:r>
            <a:r>
              <a:rPr lang="zh-CN" altLang="en-US" sz="3200" dirty="0" smtClean="0"/>
              <a:t> </a:t>
            </a:r>
            <a:r>
              <a:rPr lang="en-US" altLang="zh-CN" sz="3200" i="1" dirty="0" smtClean="0"/>
              <a:t>(a</a:t>
            </a:r>
            <a:r>
              <a:rPr lang="zh-CN" altLang="en-US" sz="3200" i="1" dirty="0" smtClean="0"/>
              <a:t> </a:t>
            </a:r>
            <a:r>
              <a:rPr lang="en-US" altLang="zh-CN" sz="3200" i="1" dirty="0" smtClean="0"/>
              <a:t>CRF</a:t>
            </a:r>
            <a:r>
              <a:rPr lang="zh-CN" altLang="en-US" sz="3200" i="1" dirty="0" smtClean="0"/>
              <a:t> </a:t>
            </a:r>
            <a:r>
              <a:rPr lang="en-US" altLang="zh-CN" sz="3200" i="1" dirty="0" smtClean="0"/>
              <a:t>rule</a:t>
            </a:r>
            <a:r>
              <a:rPr lang="zh-CN" altLang="en-US" sz="3200" i="1" dirty="0" smtClean="0"/>
              <a:t> </a:t>
            </a:r>
            <a:r>
              <a:rPr lang="en-US" altLang="zh-CN" sz="3200" i="1" dirty="0" smtClean="0"/>
              <a:t>that</a:t>
            </a:r>
            <a:r>
              <a:rPr lang="zh-CN" altLang="en-US" sz="3200" i="1" dirty="0" smtClean="0"/>
              <a:t> </a:t>
            </a:r>
            <a:r>
              <a:rPr lang="en-US" altLang="zh-CN" sz="3200" i="1" dirty="0" smtClean="0"/>
              <a:t>indicates</a:t>
            </a:r>
            <a:r>
              <a:rPr lang="zh-CN" altLang="en-US" sz="3200" i="1" dirty="0" smtClean="0"/>
              <a:t> </a:t>
            </a:r>
            <a:r>
              <a:rPr lang="en-US" altLang="zh-CN" sz="3200" i="1" dirty="0" smtClean="0"/>
              <a:t>constraint)</a:t>
            </a:r>
          </a:p>
          <a:p>
            <a:pPr marL="514350" indent="-514350">
              <a:buAutoNum type="arabicPeriod"/>
            </a:pPr>
            <a:r>
              <a:rPr lang="en-US" altLang="zh-CN" sz="3200" dirty="0" smtClean="0"/>
              <a:t>Candidates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same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path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should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true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same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time</a:t>
            </a:r>
            <a:r>
              <a:rPr lang="zh-CN" altLang="en-US" sz="3200" dirty="0" smtClean="0"/>
              <a:t> </a:t>
            </a:r>
            <a:r>
              <a:rPr lang="en-US" altLang="zh-CN" sz="3200" i="1" dirty="0" smtClean="0"/>
              <a:t>(a</a:t>
            </a:r>
            <a:r>
              <a:rPr lang="zh-CN" altLang="en-US" sz="3200" i="1" dirty="0" smtClean="0"/>
              <a:t> </a:t>
            </a:r>
            <a:r>
              <a:rPr lang="en-US" altLang="zh-CN" sz="3200" i="1" dirty="0" smtClean="0"/>
              <a:t>linear-chain</a:t>
            </a:r>
            <a:r>
              <a:rPr lang="zh-CN" altLang="en-US" sz="3200" i="1" dirty="0" smtClean="0"/>
              <a:t> </a:t>
            </a:r>
            <a:r>
              <a:rPr lang="en-US" altLang="zh-CN" sz="3200" i="1" dirty="0" smtClean="0"/>
              <a:t>CRF</a:t>
            </a:r>
            <a:r>
              <a:rPr lang="zh-CN" altLang="en-US" sz="3200" i="1" dirty="0" smtClean="0"/>
              <a:t> </a:t>
            </a:r>
            <a:r>
              <a:rPr lang="en-US" altLang="zh-CN" sz="3200" i="1" dirty="0" smtClean="0"/>
              <a:t>rule)</a:t>
            </a:r>
          </a:p>
          <a:p>
            <a:r>
              <a:rPr lang="en-US" altLang="zh-CN" sz="3200" i="1" dirty="0" smtClean="0"/>
              <a:t>Next</a:t>
            </a:r>
            <a:r>
              <a:rPr lang="en-US" altLang="zh-CN" sz="3200" i="1" dirty="0"/>
              <a:t> </a:t>
            </a:r>
            <a:r>
              <a:rPr lang="en-US" altLang="zh-CN" sz="3200" i="1" dirty="0" smtClean="0"/>
              <a:t>steps:</a:t>
            </a:r>
            <a:r>
              <a:rPr lang="zh-CN" altLang="en-US" sz="3200" i="1" dirty="0" smtClean="0"/>
              <a:t> </a:t>
            </a:r>
            <a:r>
              <a:rPr lang="en-US" altLang="zh-CN" sz="3200" i="1" dirty="0" smtClean="0"/>
              <a:t>co-reference</a:t>
            </a:r>
            <a:r>
              <a:rPr lang="zh-CN" altLang="en-US" sz="3200" i="1" dirty="0" smtClean="0"/>
              <a:t> </a:t>
            </a:r>
            <a:r>
              <a:rPr lang="en-US" altLang="zh-CN" sz="3200" i="1" dirty="0" smtClean="0"/>
              <a:t>features</a:t>
            </a:r>
            <a:r>
              <a:rPr lang="zh-CN" altLang="en-US" sz="3200" i="1" dirty="0" smtClean="0"/>
              <a:t> </a:t>
            </a:r>
            <a:r>
              <a:rPr lang="en-US" altLang="zh-CN" sz="3200" i="1" dirty="0" smtClean="0"/>
              <a:t>and</a:t>
            </a:r>
            <a:r>
              <a:rPr lang="zh-CN" altLang="zh-CN" sz="3200" i="1" dirty="0"/>
              <a:t> </a:t>
            </a:r>
            <a:r>
              <a:rPr lang="en-US" altLang="zh-CN" sz="3200" b="1" i="1" dirty="0" smtClean="0"/>
              <a:t>candidate</a:t>
            </a:r>
            <a:r>
              <a:rPr lang="zh-CN" altLang="en-US" sz="3200" b="1" i="1" dirty="0" smtClean="0"/>
              <a:t> </a:t>
            </a:r>
            <a:r>
              <a:rPr lang="en-US" altLang="zh-CN" sz="3200" b="1" i="1" dirty="0" smtClean="0"/>
              <a:t>generation</a:t>
            </a:r>
          </a:p>
        </p:txBody>
      </p:sp>
      <p:sp>
        <p:nvSpPr>
          <p:cNvPr id="324" name="Rectangle 196"/>
          <p:cNvSpPr/>
          <p:nvPr/>
        </p:nvSpPr>
        <p:spPr>
          <a:xfrm>
            <a:off x="22213149" y="13855158"/>
            <a:ext cx="6308603" cy="1534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354" tIns="58677" rIns="117354" bIns="58677" rtlCol="0" anchor="ctr"/>
          <a:lstStyle/>
          <a:p>
            <a:r>
              <a:rPr lang="en-US" altLang="zh-CN" sz="2800" dirty="0">
                <a:solidFill>
                  <a:srgbClr val="000000"/>
                </a:solidFill>
              </a:rPr>
              <a:t>We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train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and test on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broadcast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news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lattices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(LDC2011T06,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150k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lattices)</a:t>
            </a:r>
            <a:r>
              <a:rPr lang="en-US" altLang="zh-CN" sz="2800" dirty="0" smtClean="0">
                <a:solidFill>
                  <a:srgbClr val="000000"/>
                </a:solidFill>
              </a:rPr>
              <a:t>.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We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holdout 50</a:t>
            </a:r>
            <a:r>
              <a:rPr lang="en-US" altLang="zh-CN" sz="2800" dirty="0">
                <a:solidFill>
                  <a:srgbClr val="000000"/>
                </a:solidFill>
              </a:rPr>
              <a:t>%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of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training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set for testing.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grpSp>
        <p:nvGrpSpPr>
          <p:cNvPr id="70" name="组 69"/>
          <p:cNvGrpSpPr/>
          <p:nvPr/>
        </p:nvGrpSpPr>
        <p:grpSpPr>
          <a:xfrm>
            <a:off x="1101790" y="29765428"/>
            <a:ext cx="9109878" cy="9262058"/>
            <a:chOff x="20074018" y="29765428"/>
            <a:chExt cx="9109878" cy="9262058"/>
          </a:xfrm>
        </p:grpSpPr>
        <p:sp>
          <p:nvSpPr>
            <p:cNvPr id="14" name="Rectangle 13"/>
            <p:cNvSpPr/>
            <p:nvPr/>
          </p:nvSpPr>
          <p:spPr>
            <a:xfrm>
              <a:off x="20074018" y="30834765"/>
              <a:ext cx="9109878" cy="819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354" tIns="58677" rIns="117354" bIns="58677"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0469928" y="31039601"/>
              <a:ext cx="8273239" cy="107714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354" tIns="58677" rIns="117354" bIns="58677" rtlCol="0" anchor="ctr"/>
            <a:lstStyle/>
            <a:p>
              <a:pPr algn="ctr"/>
              <a:r>
                <a:rPr lang="en-US" sz="3100" dirty="0" err="1" smtClean="0"/>
                <a:t>DeepSpeech</a:t>
              </a:r>
              <a:r>
                <a:rPr lang="zh-CN" altLang="en-US" sz="3100" dirty="0" smtClean="0"/>
                <a:t> </a:t>
              </a:r>
              <a:r>
                <a:rPr lang="en-US" altLang="zh-CN" sz="3100" dirty="0" smtClean="0"/>
                <a:t>provides</a:t>
              </a:r>
              <a:r>
                <a:rPr lang="zh-CN" altLang="en-US" sz="3100" dirty="0" smtClean="0"/>
                <a:t> </a:t>
              </a:r>
              <a:r>
                <a:rPr lang="en-US" altLang="zh-CN" sz="3100" dirty="0" smtClean="0"/>
                <a:t>a</a:t>
              </a:r>
              <a:r>
                <a:rPr lang="zh-CN" altLang="en-US" sz="3100" dirty="0" smtClean="0"/>
                <a:t> </a:t>
              </a:r>
              <a:r>
                <a:rPr lang="en-US" altLang="zh-CN" sz="3100" dirty="0" smtClean="0"/>
                <a:t>framework</a:t>
              </a:r>
              <a:r>
                <a:rPr lang="zh-CN" altLang="en-US" sz="3100" dirty="0" smtClean="0"/>
                <a:t> </a:t>
              </a:r>
              <a:r>
                <a:rPr lang="en-US" altLang="zh-CN" sz="3100" dirty="0" smtClean="0"/>
                <a:t>for</a:t>
              </a:r>
              <a:r>
                <a:rPr lang="zh-CN" altLang="en-US" sz="3100" dirty="0" smtClean="0"/>
                <a:t> </a:t>
              </a:r>
              <a:r>
                <a:rPr lang="en-US" altLang="zh-CN" sz="3100" dirty="0" smtClean="0"/>
                <a:t>developers</a:t>
              </a:r>
              <a:r>
                <a:rPr lang="zh-CN" altLang="en-US" sz="3100" dirty="0" smtClean="0"/>
                <a:t> </a:t>
              </a:r>
              <a:r>
                <a:rPr lang="en-US" altLang="zh-CN" sz="3100" dirty="0" smtClean="0"/>
                <a:t>to</a:t>
              </a:r>
              <a:r>
                <a:rPr lang="zh-CN" altLang="en-US" sz="3100" dirty="0" smtClean="0"/>
                <a:t> </a:t>
              </a:r>
              <a:r>
                <a:rPr lang="en-US" altLang="zh-CN" sz="3100" dirty="0" smtClean="0"/>
                <a:t>extract</a:t>
              </a:r>
              <a:r>
                <a:rPr lang="zh-CN" altLang="en-US" sz="3100" dirty="0" smtClean="0"/>
                <a:t> </a:t>
              </a:r>
              <a:r>
                <a:rPr lang="en-US" altLang="zh-CN" sz="3100" dirty="0" smtClean="0"/>
                <a:t>and</a:t>
              </a:r>
              <a:r>
                <a:rPr lang="zh-CN" altLang="en-US" sz="3100" dirty="0" smtClean="0"/>
                <a:t> </a:t>
              </a:r>
              <a:r>
                <a:rPr lang="en-US" altLang="zh-CN" sz="3100" dirty="0" smtClean="0"/>
                <a:t>integrate</a:t>
              </a:r>
              <a:r>
                <a:rPr lang="zh-CN" altLang="en-US" sz="3100" dirty="0" smtClean="0"/>
                <a:t> </a:t>
              </a:r>
              <a:r>
                <a:rPr lang="en-US" altLang="zh-CN" sz="3100" dirty="0" smtClean="0"/>
                <a:t>high-level</a:t>
              </a:r>
              <a:r>
                <a:rPr lang="zh-CN" altLang="en-US" sz="3100" dirty="0" smtClean="0"/>
                <a:t> </a:t>
              </a:r>
              <a:r>
                <a:rPr lang="en-US" altLang="zh-CN" sz="3100" dirty="0" smtClean="0"/>
                <a:t>features</a:t>
              </a:r>
              <a:endParaRPr lang="en-US" sz="3100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0074018" y="29765428"/>
              <a:ext cx="9100144" cy="1069338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354" tIns="58677" rIns="117354" bIns="58677" rtlCol="0" anchor="ctr"/>
            <a:lstStyle/>
            <a:p>
              <a:pPr algn="ctr"/>
              <a:r>
                <a:rPr lang="en-US" sz="4600" dirty="0" smtClean="0"/>
                <a:t>Extract</a:t>
              </a:r>
              <a:r>
                <a:rPr lang="zh-CN" altLang="en-US" sz="4600" dirty="0" smtClean="0"/>
                <a:t> </a:t>
              </a:r>
              <a:r>
                <a:rPr lang="en-US" altLang="zh-CN" sz="4600" dirty="0" smtClean="0"/>
                <a:t>&amp;</a:t>
              </a:r>
              <a:r>
                <a:rPr lang="zh-CN" altLang="en-US" sz="4600" dirty="0" smtClean="0"/>
                <a:t> </a:t>
              </a:r>
              <a:r>
                <a:rPr lang="en-US" altLang="zh-CN" sz="4600" dirty="0" smtClean="0"/>
                <a:t>Integrate</a:t>
              </a:r>
              <a:r>
                <a:rPr lang="zh-CN" altLang="en-US" sz="4600" dirty="0" smtClean="0"/>
                <a:t> </a:t>
              </a:r>
              <a:r>
                <a:rPr lang="en-US" altLang="zh-CN" sz="4600" dirty="0" smtClean="0"/>
                <a:t>linguistic</a:t>
              </a:r>
              <a:r>
                <a:rPr lang="zh-CN" altLang="en-US" sz="4600" dirty="0" smtClean="0"/>
                <a:t> </a:t>
              </a:r>
              <a:r>
                <a:rPr lang="en-US" altLang="zh-CN" sz="4600" dirty="0" smtClean="0"/>
                <a:t>features</a:t>
              </a:r>
              <a:endParaRPr lang="en-US" sz="4600" dirty="0"/>
            </a:p>
          </p:txBody>
        </p:sp>
        <p:grpSp>
          <p:nvGrpSpPr>
            <p:cNvPr id="68" name="组 67"/>
            <p:cNvGrpSpPr/>
            <p:nvPr/>
          </p:nvGrpSpPr>
          <p:grpSpPr>
            <a:xfrm>
              <a:off x="20185055" y="33694011"/>
              <a:ext cx="8950948" cy="4816091"/>
              <a:chOff x="11344700" y="18565982"/>
              <a:chExt cx="9209920" cy="4120718"/>
            </a:xfrm>
          </p:grpSpPr>
          <p:sp>
            <p:nvSpPr>
              <p:cNvPr id="362" name="Rectangle 194"/>
              <p:cNvSpPr/>
              <p:nvPr/>
            </p:nvSpPr>
            <p:spPr>
              <a:xfrm>
                <a:off x="15925989" y="18565982"/>
                <a:ext cx="4588563" cy="59470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Python</a:t>
                </a:r>
                <a:endParaRPr lang="en-US" sz="2800" dirty="0"/>
              </a:p>
            </p:txBody>
          </p:sp>
          <p:sp>
            <p:nvSpPr>
              <p:cNvPr id="363" name="Rectangle 195"/>
              <p:cNvSpPr/>
              <p:nvPr/>
            </p:nvSpPr>
            <p:spPr>
              <a:xfrm>
                <a:off x="11344700" y="18565982"/>
                <a:ext cx="4588563" cy="58969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SQL</a:t>
                </a:r>
                <a:endParaRPr lang="en-US" sz="2400" dirty="0"/>
              </a:p>
            </p:txBody>
          </p:sp>
          <p:sp>
            <p:nvSpPr>
              <p:cNvPr id="364" name="Rectangle 196"/>
              <p:cNvSpPr/>
              <p:nvPr/>
            </p:nvSpPr>
            <p:spPr>
              <a:xfrm>
                <a:off x="15925990" y="19160684"/>
                <a:ext cx="4588563" cy="352601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65" name="Rectangle 197"/>
              <p:cNvSpPr/>
              <p:nvPr/>
            </p:nvSpPr>
            <p:spPr>
              <a:xfrm>
                <a:off x="11350794" y="19160684"/>
                <a:ext cx="4588563" cy="352601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66" name="TextBox 205"/>
              <p:cNvSpPr txBox="1"/>
              <p:nvPr/>
            </p:nvSpPr>
            <p:spPr>
              <a:xfrm>
                <a:off x="11350794" y="19176378"/>
                <a:ext cx="4575196" cy="1343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 smtClean="0"/>
                  <a:t>Define</a:t>
                </a:r>
                <a:r>
                  <a:rPr lang="zh-CN" altLang="en-US" sz="2400" b="1" i="1" dirty="0" smtClean="0"/>
                  <a:t> </a:t>
                </a:r>
                <a:r>
                  <a:rPr lang="en-US" sz="2400" b="1" i="1" dirty="0" smtClean="0"/>
                  <a:t>a SQL query to generate all pairs</a:t>
                </a:r>
                <a:r>
                  <a:rPr lang="zh-CN" altLang="en-US" sz="2400" b="1" i="1" dirty="0" smtClean="0"/>
                  <a:t> </a:t>
                </a:r>
                <a:r>
                  <a:rPr lang="en-US" altLang="zh-CN" sz="2400" b="1" i="1" dirty="0" smtClean="0"/>
                  <a:t>of</a:t>
                </a:r>
                <a:r>
                  <a:rPr lang="zh-CN" altLang="en-US" sz="2400" b="1" i="1" dirty="0" smtClean="0"/>
                  <a:t> </a:t>
                </a:r>
                <a:r>
                  <a:rPr lang="en-US" sz="2400" b="1" i="1" dirty="0" smtClean="0"/>
                  <a:t>candidate</a:t>
                </a:r>
                <a:r>
                  <a:rPr lang="zh-CN" altLang="en-US" sz="2400" b="1" i="1" dirty="0" smtClean="0"/>
                  <a:t> </a:t>
                </a:r>
                <a:r>
                  <a:rPr lang="en-US" altLang="zh-CN" sz="2400" b="1" i="1" dirty="0" smtClean="0"/>
                  <a:t>words</a:t>
                </a:r>
                <a:r>
                  <a:rPr lang="en-US" sz="2400" b="1" i="1" dirty="0" smtClean="0"/>
                  <a:t> that appear in the same lattice, and pair it with a python function.</a:t>
                </a:r>
                <a:endParaRPr lang="en-US" sz="2400" b="1" i="1" dirty="0"/>
              </a:p>
            </p:txBody>
          </p:sp>
          <p:sp>
            <p:nvSpPr>
              <p:cNvPr id="367" name="TextBox 206"/>
              <p:cNvSpPr txBox="1"/>
              <p:nvPr/>
            </p:nvSpPr>
            <p:spPr>
              <a:xfrm>
                <a:off x="11769094" y="20624465"/>
                <a:ext cx="3172349" cy="1975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SELECT</a:t>
                </a:r>
                <a:r>
                  <a:rPr lang="en-US" sz="2400" dirty="0" smtClean="0"/>
                  <a:t> t0.CID, t0.TEXT,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         t1.CID, t1.TEXT</a:t>
                </a:r>
              </a:p>
              <a:p>
                <a:r>
                  <a:rPr lang="en-US" sz="2400" b="1" dirty="0" smtClean="0"/>
                  <a:t>FROM</a:t>
                </a:r>
                <a:r>
                  <a:rPr lang="en-US" sz="2400" dirty="0" smtClean="0"/>
                  <a:t>   candidate</a:t>
                </a:r>
                <a:r>
                  <a:rPr lang="zh-CN" altLang="en-US" sz="2400" dirty="0" smtClean="0"/>
                  <a:t> </a:t>
                </a:r>
                <a:r>
                  <a:rPr lang="en-US" sz="2400" dirty="0" smtClean="0"/>
                  <a:t>t0,</a:t>
                </a:r>
                <a:br>
                  <a:rPr lang="en-US" sz="2400" dirty="0" smtClean="0"/>
                </a:br>
                <a:r>
                  <a:rPr lang="zh-CN" altLang="en-US" sz="2400" dirty="0" smtClean="0"/>
                  <a:t>       </a:t>
                </a:r>
                <a:r>
                  <a:rPr lang="en-US" sz="2400" dirty="0" smtClean="0"/>
                  <a:t>candidate</a:t>
                </a:r>
                <a:r>
                  <a:rPr lang="zh-CN" altLang="en-US" sz="2400" dirty="0" smtClean="0"/>
                  <a:t> </a:t>
                </a:r>
                <a:r>
                  <a:rPr lang="en-US" sz="2400" dirty="0" smtClean="0"/>
                  <a:t>t1</a:t>
                </a:r>
              </a:p>
              <a:p>
                <a:r>
                  <a:rPr lang="en-US" sz="2400" b="1" dirty="0" smtClean="0"/>
                  <a:t>WHERE</a:t>
                </a:r>
                <a:r>
                  <a:rPr lang="en-US" sz="2400" dirty="0" smtClean="0"/>
                  <a:t> t0.LID</a:t>
                </a:r>
                <a:r>
                  <a:rPr lang="zh-CN" altLang="en-US" sz="24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sz="2400" dirty="0" smtClean="0"/>
                  <a:t>t1.LID</a:t>
                </a:r>
              </a:p>
              <a:p>
                <a:r>
                  <a:rPr lang="en-US" sz="2400" b="1" dirty="0" smtClean="0"/>
                  <a:t>USEPYTHON </a:t>
                </a:r>
                <a:r>
                  <a:rPr lang="en-US" sz="2400" b="1" i="1" dirty="0" err="1" smtClean="0">
                    <a:solidFill>
                      <a:srgbClr val="376092"/>
                    </a:solidFill>
                  </a:rPr>
                  <a:t>pyfunc</a:t>
                </a:r>
                <a:endParaRPr lang="en-US" sz="2400" b="1" i="1" dirty="0" smtClean="0">
                  <a:solidFill>
                    <a:srgbClr val="376092"/>
                  </a:solidFill>
                </a:endParaRPr>
              </a:p>
            </p:txBody>
          </p:sp>
          <p:sp>
            <p:nvSpPr>
              <p:cNvPr id="368" name="TextBox 207"/>
              <p:cNvSpPr txBox="1"/>
              <p:nvPr/>
            </p:nvSpPr>
            <p:spPr>
              <a:xfrm>
                <a:off x="15979424" y="19176378"/>
                <a:ext cx="4575196" cy="1027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 smtClean="0"/>
                  <a:t>We write a Python function to process all phrase pairs and identify</a:t>
                </a:r>
                <a:r>
                  <a:rPr lang="zh-CN" altLang="en-US" sz="2400" b="1" i="1" dirty="0" smtClean="0"/>
                  <a:t> </a:t>
                </a:r>
                <a:r>
                  <a:rPr lang="en-US" altLang="zh-CN" sz="2400" b="1" i="1" dirty="0" err="1" smtClean="0"/>
                  <a:t>coreferent</a:t>
                </a:r>
                <a:r>
                  <a:rPr lang="zh-CN" altLang="en-US" sz="2400" b="1" i="1" dirty="0" smtClean="0"/>
                  <a:t> </a:t>
                </a:r>
                <a:r>
                  <a:rPr lang="en-US" altLang="zh-CN" sz="2400" b="1" i="1" dirty="0" smtClean="0"/>
                  <a:t>pairs</a:t>
                </a:r>
                <a:r>
                  <a:rPr lang="en-US" sz="2400" b="1" i="1" dirty="0" smtClean="0"/>
                  <a:t>.</a:t>
                </a:r>
                <a:endParaRPr lang="en-US" sz="2400" b="1" i="1" dirty="0"/>
              </a:p>
            </p:txBody>
          </p:sp>
          <p:sp>
            <p:nvSpPr>
              <p:cNvPr id="369" name="TextBox 208"/>
              <p:cNvSpPr txBox="1"/>
              <p:nvPr/>
            </p:nvSpPr>
            <p:spPr>
              <a:xfrm>
                <a:off x="16311220" y="20389962"/>
                <a:ext cx="3464598" cy="1027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def</a:t>
                </a:r>
                <a:r>
                  <a:rPr lang="en-US" sz="2400" b="1" dirty="0" smtClean="0"/>
                  <a:t> </a:t>
                </a:r>
                <a:r>
                  <a:rPr lang="en-US" sz="2400" b="1" i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pyfunc</a:t>
                </a:r>
                <a:r>
                  <a:rPr lang="en-US" sz="2400" dirty="0" smtClean="0"/>
                  <a:t>(c1, t1, c2, t2):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if </a:t>
                </a:r>
                <a:r>
                  <a:rPr lang="en-US" sz="2400" dirty="0" err="1" smtClean="0"/>
                  <a:t>edit_dist</a:t>
                </a:r>
                <a:r>
                  <a:rPr lang="en-US" sz="2400" dirty="0" smtClean="0"/>
                  <a:t>(t1, t2) &lt; </a:t>
                </a:r>
                <a:r>
                  <a:rPr lang="en-US" altLang="zh-CN" sz="2400" dirty="0" smtClean="0"/>
                  <a:t>2</a:t>
                </a:r>
                <a:r>
                  <a:rPr lang="en-US" sz="2400" dirty="0" smtClean="0"/>
                  <a:t>: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   emit(“</a:t>
                </a:r>
                <a:r>
                  <a:rPr lang="en-US" sz="2400" dirty="0" err="1" smtClean="0"/>
                  <a:t>Coref</a:t>
                </a:r>
                <a:r>
                  <a:rPr lang="en-US" sz="2400" dirty="0" smtClean="0"/>
                  <a:t>”, c1, c2)</a:t>
                </a:r>
              </a:p>
            </p:txBody>
          </p:sp>
        </p:grpSp>
        <p:sp>
          <p:nvSpPr>
            <p:cNvPr id="370" name="TextBox 207"/>
            <p:cNvSpPr txBox="1"/>
            <p:nvPr/>
          </p:nvSpPr>
          <p:spPr>
            <a:xfrm>
              <a:off x="20333162" y="32278501"/>
              <a:ext cx="8627134" cy="1103385"/>
            </a:xfrm>
            <a:prstGeom prst="rect">
              <a:avLst/>
            </a:prstGeom>
            <a:noFill/>
          </p:spPr>
          <p:txBody>
            <a:bodyPr wrap="square" lIns="117354" tIns="58677" rIns="117354" bIns="58677" rtlCol="0">
              <a:spAutoFit/>
            </a:bodyPr>
            <a:lstStyle/>
            <a:p>
              <a:pPr algn="ctr"/>
              <a:r>
                <a:rPr lang="en-US" sz="3200" dirty="0" smtClean="0"/>
                <a:t>Here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is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how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developers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can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easily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plug-in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a</a:t>
              </a:r>
              <a:r>
                <a:rPr lang="zh-CN" altLang="en-US" sz="3200" dirty="0" smtClean="0"/>
                <a:t> </a:t>
              </a:r>
              <a:r>
                <a:rPr lang="en-US" altLang="zh-CN" sz="3200" dirty="0" err="1" smtClean="0"/>
                <a:t>corefence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feature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“extractor”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to</a:t>
              </a:r>
              <a:r>
                <a:rPr lang="zh-CN" altLang="en-US" sz="3200" dirty="0" smtClean="0"/>
                <a:t> </a:t>
              </a:r>
              <a:r>
                <a:rPr lang="en-US" altLang="zh-CN" sz="3200" dirty="0" err="1" smtClean="0"/>
                <a:t>DeepSpeech</a:t>
              </a:r>
              <a:r>
                <a:rPr lang="en-US" altLang="zh-CN" sz="3200" dirty="0" smtClean="0"/>
                <a:t>:</a:t>
              </a:r>
              <a:endParaRPr lang="en-US" sz="3200" dirty="0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V="1">
            <a:off x="5656729" y="29025243"/>
            <a:ext cx="0" cy="745132"/>
          </a:xfrm>
          <a:prstGeom prst="line">
            <a:avLst/>
          </a:prstGeom>
          <a:ln w="133350">
            <a:solidFill>
              <a:schemeClr val="tx2"/>
            </a:solidFill>
            <a:headEnd type="oval" w="med" len="med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flipV="1">
            <a:off x="24997215" y="29025243"/>
            <a:ext cx="0" cy="745132"/>
          </a:xfrm>
          <a:prstGeom prst="line">
            <a:avLst/>
          </a:prstGeom>
          <a:ln w="133350">
            <a:solidFill>
              <a:schemeClr val="tx2"/>
            </a:solidFill>
            <a:headEnd type="oval" w="med" len="med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7621250" y="28161694"/>
            <a:ext cx="184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04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3784</TotalTime>
  <Words>777</Words>
  <Application>Microsoft Macintosh PowerPoint</Application>
  <PresentationFormat>自定义</PresentationFormat>
  <Paragraphs>163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 Zhang</dc:creator>
  <cp:lastModifiedBy>Zifei Shan</cp:lastModifiedBy>
  <cp:revision>1038</cp:revision>
  <cp:lastPrinted>2014-04-14T01:54:42Z</cp:lastPrinted>
  <dcterms:created xsi:type="dcterms:W3CDTF">2013-05-26T16:38:26Z</dcterms:created>
  <dcterms:modified xsi:type="dcterms:W3CDTF">2014-06-09T00:34:25Z</dcterms:modified>
</cp:coreProperties>
</file>