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3" r:id="rId6"/>
    <p:sldId id="272" r:id="rId7"/>
    <p:sldId id="274" r:id="rId8"/>
    <p:sldId id="282" r:id="rId9"/>
    <p:sldId id="268" r:id="rId10"/>
    <p:sldId id="261" r:id="rId11"/>
    <p:sldId id="260" r:id="rId12"/>
    <p:sldId id="266" r:id="rId13"/>
    <p:sldId id="275" r:id="rId14"/>
    <p:sldId id="276" r:id="rId15"/>
    <p:sldId id="277" r:id="rId16"/>
    <p:sldId id="263" r:id="rId17"/>
    <p:sldId id="264" r:id="rId18"/>
    <p:sldId id="278" r:id="rId19"/>
    <p:sldId id="279" r:id="rId20"/>
    <p:sldId id="281" r:id="rId21"/>
    <p:sldId id="280" r:id="rId22"/>
    <p:sldId id="290" r:id="rId23"/>
    <p:sldId id="285" r:id="rId24"/>
    <p:sldId id="288" r:id="rId25"/>
    <p:sldId id="284" r:id="rId26"/>
    <p:sldId id="287" r:id="rId27"/>
    <p:sldId id="286" r:id="rId28"/>
    <p:sldId id="28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21B"/>
    <a:srgbClr val="57B5B6"/>
    <a:srgbClr val="57ADB6"/>
    <a:srgbClr val="57ADA1"/>
    <a:srgbClr val="4FA39F"/>
    <a:srgbClr val="50A6A2"/>
    <a:srgbClr val="45A2B1"/>
    <a:srgbClr val="439CAB"/>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93" autoAdjust="0"/>
    <p:restoredTop sz="94660"/>
  </p:normalViewPr>
  <p:slideViewPr>
    <p:cSldViewPr>
      <p:cViewPr varScale="1">
        <p:scale>
          <a:sx n="65" d="100"/>
          <a:sy n="65" d="100"/>
        </p:scale>
        <p:origin x="-160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8CA6D4-EA18-4486-B812-CD50DFC95204}"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85084-E16A-4617-A17B-1B7DBE79CBBC}" type="slidenum">
              <a:rPr lang="en-US" smtClean="0"/>
              <a:t>‹#›</a:t>
            </a:fld>
            <a:endParaRPr lang="en-US"/>
          </a:p>
        </p:txBody>
      </p:sp>
    </p:spTree>
    <p:extLst>
      <p:ext uri="{BB962C8B-B14F-4D97-AF65-F5344CB8AC3E}">
        <p14:creationId xmlns:p14="http://schemas.microsoft.com/office/powerpoint/2010/main" val="3070351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CA6D4-EA18-4486-B812-CD50DFC95204}"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85084-E16A-4617-A17B-1B7DBE79CBBC}" type="slidenum">
              <a:rPr lang="en-US" smtClean="0"/>
              <a:t>‹#›</a:t>
            </a:fld>
            <a:endParaRPr lang="en-US"/>
          </a:p>
        </p:txBody>
      </p:sp>
    </p:spTree>
    <p:extLst>
      <p:ext uri="{BB962C8B-B14F-4D97-AF65-F5344CB8AC3E}">
        <p14:creationId xmlns:p14="http://schemas.microsoft.com/office/powerpoint/2010/main" val="2228156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CA6D4-EA18-4486-B812-CD50DFC95204}"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85084-E16A-4617-A17B-1B7DBE79CBBC}" type="slidenum">
              <a:rPr lang="en-US" smtClean="0"/>
              <a:t>‹#›</a:t>
            </a:fld>
            <a:endParaRPr lang="en-US"/>
          </a:p>
        </p:txBody>
      </p:sp>
    </p:spTree>
    <p:extLst>
      <p:ext uri="{BB962C8B-B14F-4D97-AF65-F5344CB8AC3E}">
        <p14:creationId xmlns:p14="http://schemas.microsoft.com/office/powerpoint/2010/main" val="3682525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CA6D4-EA18-4486-B812-CD50DFC95204}"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85084-E16A-4617-A17B-1B7DBE79CBBC}" type="slidenum">
              <a:rPr lang="en-US" smtClean="0"/>
              <a:t>‹#›</a:t>
            </a:fld>
            <a:endParaRPr lang="en-US"/>
          </a:p>
        </p:txBody>
      </p:sp>
    </p:spTree>
    <p:extLst>
      <p:ext uri="{BB962C8B-B14F-4D97-AF65-F5344CB8AC3E}">
        <p14:creationId xmlns:p14="http://schemas.microsoft.com/office/powerpoint/2010/main" val="359481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8CA6D4-EA18-4486-B812-CD50DFC95204}"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85084-E16A-4617-A17B-1B7DBE79CBBC}" type="slidenum">
              <a:rPr lang="en-US" smtClean="0"/>
              <a:t>‹#›</a:t>
            </a:fld>
            <a:endParaRPr lang="en-US"/>
          </a:p>
        </p:txBody>
      </p:sp>
    </p:spTree>
    <p:extLst>
      <p:ext uri="{BB962C8B-B14F-4D97-AF65-F5344CB8AC3E}">
        <p14:creationId xmlns:p14="http://schemas.microsoft.com/office/powerpoint/2010/main" val="41295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8CA6D4-EA18-4486-B812-CD50DFC95204}" type="datetimeFigureOut">
              <a:rPr lang="en-US" smtClean="0"/>
              <a:t>12/17/2013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85084-E16A-4617-A17B-1B7DBE79CBBC}" type="slidenum">
              <a:rPr lang="en-US" smtClean="0"/>
              <a:t>‹#›</a:t>
            </a:fld>
            <a:endParaRPr lang="en-US"/>
          </a:p>
        </p:txBody>
      </p:sp>
    </p:spTree>
    <p:extLst>
      <p:ext uri="{BB962C8B-B14F-4D97-AF65-F5344CB8AC3E}">
        <p14:creationId xmlns:p14="http://schemas.microsoft.com/office/powerpoint/2010/main" val="3301437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8CA6D4-EA18-4486-B812-CD50DFC95204}" type="datetimeFigureOut">
              <a:rPr lang="en-US" smtClean="0"/>
              <a:t>12/17/2013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C85084-E16A-4617-A17B-1B7DBE79CBBC}" type="slidenum">
              <a:rPr lang="en-US" smtClean="0"/>
              <a:t>‹#›</a:t>
            </a:fld>
            <a:endParaRPr lang="en-US"/>
          </a:p>
        </p:txBody>
      </p:sp>
    </p:spTree>
    <p:extLst>
      <p:ext uri="{BB962C8B-B14F-4D97-AF65-F5344CB8AC3E}">
        <p14:creationId xmlns:p14="http://schemas.microsoft.com/office/powerpoint/2010/main" val="312886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8CA6D4-EA18-4486-B812-CD50DFC95204}" type="datetimeFigureOut">
              <a:rPr lang="en-US" smtClean="0"/>
              <a:t>12/17/2013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C85084-E16A-4617-A17B-1B7DBE79CBBC}" type="slidenum">
              <a:rPr lang="en-US" smtClean="0"/>
              <a:t>‹#›</a:t>
            </a:fld>
            <a:endParaRPr lang="en-US"/>
          </a:p>
        </p:txBody>
      </p:sp>
    </p:spTree>
    <p:extLst>
      <p:ext uri="{BB962C8B-B14F-4D97-AF65-F5344CB8AC3E}">
        <p14:creationId xmlns:p14="http://schemas.microsoft.com/office/powerpoint/2010/main" val="84978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CA6D4-EA18-4486-B812-CD50DFC95204}" type="datetimeFigureOut">
              <a:rPr lang="en-US" smtClean="0"/>
              <a:t>12/17/2013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C85084-E16A-4617-A17B-1B7DBE79CBBC}" type="slidenum">
              <a:rPr lang="en-US" smtClean="0"/>
              <a:t>‹#›</a:t>
            </a:fld>
            <a:endParaRPr lang="en-US"/>
          </a:p>
        </p:txBody>
      </p:sp>
    </p:spTree>
    <p:extLst>
      <p:ext uri="{BB962C8B-B14F-4D97-AF65-F5344CB8AC3E}">
        <p14:creationId xmlns:p14="http://schemas.microsoft.com/office/powerpoint/2010/main" val="10196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CA6D4-EA18-4486-B812-CD50DFC95204}" type="datetimeFigureOut">
              <a:rPr lang="en-US" smtClean="0"/>
              <a:t>12/17/2013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85084-E16A-4617-A17B-1B7DBE79CBBC}" type="slidenum">
              <a:rPr lang="en-US" smtClean="0"/>
              <a:t>‹#›</a:t>
            </a:fld>
            <a:endParaRPr lang="en-US"/>
          </a:p>
        </p:txBody>
      </p:sp>
    </p:spTree>
    <p:extLst>
      <p:ext uri="{BB962C8B-B14F-4D97-AF65-F5344CB8AC3E}">
        <p14:creationId xmlns:p14="http://schemas.microsoft.com/office/powerpoint/2010/main" val="66123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CA6D4-EA18-4486-B812-CD50DFC95204}" type="datetimeFigureOut">
              <a:rPr lang="en-US" smtClean="0"/>
              <a:t>12/17/2013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85084-E16A-4617-A17B-1B7DBE79CBBC}" type="slidenum">
              <a:rPr lang="en-US" smtClean="0"/>
              <a:t>‹#›</a:t>
            </a:fld>
            <a:endParaRPr lang="en-US"/>
          </a:p>
        </p:txBody>
      </p:sp>
    </p:spTree>
    <p:extLst>
      <p:ext uri="{BB962C8B-B14F-4D97-AF65-F5344CB8AC3E}">
        <p14:creationId xmlns:p14="http://schemas.microsoft.com/office/powerpoint/2010/main" val="342500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CA6D4-EA18-4486-B812-CD50DFC95204}" type="datetimeFigureOut">
              <a:rPr lang="en-US" smtClean="0"/>
              <a:t>12/17/2013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85084-E16A-4617-A17B-1B7DBE79CBBC}" type="slidenum">
              <a:rPr lang="en-US" smtClean="0"/>
              <a:t>‹#›</a:t>
            </a:fld>
            <a:endParaRPr lang="en-US"/>
          </a:p>
        </p:txBody>
      </p:sp>
    </p:spTree>
    <p:extLst>
      <p:ext uri="{BB962C8B-B14F-4D97-AF65-F5344CB8AC3E}">
        <p14:creationId xmlns:p14="http://schemas.microsoft.com/office/powerpoint/2010/main" val="227932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de.google.com/p/chromium-compact-language-detector/" TargetMode="External"/><Relationship Id="rId2" Type="http://schemas.openxmlformats.org/officeDocument/2006/relationships/hyperlink" Target="http://www.polyglot3000.com/" TargetMode="External"/><Relationship Id="rId1" Type="http://schemas.openxmlformats.org/officeDocument/2006/relationships/slideLayout" Target="../slideLayouts/slideLayout2.xml"/><Relationship Id="rId4" Type="http://schemas.openxmlformats.org/officeDocument/2006/relationships/hyperlink" Target="http://www.lextek.com/langid/l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6526162" y="4038600"/>
            <a:ext cx="1779638" cy="2590800"/>
            <a:chOff x="6449962" y="4038600"/>
            <a:chExt cx="1779638" cy="2590800"/>
          </a:xfrm>
        </p:grpSpPr>
        <p:grpSp>
          <p:nvGrpSpPr>
            <p:cNvPr id="10" name="Group 9"/>
            <p:cNvGrpSpPr/>
            <p:nvPr/>
          </p:nvGrpSpPr>
          <p:grpSpPr>
            <a:xfrm>
              <a:off x="6449962" y="4038600"/>
              <a:ext cx="1703438" cy="2590800"/>
              <a:chOff x="5687962" y="2362200"/>
              <a:chExt cx="1703438" cy="2590800"/>
            </a:xfrm>
          </p:grpSpPr>
          <p:sp>
            <p:nvSpPr>
              <p:cNvPr id="9" name="Rectangle 8"/>
              <p:cNvSpPr/>
              <p:nvPr/>
            </p:nvSpPr>
            <p:spPr>
              <a:xfrm>
                <a:off x="6477000" y="4038600"/>
                <a:ext cx="914400" cy="914400"/>
              </a:xfrm>
              <a:prstGeom prst="rect">
                <a:avLst/>
              </a:prstGeom>
              <a:solidFill>
                <a:schemeClr val="bg1"/>
              </a:solidFill>
              <a:ln w="0" cmpd="sng">
                <a:solidFill>
                  <a:schemeClr val="tx1">
                    <a:alpha val="0"/>
                  </a:schemeClr>
                </a:solidFill>
              </a:ln>
              <a:effectLst/>
              <a:scene3d>
                <a:camera prst="isometricLeftDown">
                  <a:rot lat="2100043" lon="2699992" rev="21599960"/>
                </a:camera>
                <a:lightRig rig="soft" dir="t">
                  <a:rot lat="0" lon="0" rev="0"/>
                </a:lightRig>
              </a:scene3d>
              <a:sp3d extrusionH="850900" contourW="63500" prstMaterial="flat">
                <a:bevelT w="146050"/>
                <a:bevelB prst="angl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87962" y="3313471"/>
                <a:ext cx="914400" cy="914400"/>
              </a:xfrm>
              <a:prstGeom prst="rect">
                <a:avLst/>
              </a:prstGeom>
              <a:solidFill>
                <a:schemeClr val="bg1"/>
              </a:solidFill>
              <a:ln w="0" cmpd="sng">
                <a:solidFill>
                  <a:schemeClr val="tx1">
                    <a:alpha val="0"/>
                  </a:schemeClr>
                </a:solidFill>
              </a:ln>
              <a:effectLst/>
              <a:scene3d>
                <a:camera prst="isometricLeftDown">
                  <a:rot lat="1879333" lon="4479071" rev="989061"/>
                </a:camera>
                <a:lightRig rig="flood" dir="t"/>
              </a:scene3d>
              <a:sp3d extrusionH="850900" contourW="63500" prstMaterial="flat">
                <a:bevelT w="146050"/>
                <a:bevelB prst="angl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6400800" y="2362200"/>
                <a:ext cx="914400" cy="914400"/>
              </a:xfrm>
              <a:prstGeom prst="rect">
                <a:avLst/>
              </a:prstGeom>
              <a:solidFill>
                <a:schemeClr val="bg1"/>
              </a:solidFill>
              <a:ln w="0" cmpd="sng">
                <a:solidFill>
                  <a:schemeClr val="tx1">
                    <a:alpha val="0"/>
                  </a:schemeClr>
                </a:solidFill>
              </a:ln>
              <a:effectLst/>
              <a:scene3d>
                <a:camera prst="isometricLeftDown">
                  <a:rot lat="1800043" lon="2699997" rev="20399939"/>
                </a:camera>
                <a:lightRig rig="soft" dir="t">
                  <a:rot lat="0" lon="0" rev="0"/>
                </a:lightRig>
              </a:scene3d>
              <a:sp3d extrusionH="850900" contourW="63500" prstMaterial="flat">
                <a:bevelT w="146050"/>
                <a:bevelB prst="angle"/>
                <a:extrusionClr>
                  <a:schemeClr val="bg1"/>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p:cNvSpPr txBox="1"/>
            <p:nvPr/>
          </p:nvSpPr>
          <p:spPr>
            <a:xfrm>
              <a:off x="7391400" y="4267200"/>
              <a:ext cx="762000" cy="523220"/>
            </a:xfrm>
            <a:prstGeom prst="rect">
              <a:avLst/>
            </a:prstGeom>
            <a:noFill/>
          </p:spPr>
          <p:txBody>
            <a:bodyPr wrap="square" rtlCol="0">
              <a:spAutoFit/>
            </a:bodyPr>
            <a:lstStyle/>
            <a:p>
              <a:r>
                <a:rPr lang="en-US" sz="2800" b="1" dirty="0" smtClean="0"/>
                <a:t>SU</a:t>
              </a:r>
              <a:endParaRPr lang="en-US" sz="2800" b="1" dirty="0"/>
            </a:p>
          </p:txBody>
        </p:sp>
        <p:sp>
          <p:nvSpPr>
            <p:cNvPr id="12" name="TextBox 11"/>
            <p:cNvSpPr txBox="1"/>
            <p:nvPr/>
          </p:nvSpPr>
          <p:spPr>
            <a:xfrm>
              <a:off x="7315200" y="5185461"/>
              <a:ext cx="762000" cy="523220"/>
            </a:xfrm>
            <a:prstGeom prst="rect">
              <a:avLst/>
            </a:prstGeom>
            <a:noFill/>
          </p:spPr>
          <p:txBody>
            <a:bodyPr wrap="square" rtlCol="0">
              <a:spAutoFit/>
            </a:bodyPr>
            <a:lstStyle/>
            <a:p>
              <a:r>
                <a:rPr lang="en-US" sz="2800" b="1" dirty="0" smtClean="0"/>
                <a:t>GA</a:t>
              </a:r>
              <a:endParaRPr lang="en-US" sz="2800" b="1" dirty="0"/>
            </a:p>
          </p:txBody>
        </p:sp>
        <p:sp>
          <p:nvSpPr>
            <p:cNvPr id="13" name="TextBox 12"/>
            <p:cNvSpPr txBox="1"/>
            <p:nvPr/>
          </p:nvSpPr>
          <p:spPr>
            <a:xfrm>
              <a:off x="7467600" y="5943600"/>
              <a:ext cx="762000" cy="523220"/>
            </a:xfrm>
            <a:prstGeom prst="rect">
              <a:avLst/>
            </a:prstGeom>
            <a:noFill/>
          </p:spPr>
          <p:txBody>
            <a:bodyPr wrap="square" rtlCol="0">
              <a:spAutoFit/>
            </a:bodyPr>
            <a:lstStyle/>
            <a:p>
              <a:r>
                <a:rPr lang="en-US" sz="2800" b="1" dirty="0" smtClean="0"/>
                <a:t>LI</a:t>
              </a:r>
              <a:endParaRPr lang="en-US" sz="2800" b="1" dirty="0"/>
            </a:p>
          </p:txBody>
        </p:sp>
      </p:grpSp>
      <p:sp>
        <p:nvSpPr>
          <p:cNvPr id="15" name="TextBox 14"/>
          <p:cNvSpPr txBox="1"/>
          <p:nvPr/>
        </p:nvSpPr>
        <p:spPr>
          <a:xfrm>
            <a:off x="381000" y="457200"/>
            <a:ext cx="4419600" cy="3293209"/>
          </a:xfrm>
          <a:prstGeom prst="rect">
            <a:avLst/>
          </a:prstGeom>
          <a:noFill/>
        </p:spPr>
        <p:txBody>
          <a:bodyPr wrap="square" rtlCol="0">
            <a:spAutoFit/>
          </a:bodyPr>
          <a:lstStyle/>
          <a:p>
            <a:r>
              <a:rPr lang="en-US" sz="5200" dirty="0" smtClean="0">
                <a:solidFill>
                  <a:schemeClr val="bg1"/>
                </a:solidFill>
              </a:rPr>
              <a:t>Language Identification for the World's Languages</a:t>
            </a:r>
            <a:endParaRPr lang="en-US" sz="5200" dirty="0">
              <a:solidFill>
                <a:schemeClr val="bg1"/>
              </a:solidFill>
            </a:endParaRPr>
          </a:p>
        </p:txBody>
      </p:sp>
    </p:spTree>
    <p:extLst>
      <p:ext uri="{BB962C8B-B14F-4D97-AF65-F5344CB8AC3E}">
        <p14:creationId xmlns:p14="http://schemas.microsoft.com/office/powerpoint/2010/main" val="3400507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5334000" cy="3293209"/>
          </a:xfrm>
          <a:prstGeom prst="rect">
            <a:avLst/>
          </a:prstGeom>
          <a:noFill/>
        </p:spPr>
        <p:txBody>
          <a:bodyPr wrap="square" rtlCol="0">
            <a:spAutoFit/>
          </a:bodyPr>
          <a:lstStyle/>
          <a:p>
            <a:r>
              <a:rPr lang="en-US" sz="5200" dirty="0" smtClean="0">
                <a:solidFill>
                  <a:schemeClr val="bg1"/>
                </a:solidFill>
              </a:rPr>
              <a:t>How many </a:t>
            </a:r>
            <a:r>
              <a:rPr lang="en-US" sz="5200" b="1" dirty="0" smtClean="0">
                <a:solidFill>
                  <a:srgbClr val="FFC000"/>
                </a:solidFill>
              </a:rPr>
              <a:t>spoken</a:t>
            </a:r>
            <a:r>
              <a:rPr lang="en-US" sz="5200" b="1" dirty="0" smtClean="0">
                <a:solidFill>
                  <a:schemeClr val="bg1"/>
                </a:solidFill>
              </a:rPr>
              <a:t> </a:t>
            </a:r>
            <a:r>
              <a:rPr lang="en-US" sz="5200" dirty="0" smtClean="0">
                <a:solidFill>
                  <a:schemeClr val="bg1"/>
                </a:solidFill>
              </a:rPr>
              <a:t>Languages are there in the World?</a:t>
            </a:r>
            <a:endParaRPr lang="en-US" sz="5200" dirty="0">
              <a:solidFill>
                <a:schemeClr val="bg1"/>
              </a:solidFill>
            </a:endParaRPr>
          </a:p>
        </p:txBody>
      </p:sp>
      <p:sp>
        <p:nvSpPr>
          <p:cNvPr id="3" name="TextBox 2"/>
          <p:cNvSpPr txBox="1"/>
          <p:nvPr/>
        </p:nvSpPr>
        <p:spPr>
          <a:xfrm>
            <a:off x="6096000" y="4419600"/>
            <a:ext cx="2209800" cy="892552"/>
          </a:xfrm>
          <a:prstGeom prst="rect">
            <a:avLst/>
          </a:prstGeom>
          <a:noFill/>
        </p:spPr>
        <p:txBody>
          <a:bodyPr wrap="square" rtlCol="0">
            <a:spAutoFit/>
          </a:bodyPr>
          <a:lstStyle/>
          <a:p>
            <a:r>
              <a:rPr lang="en-US" sz="5200" dirty="0" smtClean="0">
                <a:solidFill>
                  <a:schemeClr val="bg1"/>
                </a:solidFill>
              </a:rPr>
              <a:t>710</a:t>
            </a:r>
            <a:r>
              <a:rPr lang="en-US" sz="5200" dirty="0">
                <a:solidFill>
                  <a:schemeClr val="bg1"/>
                </a:solidFill>
              </a:rPr>
              <a:t>5</a:t>
            </a:r>
            <a:endParaRPr lang="en-US" sz="5200" dirty="0" smtClean="0">
              <a:solidFill>
                <a:schemeClr val="bg1"/>
              </a:solidFill>
            </a:endParaRPr>
          </a:p>
        </p:txBody>
      </p:sp>
    </p:spTree>
    <p:extLst>
      <p:ext uri="{BB962C8B-B14F-4D97-AF65-F5344CB8AC3E}">
        <p14:creationId xmlns:p14="http://schemas.microsoft.com/office/powerpoint/2010/main" val="2189726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9144000" cy="5105400"/>
          </a:xfrm>
          <a:prstGeom prst="rect">
            <a:avLst/>
          </a:prstGeom>
        </p:spPr>
      </p:pic>
    </p:spTree>
    <p:extLst>
      <p:ext uri="{BB962C8B-B14F-4D97-AF65-F5344CB8AC3E}">
        <p14:creationId xmlns:p14="http://schemas.microsoft.com/office/powerpoint/2010/main" val="2319974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5334000" cy="3293209"/>
          </a:xfrm>
          <a:prstGeom prst="rect">
            <a:avLst/>
          </a:prstGeom>
          <a:noFill/>
        </p:spPr>
        <p:txBody>
          <a:bodyPr wrap="square" rtlCol="0">
            <a:spAutoFit/>
          </a:bodyPr>
          <a:lstStyle/>
          <a:p>
            <a:r>
              <a:rPr lang="en-US" sz="5200" dirty="0" smtClean="0">
                <a:solidFill>
                  <a:schemeClr val="bg1"/>
                </a:solidFill>
              </a:rPr>
              <a:t>How many </a:t>
            </a:r>
            <a:r>
              <a:rPr lang="en-US" sz="5200" b="1" dirty="0" smtClean="0">
                <a:solidFill>
                  <a:srgbClr val="FFC000"/>
                </a:solidFill>
              </a:rPr>
              <a:t>sign</a:t>
            </a:r>
            <a:r>
              <a:rPr lang="en-US" sz="5200" dirty="0" smtClean="0">
                <a:solidFill>
                  <a:srgbClr val="FFC000"/>
                </a:solidFill>
              </a:rPr>
              <a:t> </a:t>
            </a:r>
            <a:r>
              <a:rPr lang="en-US" sz="5200" dirty="0" smtClean="0">
                <a:solidFill>
                  <a:schemeClr val="bg1"/>
                </a:solidFill>
              </a:rPr>
              <a:t>Languages are there in the World?</a:t>
            </a:r>
            <a:endParaRPr lang="en-US" sz="5200" dirty="0">
              <a:solidFill>
                <a:schemeClr val="bg1"/>
              </a:solidFill>
            </a:endParaRPr>
          </a:p>
        </p:txBody>
      </p:sp>
      <p:sp>
        <p:nvSpPr>
          <p:cNvPr id="3" name="TextBox 2"/>
          <p:cNvSpPr txBox="1"/>
          <p:nvPr/>
        </p:nvSpPr>
        <p:spPr>
          <a:xfrm>
            <a:off x="4953000" y="4419600"/>
            <a:ext cx="3962400" cy="1692771"/>
          </a:xfrm>
          <a:prstGeom prst="rect">
            <a:avLst/>
          </a:prstGeom>
          <a:noFill/>
        </p:spPr>
        <p:txBody>
          <a:bodyPr wrap="square" rtlCol="0">
            <a:spAutoFit/>
          </a:bodyPr>
          <a:lstStyle/>
          <a:p>
            <a:r>
              <a:rPr lang="en-US" sz="5200" dirty="0" smtClean="0">
                <a:solidFill>
                  <a:schemeClr val="bg1"/>
                </a:solidFill>
              </a:rPr>
              <a:t>Wiki: 	&gt; 200</a:t>
            </a:r>
          </a:p>
          <a:p>
            <a:r>
              <a:rPr lang="en-US" sz="5200" dirty="0" smtClean="0">
                <a:solidFill>
                  <a:schemeClr val="bg1"/>
                </a:solidFill>
              </a:rPr>
              <a:t>In ISO: 144</a:t>
            </a:r>
          </a:p>
        </p:txBody>
      </p:sp>
    </p:spTree>
    <p:extLst>
      <p:ext uri="{BB962C8B-B14F-4D97-AF65-F5344CB8AC3E}">
        <p14:creationId xmlns:p14="http://schemas.microsoft.com/office/powerpoint/2010/main" val="579112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457200"/>
            <a:ext cx="5029200" cy="2492990"/>
          </a:xfrm>
          <a:prstGeom prst="rect">
            <a:avLst/>
          </a:prstGeom>
          <a:noFill/>
        </p:spPr>
        <p:txBody>
          <a:bodyPr wrap="square" rtlCol="0">
            <a:spAutoFit/>
          </a:bodyPr>
          <a:lstStyle/>
          <a:p>
            <a:r>
              <a:rPr lang="en-US" sz="5200" dirty="0" smtClean="0">
                <a:solidFill>
                  <a:schemeClr val="bg1"/>
                </a:solidFill>
              </a:rPr>
              <a:t>What are</a:t>
            </a:r>
          </a:p>
          <a:p>
            <a:r>
              <a:rPr lang="en-US" sz="5200" b="1" dirty="0" smtClean="0">
                <a:solidFill>
                  <a:schemeClr val="accent6">
                    <a:lumMod val="75000"/>
                  </a:schemeClr>
                </a:solidFill>
              </a:rPr>
              <a:t>IS0 language codes</a:t>
            </a:r>
            <a:r>
              <a:rPr lang="en-US" sz="5200" dirty="0" smtClean="0">
                <a:solidFill>
                  <a:schemeClr val="bg1"/>
                </a:solidFill>
              </a:rPr>
              <a:t>?</a:t>
            </a:r>
            <a:endParaRPr lang="en-US" sz="5200" dirty="0">
              <a:solidFill>
                <a:schemeClr val="bg1"/>
              </a:solidFill>
            </a:endParaRPr>
          </a:p>
        </p:txBody>
      </p:sp>
    </p:spTree>
    <p:extLst>
      <p:ext uri="{BB962C8B-B14F-4D97-AF65-F5344CB8AC3E}">
        <p14:creationId xmlns:p14="http://schemas.microsoft.com/office/powerpoint/2010/main" val="2213421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2" y="0"/>
            <a:ext cx="9081456" cy="6858000"/>
          </a:xfrm>
          <a:prstGeom prst="rect">
            <a:avLst/>
          </a:prstGeom>
        </p:spPr>
      </p:pic>
    </p:spTree>
    <p:extLst>
      <p:ext uri="{BB962C8B-B14F-4D97-AF65-F5344CB8AC3E}">
        <p14:creationId xmlns:p14="http://schemas.microsoft.com/office/powerpoint/2010/main" val="1611251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71" y="0"/>
            <a:ext cx="8086458" cy="6858000"/>
          </a:xfrm>
          <a:prstGeom prst="rect">
            <a:avLst/>
          </a:prstGeom>
        </p:spPr>
      </p:pic>
    </p:spTree>
    <p:extLst>
      <p:ext uri="{BB962C8B-B14F-4D97-AF65-F5344CB8AC3E}">
        <p14:creationId xmlns:p14="http://schemas.microsoft.com/office/powerpoint/2010/main" val="2438179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457200"/>
            <a:ext cx="4648200" cy="2492990"/>
          </a:xfrm>
          <a:prstGeom prst="rect">
            <a:avLst/>
          </a:prstGeom>
          <a:noFill/>
        </p:spPr>
        <p:txBody>
          <a:bodyPr wrap="square" rtlCol="0">
            <a:spAutoFit/>
          </a:bodyPr>
          <a:lstStyle/>
          <a:p>
            <a:r>
              <a:rPr lang="en-US" sz="5200" dirty="0" smtClean="0">
                <a:solidFill>
                  <a:schemeClr val="bg1"/>
                </a:solidFill>
              </a:rPr>
              <a:t>How many </a:t>
            </a:r>
          </a:p>
          <a:p>
            <a:r>
              <a:rPr lang="en-US" sz="5200" b="1" dirty="0" smtClean="0">
                <a:solidFill>
                  <a:schemeClr val="accent6">
                    <a:lumMod val="75000"/>
                  </a:schemeClr>
                </a:solidFill>
              </a:rPr>
              <a:t>IS0 693-3 codes </a:t>
            </a:r>
            <a:r>
              <a:rPr lang="en-US" sz="5200" dirty="0" smtClean="0">
                <a:solidFill>
                  <a:schemeClr val="bg1"/>
                </a:solidFill>
              </a:rPr>
              <a:t>are there?</a:t>
            </a:r>
            <a:endParaRPr lang="en-US" sz="5200" dirty="0">
              <a:solidFill>
                <a:schemeClr val="bg1"/>
              </a:solidFill>
            </a:endParaRPr>
          </a:p>
        </p:txBody>
      </p:sp>
    </p:spTree>
    <p:extLst>
      <p:ext uri="{BB962C8B-B14F-4D97-AF65-F5344CB8AC3E}">
        <p14:creationId xmlns:p14="http://schemas.microsoft.com/office/powerpoint/2010/main" val="2642356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457200"/>
            <a:ext cx="4724400" cy="2492990"/>
          </a:xfrm>
          <a:prstGeom prst="rect">
            <a:avLst/>
          </a:prstGeom>
          <a:noFill/>
        </p:spPr>
        <p:txBody>
          <a:bodyPr wrap="square" rtlCol="0">
            <a:spAutoFit/>
          </a:bodyPr>
          <a:lstStyle/>
          <a:p>
            <a:r>
              <a:rPr lang="en-US" sz="5200" dirty="0" smtClean="0">
                <a:solidFill>
                  <a:schemeClr val="bg1"/>
                </a:solidFill>
              </a:rPr>
              <a:t>How many </a:t>
            </a:r>
          </a:p>
          <a:p>
            <a:r>
              <a:rPr lang="en-US" sz="5200" b="1" dirty="0" smtClean="0">
                <a:solidFill>
                  <a:schemeClr val="accent6">
                    <a:lumMod val="75000"/>
                  </a:schemeClr>
                </a:solidFill>
              </a:rPr>
              <a:t>IS0 693-3 codes </a:t>
            </a:r>
            <a:r>
              <a:rPr lang="en-US" sz="5200" dirty="0" smtClean="0">
                <a:solidFill>
                  <a:schemeClr val="bg1"/>
                </a:solidFill>
              </a:rPr>
              <a:t>are there?</a:t>
            </a:r>
            <a:endParaRPr lang="en-US" sz="5200" dirty="0">
              <a:solidFill>
                <a:schemeClr val="bg1"/>
              </a:solidFill>
            </a:endParaRPr>
          </a:p>
        </p:txBody>
      </p:sp>
      <p:sp>
        <p:nvSpPr>
          <p:cNvPr id="5" name="TextBox 4"/>
          <p:cNvSpPr txBox="1"/>
          <p:nvPr/>
        </p:nvSpPr>
        <p:spPr>
          <a:xfrm>
            <a:off x="6096000" y="4419600"/>
            <a:ext cx="2209800" cy="892552"/>
          </a:xfrm>
          <a:prstGeom prst="rect">
            <a:avLst/>
          </a:prstGeom>
          <a:noFill/>
        </p:spPr>
        <p:txBody>
          <a:bodyPr wrap="square" rtlCol="0">
            <a:spAutoFit/>
          </a:bodyPr>
          <a:lstStyle/>
          <a:p>
            <a:r>
              <a:rPr lang="en-US" sz="5200" dirty="0" smtClean="0">
                <a:solidFill>
                  <a:schemeClr val="bg1"/>
                </a:solidFill>
              </a:rPr>
              <a:t>8129</a:t>
            </a:r>
          </a:p>
        </p:txBody>
      </p:sp>
    </p:spTree>
    <p:extLst>
      <p:ext uri="{BB962C8B-B14F-4D97-AF65-F5344CB8AC3E}">
        <p14:creationId xmlns:p14="http://schemas.microsoft.com/office/powerpoint/2010/main" val="3566840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196561919"/>
              </p:ext>
            </p:extLst>
          </p:nvPr>
        </p:nvGraphicFramePr>
        <p:xfrm>
          <a:off x="990600" y="1600200"/>
          <a:ext cx="7086600" cy="2529840"/>
        </p:xfrm>
        <a:graphic>
          <a:graphicData uri="http://schemas.openxmlformats.org/drawingml/2006/table">
            <a:tbl>
              <a:tblPr firstRow="1" bandRow="1">
                <a:tableStyleId>{93296810-A885-4BE3-A3E7-6D5BEEA58F35}</a:tableStyleId>
              </a:tblPr>
              <a:tblGrid>
                <a:gridCol w="5562600"/>
                <a:gridCol w="1524000"/>
              </a:tblGrid>
              <a:tr h="370840">
                <a:tc>
                  <a:txBody>
                    <a:bodyPr/>
                    <a:lstStyle/>
                    <a:p>
                      <a:r>
                        <a:rPr lang="en-US" sz="2400" dirty="0" smtClean="0"/>
                        <a:t>Possible </a:t>
                      </a:r>
                      <a:r>
                        <a:rPr lang="en-US" sz="2400" dirty="0" err="1" smtClean="0"/>
                        <a:t>Tagsets</a:t>
                      </a:r>
                      <a:endParaRPr lang="en-US" sz="2400" dirty="0"/>
                    </a:p>
                  </a:txBody>
                  <a:tcPr/>
                </a:tc>
                <a:tc>
                  <a:txBody>
                    <a:bodyPr/>
                    <a:lstStyle/>
                    <a:p>
                      <a:pPr algn="r"/>
                      <a:r>
                        <a:rPr lang="en-US" sz="2400" dirty="0" smtClean="0"/>
                        <a:t>Number</a:t>
                      </a:r>
                      <a:endParaRPr lang="en-US" sz="2400" dirty="0"/>
                    </a:p>
                  </a:txBody>
                  <a:tcPr/>
                </a:tc>
              </a:tr>
              <a:tr h="370840">
                <a:tc>
                  <a:txBody>
                    <a:bodyPr/>
                    <a:lstStyle/>
                    <a:p>
                      <a:r>
                        <a:rPr lang="en-US" sz="2800" dirty="0" smtClean="0"/>
                        <a:t>Languages</a:t>
                      </a:r>
                      <a:endParaRPr lang="en-US" sz="2800" dirty="0"/>
                    </a:p>
                  </a:txBody>
                  <a:tcPr/>
                </a:tc>
                <a:tc>
                  <a:txBody>
                    <a:bodyPr/>
                    <a:lstStyle/>
                    <a:p>
                      <a:pPr algn="r"/>
                      <a:r>
                        <a:rPr lang="en-US" sz="2800" dirty="0" smtClean="0"/>
                        <a:t>7,105</a:t>
                      </a:r>
                      <a:endParaRPr lang="en-US" sz="2800" dirty="0"/>
                    </a:p>
                  </a:txBody>
                  <a:tcPr/>
                </a:tc>
              </a:tr>
              <a:tr h="370840">
                <a:tc>
                  <a:txBody>
                    <a:bodyPr/>
                    <a:lstStyle/>
                    <a:p>
                      <a:r>
                        <a:rPr lang="en-US" sz="2800" dirty="0" smtClean="0"/>
                        <a:t>ISO</a:t>
                      </a:r>
                      <a:r>
                        <a:rPr lang="en-US" sz="2800" baseline="0" dirty="0" smtClean="0"/>
                        <a:t> 693-3 (spoken, signs, ‘dialects’) </a:t>
                      </a:r>
                      <a:endParaRPr lang="en-US" sz="2800" dirty="0"/>
                    </a:p>
                  </a:txBody>
                  <a:tcPr/>
                </a:tc>
                <a:tc>
                  <a:txBody>
                    <a:bodyPr/>
                    <a:lstStyle/>
                    <a:p>
                      <a:pPr algn="r"/>
                      <a:r>
                        <a:rPr lang="en-US" sz="2800" dirty="0" smtClean="0"/>
                        <a:t>8,129</a:t>
                      </a:r>
                      <a:endParaRPr lang="en-US" sz="2800" dirty="0"/>
                    </a:p>
                  </a:txBody>
                  <a:tcPr/>
                </a:tc>
              </a:tr>
              <a:tr h="370840">
                <a:tc>
                  <a:txBody>
                    <a:bodyPr/>
                    <a:lstStyle/>
                    <a:p>
                      <a:r>
                        <a:rPr lang="en-US" sz="2800" dirty="0" smtClean="0"/>
                        <a:t>Language Families</a:t>
                      </a:r>
                      <a:endParaRPr lang="en-US" sz="2800" dirty="0"/>
                    </a:p>
                  </a:txBody>
                  <a:tcPr/>
                </a:tc>
                <a:tc>
                  <a:txBody>
                    <a:bodyPr/>
                    <a:lstStyle/>
                    <a:p>
                      <a:pPr algn="r"/>
                      <a:r>
                        <a:rPr lang="en-US" sz="2800" dirty="0" smtClean="0"/>
                        <a:t>147</a:t>
                      </a:r>
                      <a:endParaRPr lang="en-US" sz="2800" dirty="0"/>
                    </a:p>
                  </a:txBody>
                  <a:tcPr/>
                </a:tc>
              </a:tr>
              <a:tr h="370840">
                <a:tc>
                  <a:txBody>
                    <a:bodyPr/>
                    <a:lstStyle/>
                    <a:p>
                      <a:r>
                        <a:rPr lang="en-US" sz="2800" dirty="0" smtClean="0"/>
                        <a:t>ISO 693-5</a:t>
                      </a:r>
                      <a:r>
                        <a:rPr lang="en-US" sz="2800" baseline="0" dirty="0" smtClean="0"/>
                        <a:t> (</a:t>
                      </a:r>
                      <a:r>
                        <a:rPr lang="en-US" sz="2800" baseline="0" dirty="0" err="1" smtClean="0"/>
                        <a:t>macrolanguages</a:t>
                      </a:r>
                      <a:r>
                        <a:rPr lang="en-US" sz="2800" baseline="0" dirty="0" smtClean="0"/>
                        <a:t>)</a:t>
                      </a:r>
                      <a:endParaRPr lang="en-US" sz="2800" dirty="0"/>
                    </a:p>
                  </a:txBody>
                  <a:tcPr/>
                </a:tc>
                <a:tc>
                  <a:txBody>
                    <a:bodyPr/>
                    <a:lstStyle/>
                    <a:p>
                      <a:pPr algn="r"/>
                      <a:r>
                        <a:rPr lang="en-US" sz="2800" i="0" dirty="0" smtClean="0"/>
                        <a:t>60</a:t>
                      </a:r>
                      <a:endParaRPr lang="en-US" sz="2800" i="0" dirty="0"/>
                    </a:p>
                  </a:txBody>
                  <a:tcPr/>
                </a:tc>
              </a:tr>
            </a:tbl>
          </a:graphicData>
        </a:graphic>
      </p:graphicFrame>
      <p:sp>
        <p:nvSpPr>
          <p:cNvPr id="7" name="Title 6"/>
          <p:cNvSpPr>
            <a:spLocks noGrp="1"/>
          </p:cNvSpPr>
          <p:nvPr>
            <p:ph type="title"/>
          </p:nvPr>
        </p:nvSpPr>
        <p:spPr/>
        <p:txBody>
          <a:bodyPr>
            <a:normAutofit/>
          </a:bodyPr>
          <a:lstStyle/>
          <a:p>
            <a:r>
              <a:rPr lang="en-US" sz="5200" dirty="0" smtClean="0">
                <a:solidFill>
                  <a:schemeClr val="bg1"/>
                </a:solidFill>
              </a:rPr>
              <a:t>What’s the </a:t>
            </a:r>
            <a:r>
              <a:rPr lang="en-US" sz="5200" dirty="0" smtClean="0">
                <a:solidFill>
                  <a:srgbClr val="FFC000"/>
                </a:solidFill>
              </a:rPr>
              <a:t>Tag</a:t>
            </a:r>
            <a:r>
              <a:rPr lang="en-US" sz="5200" dirty="0" smtClean="0">
                <a:solidFill>
                  <a:schemeClr val="bg1"/>
                </a:solidFill>
              </a:rPr>
              <a:t>?</a:t>
            </a:r>
            <a:endParaRPr lang="en-US" sz="5200" dirty="0">
              <a:solidFill>
                <a:schemeClr val="bg1"/>
              </a:solidFill>
            </a:endParaRPr>
          </a:p>
        </p:txBody>
      </p:sp>
      <p:sp>
        <p:nvSpPr>
          <p:cNvPr id="2" name="TextBox 1"/>
          <p:cNvSpPr txBox="1"/>
          <p:nvPr/>
        </p:nvSpPr>
        <p:spPr>
          <a:xfrm>
            <a:off x="1295400" y="4800600"/>
            <a:ext cx="6248400" cy="369332"/>
          </a:xfrm>
          <a:prstGeom prst="rect">
            <a:avLst/>
          </a:prstGeom>
          <a:noFill/>
        </p:spPr>
        <p:txBody>
          <a:bodyPr wrap="square" rtlCol="0">
            <a:spAutoFit/>
          </a:bodyPr>
          <a:lstStyle/>
          <a:p>
            <a:r>
              <a:rPr lang="en-US" dirty="0" smtClean="0">
                <a:solidFill>
                  <a:schemeClr val="bg1"/>
                </a:solidFill>
              </a:rPr>
              <a:t>See Xia, Lewis and Lewis (2010)</a:t>
            </a:r>
            <a:endParaRPr lang="en-US" dirty="0">
              <a:solidFill>
                <a:schemeClr val="bg1"/>
              </a:solidFill>
            </a:endParaRPr>
          </a:p>
        </p:txBody>
      </p:sp>
    </p:spTree>
    <p:extLst>
      <p:ext uri="{BB962C8B-B14F-4D97-AF65-F5344CB8AC3E}">
        <p14:creationId xmlns:p14="http://schemas.microsoft.com/office/powerpoint/2010/main" val="1479281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415515197"/>
              </p:ext>
            </p:extLst>
          </p:nvPr>
        </p:nvGraphicFramePr>
        <p:xfrm>
          <a:off x="990600" y="1600200"/>
          <a:ext cx="7086600" cy="2529840"/>
        </p:xfrm>
        <a:graphic>
          <a:graphicData uri="http://schemas.openxmlformats.org/drawingml/2006/table">
            <a:tbl>
              <a:tblPr firstRow="1" bandRow="1">
                <a:tableStyleId>{93296810-A885-4BE3-A3E7-6D5BEEA58F35}</a:tableStyleId>
              </a:tblPr>
              <a:tblGrid>
                <a:gridCol w="5562600"/>
                <a:gridCol w="1524000"/>
              </a:tblGrid>
              <a:tr h="370840">
                <a:tc>
                  <a:txBody>
                    <a:bodyPr/>
                    <a:lstStyle/>
                    <a:p>
                      <a:r>
                        <a:rPr lang="en-US" sz="2400" dirty="0" smtClean="0"/>
                        <a:t>Possible </a:t>
                      </a:r>
                      <a:r>
                        <a:rPr lang="en-US" sz="2400" dirty="0" err="1" smtClean="0"/>
                        <a:t>Tagsets</a:t>
                      </a:r>
                      <a:endParaRPr lang="en-US" sz="2400" dirty="0"/>
                    </a:p>
                  </a:txBody>
                  <a:tcPr/>
                </a:tc>
                <a:tc>
                  <a:txBody>
                    <a:bodyPr/>
                    <a:lstStyle/>
                    <a:p>
                      <a:pPr algn="r"/>
                      <a:r>
                        <a:rPr lang="en-US" sz="2400" dirty="0" smtClean="0"/>
                        <a:t>Number</a:t>
                      </a:r>
                      <a:endParaRPr lang="en-US" sz="2400" dirty="0"/>
                    </a:p>
                  </a:txBody>
                  <a:tcPr/>
                </a:tc>
              </a:tr>
              <a:tr h="370840">
                <a:tc>
                  <a:txBody>
                    <a:bodyPr/>
                    <a:lstStyle/>
                    <a:p>
                      <a:r>
                        <a:rPr lang="en-US" sz="2800" dirty="0" smtClean="0"/>
                        <a:t>Languages</a:t>
                      </a:r>
                      <a:endParaRPr lang="en-US" sz="2800" dirty="0"/>
                    </a:p>
                  </a:txBody>
                  <a:tcPr/>
                </a:tc>
                <a:tc>
                  <a:txBody>
                    <a:bodyPr/>
                    <a:lstStyle/>
                    <a:p>
                      <a:pPr algn="r"/>
                      <a:r>
                        <a:rPr lang="en-US" sz="2800" dirty="0" smtClean="0"/>
                        <a:t>7,105</a:t>
                      </a:r>
                      <a:endParaRPr lang="en-US" sz="2800" dirty="0"/>
                    </a:p>
                  </a:txBody>
                  <a:tcPr/>
                </a:tc>
              </a:tr>
              <a:tr h="370840">
                <a:tc>
                  <a:txBody>
                    <a:bodyPr/>
                    <a:lstStyle/>
                    <a:p>
                      <a:r>
                        <a:rPr lang="en-US" sz="2800" b="1" u="sng" dirty="0" smtClean="0"/>
                        <a:t>ISO</a:t>
                      </a:r>
                      <a:r>
                        <a:rPr lang="en-US" sz="2800" b="1" u="sng" baseline="0" dirty="0" smtClean="0"/>
                        <a:t> 693-3 </a:t>
                      </a:r>
                      <a:r>
                        <a:rPr lang="en-US" sz="2800" baseline="0" dirty="0" smtClean="0"/>
                        <a:t>(spoken, signs, ‘dialects’) </a:t>
                      </a:r>
                      <a:endParaRPr lang="en-US" sz="2800" dirty="0"/>
                    </a:p>
                  </a:txBody>
                  <a:tcPr/>
                </a:tc>
                <a:tc>
                  <a:txBody>
                    <a:bodyPr/>
                    <a:lstStyle/>
                    <a:p>
                      <a:pPr algn="r"/>
                      <a:r>
                        <a:rPr lang="en-US" sz="2800" dirty="0" smtClean="0"/>
                        <a:t>8,129</a:t>
                      </a:r>
                      <a:endParaRPr lang="en-US" sz="2800" dirty="0"/>
                    </a:p>
                  </a:txBody>
                  <a:tcPr/>
                </a:tc>
              </a:tr>
              <a:tr h="370840">
                <a:tc>
                  <a:txBody>
                    <a:bodyPr/>
                    <a:lstStyle/>
                    <a:p>
                      <a:r>
                        <a:rPr lang="en-US" sz="2800" dirty="0" smtClean="0"/>
                        <a:t>Language Families</a:t>
                      </a:r>
                      <a:endParaRPr lang="en-US" sz="2800" dirty="0"/>
                    </a:p>
                  </a:txBody>
                  <a:tcPr/>
                </a:tc>
                <a:tc>
                  <a:txBody>
                    <a:bodyPr/>
                    <a:lstStyle/>
                    <a:p>
                      <a:pPr algn="r"/>
                      <a:r>
                        <a:rPr lang="en-US" sz="2800" dirty="0" smtClean="0"/>
                        <a:t>147</a:t>
                      </a:r>
                      <a:endParaRPr lang="en-US" sz="2800" dirty="0"/>
                    </a:p>
                  </a:txBody>
                  <a:tcPr/>
                </a:tc>
              </a:tr>
              <a:tr h="370840">
                <a:tc>
                  <a:txBody>
                    <a:bodyPr/>
                    <a:lstStyle/>
                    <a:p>
                      <a:r>
                        <a:rPr lang="en-US" sz="2800" b="1" u="sng" dirty="0" smtClean="0"/>
                        <a:t>ISO 693-5</a:t>
                      </a:r>
                      <a:r>
                        <a:rPr lang="en-US" sz="2800" b="1" baseline="0" dirty="0" smtClean="0"/>
                        <a:t> </a:t>
                      </a:r>
                      <a:r>
                        <a:rPr lang="en-US" sz="2800" baseline="0" dirty="0" smtClean="0"/>
                        <a:t>(</a:t>
                      </a:r>
                      <a:r>
                        <a:rPr lang="en-US" sz="2800" baseline="0" dirty="0" err="1" smtClean="0"/>
                        <a:t>macrolanguages</a:t>
                      </a:r>
                      <a:r>
                        <a:rPr lang="en-US" sz="2800" baseline="0" dirty="0" smtClean="0"/>
                        <a:t>)</a:t>
                      </a:r>
                      <a:endParaRPr lang="en-US" sz="2800" dirty="0"/>
                    </a:p>
                  </a:txBody>
                  <a:tcPr/>
                </a:tc>
                <a:tc>
                  <a:txBody>
                    <a:bodyPr/>
                    <a:lstStyle/>
                    <a:p>
                      <a:pPr algn="r"/>
                      <a:r>
                        <a:rPr lang="en-US" sz="2800" i="0" dirty="0" smtClean="0"/>
                        <a:t>60</a:t>
                      </a:r>
                      <a:endParaRPr lang="en-US" sz="2800" i="0" dirty="0"/>
                    </a:p>
                  </a:txBody>
                  <a:tcPr/>
                </a:tc>
              </a:tr>
            </a:tbl>
          </a:graphicData>
        </a:graphic>
      </p:graphicFrame>
      <p:sp>
        <p:nvSpPr>
          <p:cNvPr id="7" name="Title 6"/>
          <p:cNvSpPr>
            <a:spLocks noGrp="1"/>
          </p:cNvSpPr>
          <p:nvPr>
            <p:ph type="title"/>
          </p:nvPr>
        </p:nvSpPr>
        <p:spPr/>
        <p:txBody>
          <a:bodyPr>
            <a:normAutofit/>
          </a:bodyPr>
          <a:lstStyle/>
          <a:p>
            <a:r>
              <a:rPr lang="en-US" sz="5200" dirty="0" smtClean="0">
                <a:solidFill>
                  <a:schemeClr val="bg1"/>
                </a:solidFill>
              </a:rPr>
              <a:t>What’s the </a:t>
            </a:r>
            <a:r>
              <a:rPr lang="en-US" sz="5200" dirty="0" smtClean="0">
                <a:solidFill>
                  <a:srgbClr val="FFC000"/>
                </a:solidFill>
              </a:rPr>
              <a:t>Tag</a:t>
            </a:r>
            <a:r>
              <a:rPr lang="en-US" sz="5200" dirty="0" smtClean="0">
                <a:solidFill>
                  <a:schemeClr val="bg1"/>
                </a:solidFill>
              </a:rPr>
              <a:t>?</a:t>
            </a:r>
            <a:endParaRPr lang="en-US" sz="5200" dirty="0">
              <a:solidFill>
                <a:schemeClr val="bg1"/>
              </a:solidFill>
            </a:endParaRPr>
          </a:p>
        </p:txBody>
      </p:sp>
    </p:spTree>
    <p:extLst>
      <p:ext uri="{BB962C8B-B14F-4D97-AF65-F5344CB8AC3E}">
        <p14:creationId xmlns:p14="http://schemas.microsoft.com/office/powerpoint/2010/main" val="3645554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4419600" cy="2492990"/>
          </a:xfrm>
          <a:prstGeom prst="rect">
            <a:avLst/>
          </a:prstGeom>
          <a:noFill/>
        </p:spPr>
        <p:txBody>
          <a:bodyPr wrap="square" rtlCol="0">
            <a:spAutoFit/>
          </a:bodyPr>
          <a:lstStyle/>
          <a:p>
            <a:r>
              <a:rPr lang="en-US" sz="5200" dirty="0" smtClean="0">
                <a:solidFill>
                  <a:schemeClr val="bg1"/>
                </a:solidFill>
              </a:rPr>
              <a:t>How are Languages </a:t>
            </a:r>
            <a:r>
              <a:rPr lang="en-US" sz="5200" b="1" dirty="0" smtClean="0">
                <a:solidFill>
                  <a:schemeClr val="accent6">
                    <a:lumMod val="75000"/>
                  </a:schemeClr>
                </a:solidFill>
              </a:rPr>
              <a:t>born</a:t>
            </a:r>
            <a:r>
              <a:rPr lang="en-US" sz="5200" dirty="0" smtClean="0">
                <a:solidFill>
                  <a:schemeClr val="bg1"/>
                </a:solidFill>
              </a:rPr>
              <a:t>?</a:t>
            </a:r>
            <a:endParaRPr lang="en-US" sz="5200" dirty="0">
              <a:solidFill>
                <a:schemeClr val="bg1"/>
              </a:solidFill>
            </a:endParaRPr>
          </a:p>
        </p:txBody>
      </p:sp>
      <p:sp>
        <p:nvSpPr>
          <p:cNvPr id="4" name="TextBox 3"/>
          <p:cNvSpPr txBox="1"/>
          <p:nvPr/>
        </p:nvSpPr>
        <p:spPr>
          <a:xfrm>
            <a:off x="4419601" y="3875544"/>
            <a:ext cx="4724399" cy="2677656"/>
          </a:xfrm>
          <a:prstGeom prst="rect">
            <a:avLst/>
          </a:prstGeom>
          <a:noFill/>
        </p:spPr>
        <p:txBody>
          <a:bodyPr wrap="square" rtlCol="0">
            <a:spAutoFit/>
          </a:bodyPr>
          <a:lstStyle/>
          <a:p>
            <a:r>
              <a:rPr lang="en-US" sz="2800" dirty="0" smtClean="0">
                <a:solidFill>
                  <a:schemeClr val="bg1"/>
                </a:solidFill>
              </a:rPr>
              <a:t>“</a:t>
            </a:r>
            <a:r>
              <a:rPr lang="en-US" sz="2800" i="1" dirty="0" smtClean="0">
                <a:solidFill>
                  <a:schemeClr val="bg1"/>
                </a:solidFill>
              </a:rPr>
              <a:t>Language </a:t>
            </a:r>
            <a:r>
              <a:rPr lang="en-US" sz="2800" i="1" dirty="0">
                <a:solidFill>
                  <a:schemeClr val="bg1"/>
                </a:solidFill>
              </a:rPr>
              <a:t>are unlike organisms in the way they born or die ... Languages as communal phenomena cannot be issued birth or death </a:t>
            </a:r>
            <a:r>
              <a:rPr lang="en-US" sz="2800" i="1" dirty="0" smtClean="0">
                <a:solidFill>
                  <a:schemeClr val="bg1"/>
                </a:solidFill>
              </a:rPr>
              <a:t>certificates</a:t>
            </a:r>
            <a:r>
              <a:rPr lang="en-US" sz="2800" dirty="0">
                <a:solidFill>
                  <a:schemeClr val="bg1"/>
                </a:solidFill>
              </a:rPr>
              <a:t> </a:t>
            </a:r>
            <a:r>
              <a:rPr lang="en-US" sz="2800" dirty="0" smtClean="0">
                <a:solidFill>
                  <a:schemeClr val="bg1"/>
                </a:solidFill>
              </a:rPr>
              <a:t>…”</a:t>
            </a:r>
          </a:p>
        </p:txBody>
      </p:sp>
    </p:spTree>
    <p:extLst>
      <p:ext uri="{BB962C8B-B14F-4D97-AF65-F5344CB8AC3E}">
        <p14:creationId xmlns:p14="http://schemas.microsoft.com/office/powerpoint/2010/main" val="2289077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453504331"/>
              </p:ext>
            </p:extLst>
          </p:nvPr>
        </p:nvGraphicFramePr>
        <p:xfrm>
          <a:off x="990600" y="1600200"/>
          <a:ext cx="7086600" cy="3048000"/>
        </p:xfrm>
        <a:graphic>
          <a:graphicData uri="http://schemas.openxmlformats.org/drawingml/2006/table">
            <a:tbl>
              <a:tblPr firstRow="1" bandRow="1">
                <a:tableStyleId>{93296810-A885-4BE3-A3E7-6D5BEEA58F35}</a:tableStyleId>
              </a:tblPr>
              <a:tblGrid>
                <a:gridCol w="5562600"/>
                <a:gridCol w="1524000"/>
              </a:tblGrid>
              <a:tr h="370840">
                <a:tc>
                  <a:txBody>
                    <a:bodyPr/>
                    <a:lstStyle/>
                    <a:p>
                      <a:r>
                        <a:rPr lang="en-US" sz="2400" dirty="0" smtClean="0"/>
                        <a:t>Language ID Systems</a:t>
                      </a:r>
                      <a:endParaRPr lang="en-US" sz="2400" dirty="0"/>
                    </a:p>
                  </a:txBody>
                  <a:tcPr/>
                </a:tc>
                <a:tc>
                  <a:txBody>
                    <a:bodyPr/>
                    <a:lstStyle/>
                    <a:p>
                      <a:pPr algn="r"/>
                      <a:r>
                        <a:rPr lang="en-US" sz="2400" dirty="0" smtClean="0"/>
                        <a:t>#Tags</a:t>
                      </a:r>
                      <a:endParaRPr lang="en-US" sz="2400" dirty="0"/>
                    </a:p>
                  </a:txBody>
                  <a:tcPr/>
                </a:tc>
              </a:tr>
              <a:tr h="370840">
                <a:tc>
                  <a:txBody>
                    <a:bodyPr/>
                    <a:lstStyle/>
                    <a:p>
                      <a:r>
                        <a:rPr lang="en-US" sz="2800" dirty="0" smtClean="0">
                          <a:hlinkClick r:id="rId2"/>
                        </a:rPr>
                        <a:t>Polygot 3000</a:t>
                      </a:r>
                      <a:endParaRPr lang="en-US" sz="2800" dirty="0"/>
                    </a:p>
                  </a:txBody>
                  <a:tcPr/>
                </a:tc>
                <a:tc>
                  <a:txBody>
                    <a:bodyPr/>
                    <a:lstStyle/>
                    <a:p>
                      <a:pPr algn="r"/>
                      <a:r>
                        <a:rPr lang="en-US" sz="2800" dirty="0" smtClean="0"/>
                        <a:t>474</a:t>
                      </a:r>
                      <a:endParaRPr lang="en-US" sz="2800" dirty="0"/>
                    </a:p>
                  </a:txBody>
                  <a:tcPr/>
                </a:tc>
              </a:tr>
              <a:tr h="370840">
                <a:tc>
                  <a:txBody>
                    <a:bodyPr/>
                    <a:lstStyle/>
                    <a:p>
                      <a:r>
                        <a:rPr lang="en-US" sz="2800" dirty="0" smtClean="0">
                          <a:hlinkClick r:id="rId3"/>
                        </a:rPr>
                        <a:t>Chromium</a:t>
                      </a:r>
                      <a:r>
                        <a:rPr lang="en-US" sz="2800" baseline="0" dirty="0" smtClean="0">
                          <a:hlinkClick r:id="rId3"/>
                        </a:rPr>
                        <a:t> Language Detector</a:t>
                      </a:r>
                      <a:endParaRPr lang="en-US" sz="2800" dirty="0"/>
                    </a:p>
                  </a:txBody>
                  <a:tcPr/>
                </a:tc>
                <a:tc>
                  <a:txBody>
                    <a:bodyPr/>
                    <a:lstStyle/>
                    <a:p>
                      <a:pPr algn="r"/>
                      <a:r>
                        <a:rPr lang="en-US" sz="2800" dirty="0" smtClean="0"/>
                        <a:t>156</a:t>
                      </a:r>
                      <a:endParaRPr lang="en-US" sz="2800" dirty="0"/>
                    </a:p>
                  </a:txBody>
                  <a:tcPr/>
                </a:tc>
              </a:tr>
              <a:tr h="370840">
                <a:tc>
                  <a:txBody>
                    <a:bodyPr/>
                    <a:lstStyle/>
                    <a:p>
                      <a:r>
                        <a:rPr lang="en-US" sz="2800" u="sng" dirty="0" smtClean="0">
                          <a:hlinkClick r:id="rId4"/>
                        </a:rPr>
                        <a:t>LexTex</a:t>
                      </a:r>
                      <a:endParaRPr lang="en-US" sz="2800" u="sng" dirty="0"/>
                    </a:p>
                  </a:txBody>
                  <a:tcPr/>
                </a:tc>
                <a:tc>
                  <a:txBody>
                    <a:bodyPr/>
                    <a:lstStyle/>
                    <a:p>
                      <a:pPr algn="r"/>
                      <a:r>
                        <a:rPr lang="en-US" sz="2800" i="0" dirty="0" smtClean="0"/>
                        <a:t>260</a:t>
                      </a:r>
                      <a:endParaRPr lang="en-US" sz="2800" i="0" dirty="0"/>
                    </a:p>
                  </a:txBody>
                  <a:tcPr/>
                </a:tc>
              </a:tr>
              <a:tr h="370840">
                <a:tc>
                  <a:txBody>
                    <a:bodyPr/>
                    <a:lstStyle/>
                    <a:p>
                      <a:r>
                        <a:rPr lang="en-US" sz="2800" b="1" i="1" u="none" dirty="0" smtClean="0">
                          <a:solidFill>
                            <a:schemeClr val="tx1"/>
                          </a:solidFill>
                        </a:rPr>
                        <a:t>ODIN Language ID</a:t>
                      </a:r>
                      <a:endParaRPr lang="en-US" sz="2800" b="1" i="1" u="none" dirty="0">
                        <a:solidFill>
                          <a:schemeClr val="tx1"/>
                        </a:solidFill>
                      </a:endParaRPr>
                    </a:p>
                  </a:txBody>
                  <a:tcPr/>
                </a:tc>
                <a:tc>
                  <a:txBody>
                    <a:bodyPr/>
                    <a:lstStyle/>
                    <a:p>
                      <a:pPr algn="r"/>
                      <a:r>
                        <a:rPr lang="en-US" sz="2800" dirty="0" smtClean="0"/>
                        <a:t>1,750</a:t>
                      </a:r>
                      <a:endParaRPr lang="en-US" sz="2800" dirty="0"/>
                    </a:p>
                  </a:txBody>
                  <a:tcPr/>
                </a:tc>
              </a:tr>
              <a:tr h="370840">
                <a:tc>
                  <a:txBody>
                    <a:bodyPr/>
                    <a:lstStyle/>
                    <a:p>
                      <a:r>
                        <a:rPr lang="en-US" sz="2800" b="1" i="1" u="none" dirty="0" err="1" smtClean="0">
                          <a:solidFill>
                            <a:schemeClr val="tx1"/>
                          </a:solidFill>
                        </a:rPr>
                        <a:t>Sugarlike</a:t>
                      </a:r>
                      <a:endParaRPr lang="en-US" sz="2800" b="1" i="1" u="none" dirty="0">
                        <a:solidFill>
                          <a:schemeClr val="tx1"/>
                        </a:solidFill>
                      </a:endParaRPr>
                    </a:p>
                  </a:txBody>
                  <a:tcPr/>
                </a:tc>
                <a:tc>
                  <a:txBody>
                    <a:bodyPr/>
                    <a:lstStyle/>
                    <a:p>
                      <a:pPr algn="r"/>
                      <a:r>
                        <a:rPr lang="en-US" sz="2800" dirty="0" smtClean="0"/>
                        <a:t>1,046</a:t>
                      </a:r>
                      <a:endParaRPr lang="en-US" sz="2800" dirty="0"/>
                    </a:p>
                  </a:txBody>
                  <a:tcPr/>
                </a:tc>
              </a:tr>
            </a:tbl>
          </a:graphicData>
        </a:graphic>
      </p:graphicFrame>
      <p:sp>
        <p:nvSpPr>
          <p:cNvPr id="7" name="Title 6"/>
          <p:cNvSpPr>
            <a:spLocks noGrp="1"/>
          </p:cNvSpPr>
          <p:nvPr>
            <p:ph type="title"/>
          </p:nvPr>
        </p:nvSpPr>
        <p:spPr/>
        <p:txBody>
          <a:bodyPr>
            <a:normAutofit/>
          </a:bodyPr>
          <a:lstStyle/>
          <a:p>
            <a:r>
              <a:rPr lang="en-US" sz="5200" dirty="0" smtClean="0">
                <a:solidFill>
                  <a:schemeClr val="bg1"/>
                </a:solidFill>
              </a:rPr>
              <a:t>Who’s the </a:t>
            </a:r>
            <a:r>
              <a:rPr lang="en-US" sz="5200" dirty="0" smtClean="0">
                <a:solidFill>
                  <a:srgbClr val="FFC000"/>
                </a:solidFill>
              </a:rPr>
              <a:t>Competitor</a:t>
            </a:r>
            <a:r>
              <a:rPr lang="en-US" sz="5200" dirty="0" smtClean="0">
                <a:solidFill>
                  <a:schemeClr val="bg1"/>
                </a:solidFill>
              </a:rPr>
              <a:t>?</a:t>
            </a:r>
            <a:endParaRPr lang="en-US" sz="5200" dirty="0">
              <a:solidFill>
                <a:schemeClr val="bg1"/>
              </a:solidFill>
            </a:endParaRPr>
          </a:p>
        </p:txBody>
      </p:sp>
    </p:spTree>
    <p:extLst>
      <p:ext uri="{BB962C8B-B14F-4D97-AF65-F5344CB8AC3E}">
        <p14:creationId xmlns:p14="http://schemas.microsoft.com/office/powerpoint/2010/main" val="2211245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267685039"/>
              </p:ext>
            </p:extLst>
          </p:nvPr>
        </p:nvGraphicFramePr>
        <p:xfrm>
          <a:off x="1295399" y="1600200"/>
          <a:ext cx="6781801" cy="2529840"/>
        </p:xfrm>
        <a:graphic>
          <a:graphicData uri="http://schemas.openxmlformats.org/drawingml/2006/table">
            <a:tbl>
              <a:tblPr firstRow="1" bandRow="1">
                <a:tableStyleId>{7DF18680-E054-41AD-8BC1-D1AEF772440D}</a:tableStyleId>
              </a:tblPr>
              <a:tblGrid>
                <a:gridCol w="1905001"/>
                <a:gridCol w="1447800"/>
                <a:gridCol w="1524000"/>
                <a:gridCol w="1905000"/>
              </a:tblGrid>
              <a:tr h="370840">
                <a:tc>
                  <a:txBody>
                    <a:bodyPr/>
                    <a:lstStyle/>
                    <a:p>
                      <a:r>
                        <a:rPr lang="en-US" sz="2400" dirty="0" smtClean="0"/>
                        <a:t>Data Source</a:t>
                      </a:r>
                      <a:endParaRPr lang="en-US" sz="2400" dirty="0"/>
                    </a:p>
                  </a:txBody>
                  <a:tcPr/>
                </a:tc>
                <a:tc>
                  <a:txBody>
                    <a:bodyPr/>
                    <a:lstStyle/>
                    <a:p>
                      <a:pPr algn="ctr"/>
                      <a:r>
                        <a:rPr lang="en-US" sz="2400" dirty="0" smtClean="0"/>
                        <a:t>Original</a:t>
                      </a:r>
                      <a:endParaRPr lang="en-US" sz="2400" dirty="0"/>
                    </a:p>
                  </a:txBody>
                  <a:tcPr/>
                </a:tc>
                <a:tc>
                  <a:txBody>
                    <a:bodyPr/>
                    <a:lstStyle/>
                    <a:p>
                      <a:pPr algn="ctr"/>
                      <a:r>
                        <a:rPr lang="en-US" sz="2400" dirty="0" smtClean="0"/>
                        <a:t>Cleaning</a:t>
                      </a:r>
                      <a:endParaRPr lang="en-US" sz="2400" dirty="0"/>
                    </a:p>
                  </a:txBody>
                  <a:tcPr/>
                </a:tc>
                <a:tc>
                  <a:txBody>
                    <a:bodyPr/>
                    <a:lstStyle/>
                    <a:p>
                      <a:pPr algn="ctr"/>
                      <a:r>
                        <a:rPr lang="en-US" sz="2400" dirty="0" smtClean="0"/>
                        <a:t>Universality</a:t>
                      </a:r>
                      <a:endParaRPr lang="en-US" sz="2400" dirty="0"/>
                    </a:p>
                  </a:txBody>
                  <a:tcPr/>
                </a:tc>
              </a:tr>
              <a:tr h="370840">
                <a:tc>
                  <a:txBody>
                    <a:bodyPr/>
                    <a:lstStyle/>
                    <a:p>
                      <a:r>
                        <a:rPr lang="en-US" sz="2800" dirty="0" smtClean="0"/>
                        <a:t>ODIN</a:t>
                      </a:r>
                      <a:endParaRPr lang="en-US" sz="2800" dirty="0"/>
                    </a:p>
                  </a:txBody>
                  <a:tcPr/>
                </a:tc>
                <a:tc>
                  <a:txBody>
                    <a:bodyPr/>
                    <a:lstStyle/>
                    <a:p>
                      <a:pPr algn="ctr"/>
                      <a:r>
                        <a:rPr lang="en-US" sz="2800" dirty="0" smtClean="0"/>
                        <a:t>1750</a:t>
                      </a:r>
                      <a:endParaRPr lang="en-US" sz="2800" dirty="0"/>
                    </a:p>
                  </a:txBody>
                  <a:tcPr/>
                </a:tc>
                <a:tc>
                  <a:txBody>
                    <a:bodyPr/>
                    <a:lstStyle/>
                    <a:p>
                      <a:pPr algn="ctr"/>
                      <a:r>
                        <a:rPr lang="en-US" sz="2800" dirty="0" smtClean="0"/>
                        <a:t>1046</a:t>
                      </a:r>
                      <a:endParaRPr lang="en-US" sz="2800" dirty="0"/>
                    </a:p>
                  </a:txBody>
                  <a:tcPr/>
                </a:tc>
                <a:tc>
                  <a:txBody>
                    <a:bodyPr/>
                    <a:lstStyle/>
                    <a:p>
                      <a:pPr algn="ctr"/>
                      <a:r>
                        <a:rPr lang="en-US" sz="2800" dirty="0" smtClean="0"/>
                        <a:t>14.72 %</a:t>
                      </a:r>
                      <a:endParaRPr lang="en-US" sz="2800" dirty="0"/>
                    </a:p>
                  </a:txBody>
                  <a:tcPr/>
                </a:tc>
              </a:tr>
              <a:tr h="370840">
                <a:tc>
                  <a:txBody>
                    <a:bodyPr/>
                    <a:lstStyle/>
                    <a:p>
                      <a:r>
                        <a:rPr lang="en-US" sz="2800" dirty="0" err="1" smtClean="0"/>
                        <a:t>Omniglot</a:t>
                      </a:r>
                      <a:endParaRPr lang="en-US" sz="2800" dirty="0"/>
                    </a:p>
                  </a:txBody>
                  <a:tcPr/>
                </a:tc>
                <a:tc>
                  <a:txBody>
                    <a:bodyPr/>
                    <a:lstStyle/>
                    <a:p>
                      <a:pPr algn="ctr"/>
                      <a:r>
                        <a:rPr lang="en-US" sz="2800" dirty="0" smtClean="0"/>
                        <a:t>180</a:t>
                      </a:r>
                      <a:endParaRPr lang="en-US" sz="2800" dirty="0"/>
                    </a:p>
                  </a:txBody>
                  <a:tcPr/>
                </a:tc>
                <a:tc>
                  <a:txBody>
                    <a:bodyPr/>
                    <a:lstStyle/>
                    <a:p>
                      <a:pPr algn="ctr"/>
                      <a:r>
                        <a:rPr lang="en-US" sz="2800" dirty="0" smtClean="0"/>
                        <a:t>134</a:t>
                      </a:r>
                      <a:endParaRPr lang="en-US" sz="2800" dirty="0"/>
                    </a:p>
                  </a:txBody>
                  <a:tcPr/>
                </a:tc>
                <a:tc>
                  <a:txBody>
                    <a:bodyPr/>
                    <a:lstStyle/>
                    <a:p>
                      <a:pPr algn="ctr"/>
                      <a:r>
                        <a:rPr lang="en-US" sz="2800" dirty="0" smtClean="0"/>
                        <a:t>1.88%</a:t>
                      </a:r>
                      <a:endParaRPr lang="en-US" sz="2800" dirty="0"/>
                    </a:p>
                  </a:txBody>
                  <a:tcPr/>
                </a:tc>
              </a:tr>
              <a:tr h="370840">
                <a:tc>
                  <a:txBody>
                    <a:bodyPr/>
                    <a:lstStyle/>
                    <a:p>
                      <a:r>
                        <a:rPr lang="en-US" sz="2800" dirty="0" smtClean="0"/>
                        <a:t>UDHR</a:t>
                      </a:r>
                      <a:endParaRPr lang="en-US" sz="2800" dirty="0"/>
                    </a:p>
                  </a:txBody>
                  <a:tcPr/>
                </a:tc>
                <a:tc>
                  <a:txBody>
                    <a:bodyPr/>
                    <a:lstStyle/>
                    <a:p>
                      <a:pPr algn="ctr"/>
                      <a:r>
                        <a:rPr lang="en-US" sz="2800" dirty="0" smtClean="0"/>
                        <a:t>388</a:t>
                      </a:r>
                      <a:endParaRPr lang="en-US" sz="2800" dirty="0"/>
                    </a:p>
                  </a:txBody>
                  <a:tcPr/>
                </a:tc>
                <a:tc>
                  <a:txBody>
                    <a:bodyPr/>
                    <a:lstStyle/>
                    <a:p>
                      <a:pPr algn="ctr"/>
                      <a:r>
                        <a:rPr lang="en-US" sz="2800" dirty="0" smtClean="0"/>
                        <a:t>360</a:t>
                      </a:r>
                      <a:endParaRPr lang="en-US" sz="2800" dirty="0"/>
                    </a:p>
                  </a:txBody>
                  <a:tcPr/>
                </a:tc>
                <a:tc>
                  <a:txBody>
                    <a:bodyPr/>
                    <a:lstStyle/>
                    <a:p>
                      <a:pPr algn="ctr"/>
                      <a:r>
                        <a:rPr lang="en-US" sz="2800" dirty="0" smtClean="0"/>
                        <a:t>5.07%</a:t>
                      </a:r>
                      <a:endParaRPr lang="en-US" sz="2800" dirty="0"/>
                    </a:p>
                  </a:txBody>
                  <a:tcPr/>
                </a:tc>
              </a:tr>
              <a:tr h="370840">
                <a:tc>
                  <a:txBody>
                    <a:bodyPr/>
                    <a:lstStyle/>
                    <a:p>
                      <a:r>
                        <a:rPr lang="en-US" sz="2800" dirty="0" smtClean="0"/>
                        <a:t>Wikipedia</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i="0" dirty="0" smtClean="0"/>
                        <a:t>-</a:t>
                      </a:r>
                      <a:endParaRPr lang="en-US" sz="2800" i="0" dirty="0"/>
                    </a:p>
                  </a:txBody>
                  <a:tcPr/>
                </a:tc>
                <a:tc>
                  <a:txBody>
                    <a:bodyPr/>
                    <a:lstStyle/>
                    <a:p>
                      <a:pPr algn="ctr"/>
                      <a:endParaRPr lang="en-US" sz="2800" i="0" dirty="0"/>
                    </a:p>
                  </a:txBody>
                  <a:tcPr/>
                </a:tc>
              </a:tr>
            </a:tbl>
          </a:graphicData>
        </a:graphic>
      </p:graphicFrame>
      <p:sp>
        <p:nvSpPr>
          <p:cNvPr id="7" name="Title 6"/>
          <p:cNvSpPr>
            <a:spLocks noGrp="1"/>
          </p:cNvSpPr>
          <p:nvPr>
            <p:ph type="title"/>
          </p:nvPr>
        </p:nvSpPr>
        <p:spPr/>
        <p:txBody>
          <a:bodyPr>
            <a:normAutofit/>
          </a:bodyPr>
          <a:lstStyle/>
          <a:p>
            <a:r>
              <a:rPr lang="en-US" sz="5200" dirty="0" smtClean="0">
                <a:solidFill>
                  <a:schemeClr val="bg1"/>
                </a:solidFill>
              </a:rPr>
              <a:t>Where’s the </a:t>
            </a:r>
            <a:r>
              <a:rPr lang="en-US" sz="5200" dirty="0" smtClean="0">
                <a:solidFill>
                  <a:schemeClr val="accent6">
                    <a:lumMod val="75000"/>
                  </a:schemeClr>
                </a:solidFill>
              </a:rPr>
              <a:t>Data</a:t>
            </a:r>
            <a:r>
              <a:rPr lang="en-US" sz="5200" dirty="0" smtClean="0">
                <a:solidFill>
                  <a:schemeClr val="bg1"/>
                </a:solidFill>
              </a:rPr>
              <a:t>?</a:t>
            </a:r>
            <a:endParaRPr lang="en-US" sz="5200" dirty="0">
              <a:solidFill>
                <a:schemeClr val="bg1"/>
              </a:solidFill>
            </a:endParaRPr>
          </a:p>
        </p:txBody>
      </p:sp>
      <p:sp>
        <p:nvSpPr>
          <p:cNvPr id="2" name="TextBox 1"/>
          <p:cNvSpPr txBox="1"/>
          <p:nvPr/>
        </p:nvSpPr>
        <p:spPr>
          <a:xfrm>
            <a:off x="1219200" y="4692134"/>
            <a:ext cx="6400800" cy="1815882"/>
          </a:xfrm>
          <a:prstGeom prst="rect">
            <a:avLst/>
          </a:prstGeom>
          <a:noFill/>
        </p:spPr>
        <p:txBody>
          <a:bodyPr wrap="square" rtlCol="0">
            <a:spAutoFit/>
          </a:bodyPr>
          <a:lstStyle/>
          <a:p>
            <a:pPr marL="457200" indent="-457200">
              <a:buFont typeface="Arial" pitchFamily="34" charset="0"/>
              <a:buChar char="•"/>
            </a:pPr>
            <a:r>
              <a:rPr lang="en-US" sz="2800" dirty="0" smtClean="0">
                <a:solidFill>
                  <a:schemeClr val="bg1"/>
                </a:solidFill>
              </a:rPr>
              <a:t>Plaintext</a:t>
            </a:r>
          </a:p>
          <a:p>
            <a:pPr marL="457200" indent="-457200">
              <a:buFont typeface="Arial" pitchFamily="34" charset="0"/>
              <a:buChar char="•"/>
            </a:pPr>
            <a:r>
              <a:rPr lang="en-US" sz="2800" dirty="0" smtClean="0">
                <a:solidFill>
                  <a:schemeClr val="bg1"/>
                </a:solidFill>
              </a:rPr>
              <a:t>Utf8</a:t>
            </a:r>
          </a:p>
          <a:p>
            <a:pPr marL="457200" indent="-457200">
              <a:buFont typeface="Arial" pitchFamily="34" charset="0"/>
              <a:buChar char="•"/>
            </a:pPr>
            <a:r>
              <a:rPr lang="en-US" sz="2800" dirty="0" smtClean="0">
                <a:solidFill>
                  <a:schemeClr val="bg1"/>
                </a:solidFill>
              </a:rPr>
              <a:t>ISO639-3 filenames</a:t>
            </a:r>
          </a:p>
          <a:p>
            <a:pPr marL="457200" indent="-457200">
              <a:buFont typeface="Arial" pitchFamily="34" charset="0"/>
              <a:buChar char="•"/>
            </a:pPr>
            <a:r>
              <a:rPr lang="en-US" sz="2800" dirty="0" smtClean="0">
                <a:solidFill>
                  <a:schemeClr val="bg1"/>
                </a:solidFill>
              </a:rPr>
              <a:t>.tar balls</a:t>
            </a:r>
            <a:endParaRPr lang="en-US" sz="2800" dirty="0">
              <a:solidFill>
                <a:schemeClr val="bg1"/>
              </a:solidFill>
            </a:endParaRPr>
          </a:p>
        </p:txBody>
      </p:sp>
    </p:spTree>
    <p:extLst>
      <p:ext uri="{BB962C8B-B14F-4D97-AF65-F5344CB8AC3E}">
        <p14:creationId xmlns:p14="http://schemas.microsoft.com/office/powerpoint/2010/main" val="2645095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fontScale="90000"/>
          </a:bodyPr>
          <a:lstStyle/>
          <a:p>
            <a:r>
              <a:rPr lang="ja-JP" altLang="en-US" sz="25000" b="1" dirty="0">
                <a:solidFill>
                  <a:schemeClr val="bg1"/>
                </a:solidFill>
              </a:rPr>
              <a:t>でも</a:t>
            </a:r>
            <a:endParaRPr lang="en-US" sz="25000" b="1" dirty="0">
              <a:solidFill>
                <a:schemeClr val="bg1"/>
              </a:solidFill>
            </a:endParaRPr>
          </a:p>
        </p:txBody>
      </p:sp>
    </p:spTree>
    <p:extLst>
      <p:ext uri="{BB962C8B-B14F-4D97-AF65-F5344CB8AC3E}">
        <p14:creationId xmlns:p14="http://schemas.microsoft.com/office/powerpoint/2010/main" val="1634371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253683672"/>
              </p:ext>
            </p:extLst>
          </p:nvPr>
        </p:nvGraphicFramePr>
        <p:xfrm>
          <a:off x="1066800" y="1752600"/>
          <a:ext cx="7239000" cy="2773680"/>
        </p:xfrm>
        <a:graphic>
          <a:graphicData uri="http://schemas.openxmlformats.org/drawingml/2006/table">
            <a:tbl>
              <a:tblPr firstRow="1" bandRow="1">
                <a:tableStyleId>{7DF18680-E054-41AD-8BC1-D1AEF772440D}</a:tableStyleId>
              </a:tblPr>
              <a:tblGrid>
                <a:gridCol w="2514600"/>
                <a:gridCol w="4724400"/>
              </a:tblGrid>
              <a:tr h="381000">
                <a:tc>
                  <a:txBody>
                    <a:bodyPr/>
                    <a:lstStyle/>
                    <a:p>
                      <a:r>
                        <a:rPr lang="en-US" sz="2400" dirty="0" smtClean="0"/>
                        <a:t>Tests</a:t>
                      </a:r>
                      <a:endParaRPr lang="en-US" sz="2400" dirty="0"/>
                    </a:p>
                  </a:txBody>
                  <a:tcPr/>
                </a:tc>
                <a:tc>
                  <a:txBody>
                    <a:bodyPr/>
                    <a:lstStyle/>
                    <a:p>
                      <a:pPr algn="ctr"/>
                      <a:r>
                        <a:rPr lang="en-US" sz="2400" dirty="0" smtClean="0"/>
                        <a:t>Original</a:t>
                      </a:r>
                      <a:endParaRPr lang="en-US" sz="2400" dirty="0"/>
                    </a:p>
                  </a:txBody>
                  <a:tcPr/>
                </a:tc>
              </a:tr>
              <a:tr h="370840">
                <a:tc>
                  <a:txBody>
                    <a:bodyPr/>
                    <a:lstStyle/>
                    <a:p>
                      <a:r>
                        <a:rPr lang="en-US" sz="2800" dirty="0" smtClean="0"/>
                        <a:t>Pregnancy</a:t>
                      </a:r>
                      <a:endParaRPr lang="en-US" sz="2800" dirty="0"/>
                    </a:p>
                  </a:txBody>
                  <a:tcPr/>
                </a:tc>
                <a:tc>
                  <a:txBody>
                    <a:bodyPr/>
                    <a:lstStyle/>
                    <a:p>
                      <a:pPr algn="ctr"/>
                      <a:r>
                        <a:rPr lang="en-US" sz="2800" dirty="0" smtClean="0"/>
                        <a:t>28.57%</a:t>
                      </a:r>
                      <a:endParaRPr lang="en-US" sz="2800" dirty="0"/>
                    </a:p>
                  </a:txBody>
                  <a:tcPr/>
                </a:tc>
              </a:tr>
              <a:tr h="1386840">
                <a:tc>
                  <a:txBody>
                    <a:bodyPr/>
                    <a:lstStyle/>
                    <a:p>
                      <a:r>
                        <a:rPr lang="en-US" sz="2800" dirty="0" err="1" smtClean="0"/>
                        <a:t>UDHR_pick</a:t>
                      </a:r>
                      <a:r>
                        <a:rPr lang="en-US" sz="2800" baseline="0" dirty="0" smtClean="0"/>
                        <a:t> 10 </a:t>
                      </a:r>
                      <a:endParaRPr lang="en-US" sz="2800" dirty="0"/>
                    </a:p>
                  </a:txBody>
                  <a:tcPr/>
                </a:tc>
                <a:tc>
                  <a:txBody>
                    <a:bodyPr/>
                    <a:lstStyle/>
                    <a:p>
                      <a:pPr algn="ctr"/>
                      <a:r>
                        <a:rPr lang="en-US" sz="2800" dirty="0" smtClean="0"/>
                        <a:t>takes too long,</a:t>
                      </a:r>
                      <a:r>
                        <a:rPr lang="en-US" sz="2800" baseline="0" dirty="0" smtClean="0"/>
                        <a:t> 1 min/query</a:t>
                      </a:r>
                    </a:p>
                    <a:p>
                      <a:pPr algn="ctr"/>
                      <a:r>
                        <a:rPr lang="en-US" sz="2800" baseline="0" dirty="0" smtClean="0"/>
                        <a:t>BTW, it scored 0.0% for 3 random runs…</a:t>
                      </a:r>
                      <a:br>
                        <a:rPr lang="en-US" sz="2800" baseline="0" dirty="0" smtClean="0"/>
                      </a:br>
                      <a:endParaRPr lang="en-US" sz="2800" dirty="0"/>
                    </a:p>
                  </a:txBody>
                  <a:tcPr/>
                </a:tc>
              </a:tr>
            </a:tbl>
          </a:graphicData>
        </a:graphic>
      </p:graphicFrame>
      <p:sp>
        <p:nvSpPr>
          <p:cNvPr id="7" name="Title 6"/>
          <p:cNvSpPr>
            <a:spLocks noGrp="1"/>
          </p:cNvSpPr>
          <p:nvPr>
            <p:ph type="title"/>
          </p:nvPr>
        </p:nvSpPr>
        <p:spPr/>
        <p:txBody>
          <a:bodyPr>
            <a:normAutofit/>
          </a:bodyPr>
          <a:lstStyle/>
          <a:p>
            <a:r>
              <a:rPr lang="en-US" sz="5200" dirty="0" smtClean="0">
                <a:solidFill>
                  <a:schemeClr val="bg1"/>
                </a:solidFill>
              </a:rPr>
              <a:t>How’s the </a:t>
            </a:r>
            <a:r>
              <a:rPr lang="en-US" sz="5200" dirty="0" smtClean="0">
                <a:solidFill>
                  <a:srgbClr val="FFC000"/>
                </a:solidFill>
              </a:rPr>
              <a:t>Result</a:t>
            </a:r>
            <a:r>
              <a:rPr lang="en-US" sz="5200" dirty="0" smtClean="0">
                <a:solidFill>
                  <a:schemeClr val="bg1"/>
                </a:solidFill>
              </a:rPr>
              <a:t>?</a:t>
            </a:r>
            <a:endParaRPr lang="en-US" sz="5200" dirty="0">
              <a:solidFill>
                <a:schemeClr val="bg1"/>
              </a:solidFill>
            </a:endParaRPr>
          </a:p>
        </p:txBody>
      </p:sp>
    </p:spTree>
    <p:extLst>
      <p:ext uri="{BB962C8B-B14F-4D97-AF65-F5344CB8AC3E}">
        <p14:creationId xmlns:p14="http://schemas.microsoft.com/office/powerpoint/2010/main" val="3391393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2953"/>
            <a:ext cx="9144000" cy="4872093"/>
          </a:xfrm>
          <a:prstGeom prst="rect">
            <a:avLst/>
          </a:prstGeom>
        </p:spPr>
      </p:pic>
      <p:sp>
        <p:nvSpPr>
          <p:cNvPr id="6" name="TextBox 5"/>
          <p:cNvSpPr txBox="1"/>
          <p:nvPr/>
        </p:nvSpPr>
        <p:spPr>
          <a:xfrm>
            <a:off x="2514600" y="6096000"/>
            <a:ext cx="3962400" cy="369332"/>
          </a:xfrm>
          <a:prstGeom prst="rect">
            <a:avLst/>
          </a:prstGeom>
          <a:noFill/>
        </p:spPr>
        <p:txBody>
          <a:bodyPr wrap="square" rtlCol="0">
            <a:spAutoFit/>
          </a:bodyPr>
          <a:lstStyle/>
          <a:p>
            <a:pPr algn="ctr"/>
            <a:r>
              <a:rPr lang="en-US" dirty="0" smtClean="0">
                <a:solidFill>
                  <a:schemeClr val="bg1"/>
                </a:solidFill>
              </a:rPr>
              <a:t>From Baldwin and </a:t>
            </a:r>
            <a:r>
              <a:rPr lang="en-US" dirty="0" err="1" smtClean="0">
                <a:solidFill>
                  <a:schemeClr val="bg1"/>
                </a:solidFill>
              </a:rPr>
              <a:t>Lui</a:t>
            </a:r>
            <a:r>
              <a:rPr lang="en-US" dirty="0" smtClean="0">
                <a:solidFill>
                  <a:schemeClr val="bg1"/>
                </a:solidFill>
              </a:rPr>
              <a:t> (2010)</a:t>
            </a:r>
            <a:endParaRPr lang="en-US" dirty="0">
              <a:solidFill>
                <a:schemeClr val="bg1"/>
              </a:solidFill>
            </a:endParaRPr>
          </a:p>
        </p:txBody>
      </p:sp>
    </p:spTree>
    <p:extLst>
      <p:ext uri="{BB962C8B-B14F-4D97-AF65-F5344CB8AC3E}">
        <p14:creationId xmlns:p14="http://schemas.microsoft.com/office/powerpoint/2010/main" val="2790248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5105400" cy="892552"/>
          </a:xfrm>
          <a:prstGeom prst="rect">
            <a:avLst/>
          </a:prstGeom>
          <a:noFill/>
        </p:spPr>
        <p:txBody>
          <a:bodyPr wrap="square" rtlCol="0">
            <a:spAutoFit/>
          </a:bodyPr>
          <a:lstStyle/>
          <a:p>
            <a:r>
              <a:rPr lang="en-US" sz="5200" dirty="0" smtClean="0">
                <a:solidFill>
                  <a:schemeClr val="bg1"/>
                </a:solidFill>
              </a:rPr>
              <a:t>What to do </a:t>
            </a:r>
            <a:r>
              <a:rPr lang="en-US" sz="5200" b="1" dirty="0" smtClean="0">
                <a:solidFill>
                  <a:schemeClr val="accent6">
                    <a:lumMod val="75000"/>
                  </a:schemeClr>
                </a:solidFill>
              </a:rPr>
              <a:t>now</a:t>
            </a:r>
            <a:r>
              <a:rPr lang="en-US" sz="5200" dirty="0" smtClean="0">
                <a:solidFill>
                  <a:schemeClr val="bg1"/>
                </a:solidFill>
              </a:rPr>
              <a:t>?</a:t>
            </a:r>
            <a:endParaRPr lang="en-US" sz="5200" dirty="0">
              <a:solidFill>
                <a:schemeClr val="bg1"/>
              </a:solidFill>
            </a:endParaRPr>
          </a:p>
        </p:txBody>
      </p:sp>
      <p:sp>
        <p:nvSpPr>
          <p:cNvPr id="3" name="TextBox 2"/>
          <p:cNvSpPr txBox="1"/>
          <p:nvPr/>
        </p:nvSpPr>
        <p:spPr>
          <a:xfrm>
            <a:off x="533400" y="1905000"/>
            <a:ext cx="8153400" cy="3539430"/>
          </a:xfrm>
          <a:prstGeom prst="rect">
            <a:avLst/>
          </a:prstGeom>
          <a:noFill/>
        </p:spPr>
        <p:txBody>
          <a:bodyPr wrap="square" rtlCol="0">
            <a:spAutoFit/>
          </a:bodyPr>
          <a:lstStyle/>
          <a:p>
            <a:pPr marL="685800" indent="-685800">
              <a:buFont typeface="Arial" pitchFamily="34" charset="0"/>
              <a:buChar char="•"/>
            </a:pPr>
            <a:r>
              <a:rPr lang="en-US" sz="3200" b="1" u="sng" dirty="0">
                <a:solidFill>
                  <a:schemeClr val="accent4">
                    <a:lumMod val="40000"/>
                    <a:lumOff val="60000"/>
                  </a:schemeClr>
                </a:solidFill>
              </a:rPr>
              <a:t>A</a:t>
            </a:r>
            <a:r>
              <a:rPr lang="en-US" sz="3200" dirty="0">
                <a:solidFill>
                  <a:schemeClr val="bg1"/>
                </a:solidFill>
              </a:rPr>
              <a:t>dd more </a:t>
            </a:r>
            <a:r>
              <a:rPr lang="en-US" sz="3200" dirty="0" smtClean="0">
                <a:solidFill>
                  <a:schemeClr val="bg1"/>
                </a:solidFill>
              </a:rPr>
              <a:t>data source </a:t>
            </a:r>
            <a:r>
              <a:rPr lang="en-US" sz="3200" dirty="0">
                <a:solidFill>
                  <a:schemeClr val="bg1"/>
                </a:solidFill>
              </a:rPr>
              <a:t>to the system</a:t>
            </a:r>
          </a:p>
          <a:p>
            <a:pPr marL="685800" indent="-685800">
              <a:buFont typeface="Arial" pitchFamily="34" charset="0"/>
              <a:buChar char="•"/>
            </a:pPr>
            <a:r>
              <a:rPr lang="en-US" sz="3200" b="1" u="sng" dirty="0">
                <a:solidFill>
                  <a:schemeClr val="accent5">
                    <a:lumMod val="40000"/>
                    <a:lumOff val="60000"/>
                  </a:schemeClr>
                </a:solidFill>
              </a:rPr>
              <a:t>B</a:t>
            </a:r>
            <a:r>
              <a:rPr lang="en-US" sz="3200" dirty="0">
                <a:solidFill>
                  <a:schemeClr val="bg1"/>
                </a:solidFill>
              </a:rPr>
              <a:t>uild a scalable </a:t>
            </a:r>
            <a:r>
              <a:rPr lang="en-US" sz="3200" dirty="0" smtClean="0">
                <a:solidFill>
                  <a:schemeClr val="bg1"/>
                </a:solidFill>
              </a:rPr>
              <a:t>model (for </a:t>
            </a:r>
            <a:r>
              <a:rPr lang="en-US" sz="3200" i="1" dirty="0" smtClean="0">
                <a:solidFill>
                  <a:schemeClr val="bg1"/>
                </a:solidFill>
              </a:rPr>
              <a:t>universality</a:t>
            </a:r>
            <a:r>
              <a:rPr lang="en-US" sz="3200" dirty="0" smtClean="0">
                <a:solidFill>
                  <a:schemeClr val="bg1"/>
                </a:solidFill>
              </a:rPr>
              <a:t>) that </a:t>
            </a:r>
            <a:r>
              <a:rPr lang="en-US" sz="3200" dirty="0">
                <a:solidFill>
                  <a:schemeClr val="bg1"/>
                </a:solidFill>
              </a:rPr>
              <a:t>deals with unbalanced </a:t>
            </a:r>
            <a:r>
              <a:rPr lang="en-US" sz="3200" dirty="0" smtClean="0">
                <a:solidFill>
                  <a:schemeClr val="bg1"/>
                </a:solidFill>
              </a:rPr>
              <a:t>data</a:t>
            </a:r>
          </a:p>
          <a:p>
            <a:pPr marL="685800" indent="-685800">
              <a:buFont typeface="Arial" pitchFamily="34" charset="0"/>
              <a:buChar char="•"/>
            </a:pPr>
            <a:r>
              <a:rPr lang="en-US" sz="3200" b="1" u="sng" dirty="0" smtClean="0">
                <a:solidFill>
                  <a:srgbClr val="92D050"/>
                </a:solidFill>
              </a:rPr>
              <a:t>C</a:t>
            </a:r>
            <a:r>
              <a:rPr lang="en-US" sz="3200" dirty="0" smtClean="0">
                <a:solidFill>
                  <a:schemeClr val="bg1"/>
                </a:solidFill>
              </a:rPr>
              <a:t>hoose a </a:t>
            </a:r>
            <a:r>
              <a:rPr lang="en-US" sz="3200" dirty="0" err="1" smtClean="0">
                <a:solidFill>
                  <a:schemeClr val="bg1"/>
                </a:solidFill>
              </a:rPr>
              <a:t>tagset</a:t>
            </a:r>
            <a:endParaRPr lang="en-US" sz="3200" dirty="0" smtClean="0">
              <a:solidFill>
                <a:schemeClr val="bg1"/>
              </a:solidFill>
            </a:endParaRPr>
          </a:p>
          <a:p>
            <a:pPr marL="685800" indent="-685800">
              <a:buFont typeface="Arial" pitchFamily="34" charset="0"/>
              <a:buChar char="•"/>
            </a:pPr>
            <a:r>
              <a:rPr lang="en-US" sz="3200" b="1" u="sng" dirty="0" smtClean="0">
                <a:solidFill>
                  <a:schemeClr val="accent6">
                    <a:lumMod val="60000"/>
                    <a:lumOff val="40000"/>
                  </a:schemeClr>
                </a:solidFill>
              </a:rPr>
              <a:t>D</a:t>
            </a:r>
            <a:r>
              <a:rPr lang="en-US" sz="3200" dirty="0" smtClean="0">
                <a:solidFill>
                  <a:schemeClr val="bg1"/>
                </a:solidFill>
              </a:rPr>
              <a:t>evelop  add-ons to map more data to the ISO 693-3/5 </a:t>
            </a:r>
            <a:r>
              <a:rPr lang="en-US" sz="3200" dirty="0" err="1" smtClean="0">
                <a:solidFill>
                  <a:schemeClr val="bg1"/>
                </a:solidFill>
              </a:rPr>
              <a:t>tagset</a:t>
            </a:r>
            <a:r>
              <a:rPr lang="en-US" sz="3200" dirty="0" smtClean="0">
                <a:solidFill>
                  <a:schemeClr val="bg1"/>
                </a:solidFill>
              </a:rPr>
              <a:t> (with language families)</a:t>
            </a:r>
            <a:endParaRPr lang="en-US" sz="3200" dirty="0" smtClean="0">
              <a:solidFill>
                <a:schemeClr val="bg1"/>
              </a:solidFill>
            </a:endParaRPr>
          </a:p>
          <a:p>
            <a:pPr marL="685800" indent="-685800">
              <a:buFont typeface="Arial" pitchFamily="34" charset="0"/>
              <a:buChar char="•"/>
            </a:pPr>
            <a:r>
              <a:rPr lang="en-US" sz="3200" b="1" u="sng" dirty="0" smtClean="0">
                <a:solidFill>
                  <a:schemeClr val="accent2">
                    <a:lumMod val="60000"/>
                    <a:lumOff val="40000"/>
                  </a:schemeClr>
                </a:solidFill>
              </a:rPr>
              <a:t>E</a:t>
            </a:r>
            <a:r>
              <a:rPr lang="en-US" sz="3200" dirty="0" smtClean="0">
                <a:solidFill>
                  <a:schemeClr val="bg1"/>
                </a:solidFill>
              </a:rPr>
              <a:t>ngineer features</a:t>
            </a:r>
          </a:p>
        </p:txBody>
      </p:sp>
    </p:spTree>
    <p:extLst>
      <p:ext uri="{BB962C8B-B14F-4D97-AF65-F5344CB8AC3E}">
        <p14:creationId xmlns:p14="http://schemas.microsoft.com/office/powerpoint/2010/main" val="356339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6">
                    <a:lumMod val="60000"/>
                    <a:lumOff val="40000"/>
                  </a:schemeClr>
                </a:solidFill>
              </a:rPr>
              <a:t>Preliminary</a:t>
            </a:r>
            <a:r>
              <a:rPr lang="en-US" b="1" dirty="0" smtClean="0">
                <a:solidFill>
                  <a:schemeClr val="bg1"/>
                </a:solidFill>
              </a:rPr>
              <a:t> Conclusions</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Language ID is hard for ALL languages in the world</a:t>
            </a:r>
          </a:p>
          <a:p>
            <a:r>
              <a:rPr lang="en-US" dirty="0" smtClean="0">
                <a:solidFill>
                  <a:schemeClr val="bg1"/>
                </a:solidFill>
              </a:rPr>
              <a:t>One reason why Language ID for ALL languages is tough because of </a:t>
            </a:r>
            <a:r>
              <a:rPr lang="en-US" i="1" u="sng" dirty="0" smtClean="0">
                <a:solidFill>
                  <a:schemeClr val="accent6">
                    <a:lumMod val="60000"/>
                    <a:lumOff val="40000"/>
                  </a:schemeClr>
                </a:solidFill>
              </a:rPr>
              <a:t>language evolution</a:t>
            </a:r>
            <a:endParaRPr lang="en-US" i="1" u="sng" dirty="0">
              <a:solidFill>
                <a:schemeClr val="accent6">
                  <a:lumMod val="60000"/>
                  <a:lumOff val="40000"/>
                </a:schemeClr>
              </a:solidFill>
            </a:endParaRPr>
          </a:p>
        </p:txBody>
      </p:sp>
    </p:spTree>
    <p:extLst>
      <p:ext uri="{BB962C8B-B14F-4D97-AF65-F5344CB8AC3E}">
        <p14:creationId xmlns:p14="http://schemas.microsoft.com/office/powerpoint/2010/main" val="2787694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References</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r>
              <a:rPr lang="en-US" sz="1800" dirty="0" smtClean="0">
                <a:solidFill>
                  <a:schemeClr val="bg1"/>
                </a:solidFill>
              </a:rPr>
              <a:t>Simon </a:t>
            </a:r>
            <a:r>
              <a:rPr lang="en-US" sz="1800" dirty="0">
                <a:solidFill>
                  <a:schemeClr val="bg1"/>
                </a:solidFill>
              </a:rPr>
              <a:t>Ager. 2011. </a:t>
            </a:r>
            <a:r>
              <a:rPr lang="en-US" sz="1800" dirty="0" err="1">
                <a:solidFill>
                  <a:schemeClr val="bg1"/>
                </a:solidFill>
              </a:rPr>
              <a:t>Omniglot</a:t>
            </a:r>
            <a:r>
              <a:rPr lang="en-US" sz="1800" dirty="0">
                <a:solidFill>
                  <a:schemeClr val="bg1"/>
                </a:solidFill>
              </a:rPr>
              <a:t> - writing systems and languages of the world. Retrieved from www.omniglot.com</a:t>
            </a:r>
            <a:r>
              <a:rPr lang="en-US" sz="1800" dirty="0" smtClean="0">
                <a:solidFill>
                  <a:schemeClr val="bg1"/>
                </a:solidFill>
              </a:rPr>
              <a:t>.</a:t>
            </a:r>
          </a:p>
          <a:p>
            <a:r>
              <a:rPr lang="en-US" sz="1800" dirty="0">
                <a:solidFill>
                  <a:schemeClr val="bg1"/>
                </a:solidFill>
              </a:rPr>
              <a:t>William Lewis and </a:t>
            </a:r>
            <a:r>
              <a:rPr lang="en-US" sz="1800" dirty="0" err="1">
                <a:solidFill>
                  <a:schemeClr val="bg1"/>
                </a:solidFill>
              </a:rPr>
              <a:t>Fei</a:t>
            </a:r>
            <a:r>
              <a:rPr lang="en-US" sz="1800" dirty="0">
                <a:solidFill>
                  <a:schemeClr val="bg1"/>
                </a:solidFill>
              </a:rPr>
              <a:t> Xia, 2010. Developing ODIN: A Multilingual Repository of Annotated Language Data for Hundreds of the World's Languages. In Journal of Literary and Linguistic Computing (LLC), 25(3):303-319</a:t>
            </a:r>
            <a:r>
              <a:rPr lang="en-US" sz="1800" dirty="0" smtClean="0">
                <a:solidFill>
                  <a:schemeClr val="bg1"/>
                </a:solidFill>
              </a:rPr>
              <a:t>.</a:t>
            </a:r>
          </a:p>
          <a:p>
            <a:r>
              <a:rPr lang="en-US" sz="1800" dirty="0">
                <a:solidFill>
                  <a:schemeClr val="bg1"/>
                </a:solidFill>
              </a:rPr>
              <a:t>Lewis, M. Paul, Gary F. Simons, and Charles D. </a:t>
            </a:r>
            <a:r>
              <a:rPr lang="en-US" sz="1800" dirty="0" err="1">
                <a:solidFill>
                  <a:schemeClr val="bg1"/>
                </a:solidFill>
              </a:rPr>
              <a:t>Fennig</a:t>
            </a:r>
            <a:r>
              <a:rPr lang="en-US" sz="1800" dirty="0">
                <a:solidFill>
                  <a:schemeClr val="bg1"/>
                </a:solidFill>
              </a:rPr>
              <a:t> (eds.). 2013. </a:t>
            </a:r>
            <a:r>
              <a:rPr lang="en-US" sz="1800" dirty="0" err="1">
                <a:solidFill>
                  <a:schemeClr val="bg1"/>
                </a:solidFill>
              </a:rPr>
              <a:t>Ethnologue</a:t>
            </a:r>
            <a:r>
              <a:rPr lang="en-US" sz="1800" dirty="0">
                <a:solidFill>
                  <a:schemeClr val="bg1"/>
                </a:solidFill>
              </a:rPr>
              <a:t>: Languages of the World, Seventeenth edition. Dallas, Texas: SIL International. Online version: http://www.ethnologue.com.</a:t>
            </a:r>
          </a:p>
          <a:p>
            <a:r>
              <a:rPr lang="en-US" sz="1800" dirty="0" err="1" smtClean="0">
                <a:solidFill>
                  <a:schemeClr val="bg1"/>
                </a:solidFill>
              </a:rPr>
              <a:t>Fei</a:t>
            </a:r>
            <a:r>
              <a:rPr lang="en-US" sz="1800" dirty="0" smtClean="0">
                <a:solidFill>
                  <a:schemeClr val="bg1"/>
                </a:solidFill>
              </a:rPr>
              <a:t> Xia, Carrie Lewis and William D. Lewis, 2010. The Problems of Language Identification within Hugely Multilingual Data Sets, Proceedings of the 7th International Conference on Language Resources and Evaluation (LREC 2010), pages 2790-2797, Valletta, Malta, May 19-21, 2010.</a:t>
            </a:r>
          </a:p>
          <a:p>
            <a:r>
              <a:rPr lang="en-US" sz="1800" dirty="0" err="1" smtClean="0">
                <a:solidFill>
                  <a:schemeClr val="bg1"/>
                </a:solidFill>
              </a:rPr>
              <a:t>Salikoko</a:t>
            </a:r>
            <a:r>
              <a:rPr lang="en-US" sz="1800" dirty="0" smtClean="0">
                <a:solidFill>
                  <a:schemeClr val="bg1"/>
                </a:solidFill>
              </a:rPr>
              <a:t> </a:t>
            </a:r>
            <a:r>
              <a:rPr lang="en-US" sz="1800" dirty="0" err="1" smtClean="0">
                <a:solidFill>
                  <a:schemeClr val="bg1"/>
                </a:solidFill>
              </a:rPr>
              <a:t>Mufwene</a:t>
            </a:r>
            <a:r>
              <a:rPr lang="en-US" sz="1800" dirty="0" smtClean="0">
                <a:solidFill>
                  <a:schemeClr val="bg1"/>
                </a:solidFill>
              </a:rPr>
              <a:t>. 2004. Language birth and </a:t>
            </a:r>
            <a:r>
              <a:rPr lang="en-US" sz="1800" dirty="0" err="1" smtClean="0">
                <a:solidFill>
                  <a:schemeClr val="bg1"/>
                </a:solidFill>
              </a:rPr>
              <a:t>death.In</a:t>
            </a:r>
            <a:r>
              <a:rPr lang="en-US" sz="1800" dirty="0" smtClean="0">
                <a:solidFill>
                  <a:schemeClr val="bg1"/>
                </a:solidFill>
              </a:rPr>
              <a:t> Annual Review of Anthropology 33.201-222.</a:t>
            </a:r>
          </a:p>
          <a:p>
            <a:r>
              <a:rPr lang="en-US" sz="1800" dirty="0" smtClean="0">
                <a:solidFill>
                  <a:schemeClr val="bg1"/>
                </a:solidFill>
              </a:rPr>
              <a:t>Baldwin, Timothy and Marco </a:t>
            </a:r>
            <a:r>
              <a:rPr lang="en-US" sz="1800" dirty="0" err="1" smtClean="0">
                <a:solidFill>
                  <a:schemeClr val="bg1"/>
                </a:solidFill>
              </a:rPr>
              <a:t>Lui</a:t>
            </a:r>
            <a:r>
              <a:rPr lang="en-US" sz="1800" dirty="0" smtClean="0">
                <a:solidFill>
                  <a:schemeClr val="bg1"/>
                </a:solidFill>
              </a:rPr>
              <a:t> (2010) Language Identification: The Long and the Short of the Matter, In Proceedings of Human Language Technologies: The 11th Annual Conference of the North American Chapter of the Association for Computational Linguistics (NAACL HLT 2010), Los Angeles, USA, pp. 229—237.</a:t>
            </a:r>
          </a:p>
          <a:p>
            <a:endParaRPr lang="en-US" sz="1800" dirty="0" smtClean="0">
              <a:solidFill>
                <a:schemeClr val="bg1"/>
              </a:solidFill>
            </a:endParaRPr>
          </a:p>
          <a:p>
            <a:endParaRPr lang="en-US" sz="1800" dirty="0" smtClean="0">
              <a:solidFill>
                <a:schemeClr val="bg1"/>
              </a:solidFill>
            </a:endParaRPr>
          </a:p>
          <a:p>
            <a:endParaRPr lang="en-US" sz="1800" dirty="0" smtClean="0">
              <a:solidFill>
                <a:schemeClr val="bg1"/>
              </a:solidFill>
            </a:endParaRPr>
          </a:p>
          <a:p>
            <a:endParaRPr lang="en-US" sz="1800" dirty="0" smtClean="0">
              <a:solidFill>
                <a:schemeClr val="bg1"/>
              </a:solidFill>
            </a:endParaRPr>
          </a:p>
          <a:p>
            <a:endParaRPr lang="en-US" sz="1800" dirty="0">
              <a:solidFill>
                <a:schemeClr val="bg1"/>
              </a:solidFill>
            </a:endParaRPr>
          </a:p>
        </p:txBody>
      </p:sp>
    </p:spTree>
    <p:extLst>
      <p:ext uri="{BB962C8B-B14F-4D97-AF65-F5344CB8AC3E}">
        <p14:creationId xmlns:p14="http://schemas.microsoft.com/office/powerpoint/2010/main" val="27070150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5501854"/>
            <a:ext cx="1320285" cy="822746"/>
          </a:xfrm>
          <a:prstGeom prst="rect">
            <a:avLst/>
          </a:prstGeom>
        </p:spPr>
      </p:pic>
    </p:spTree>
    <p:extLst>
      <p:ext uri="{BB962C8B-B14F-4D97-AF65-F5344CB8AC3E}">
        <p14:creationId xmlns:p14="http://schemas.microsoft.com/office/powerpoint/2010/main" val="175947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4419600" cy="2492990"/>
          </a:xfrm>
          <a:prstGeom prst="rect">
            <a:avLst/>
          </a:prstGeom>
          <a:noFill/>
        </p:spPr>
        <p:txBody>
          <a:bodyPr wrap="square" rtlCol="0">
            <a:spAutoFit/>
          </a:bodyPr>
          <a:lstStyle/>
          <a:p>
            <a:r>
              <a:rPr lang="en-US" sz="5200" dirty="0" smtClean="0">
                <a:solidFill>
                  <a:schemeClr val="bg1"/>
                </a:solidFill>
              </a:rPr>
              <a:t>How are Languages </a:t>
            </a:r>
            <a:r>
              <a:rPr lang="en-US" sz="5200" b="1" dirty="0" smtClean="0">
                <a:solidFill>
                  <a:schemeClr val="accent6">
                    <a:lumMod val="75000"/>
                  </a:schemeClr>
                </a:solidFill>
              </a:rPr>
              <a:t>born</a:t>
            </a:r>
            <a:r>
              <a:rPr lang="en-US" sz="5200" dirty="0" smtClean="0">
                <a:solidFill>
                  <a:schemeClr val="bg1"/>
                </a:solidFill>
              </a:rPr>
              <a:t>?</a:t>
            </a:r>
            <a:endParaRPr lang="en-US" sz="5200" dirty="0">
              <a:solidFill>
                <a:schemeClr val="bg1"/>
              </a:solidFill>
            </a:endParaRPr>
          </a:p>
        </p:txBody>
      </p:sp>
      <p:sp>
        <p:nvSpPr>
          <p:cNvPr id="4" name="TextBox 3"/>
          <p:cNvSpPr txBox="1"/>
          <p:nvPr/>
        </p:nvSpPr>
        <p:spPr>
          <a:xfrm>
            <a:off x="4419601" y="3875544"/>
            <a:ext cx="4724399" cy="2677656"/>
          </a:xfrm>
          <a:prstGeom prst="rect">
            <a:avLst/>
          </a:prstGeom>
          <a:noFill/>
        </p:spPr>
        <p:txBody>
          <a:bodyPr wrap="square" rtlCol="0">
            <a:spAutoFit/>
          </a:bodyPr>
          <a:lstStyle/>
          <a:p>
            <a:r>
              <a:rPr lang="en-US" sz="2800" dirty="0" smtClean="0">
                <a:solidFill>
                  <a:schemeClr val="bg1"/>
                </a:solidFill>
              </a:rPr>
              <a:t>“</a:t>
            </a:r>
            <a:r>
              <a:rPr lang="en-US" sz="2800" i="1" dirty="0">
                <a:solidFill>
                  <a:schemeClr val="bg1"/>
                </a:solidFill>
              </a:rPr>
              <a:t>At no </a:t>
            </a:r>
            <a:r>
              <a:rPr lang="en-US" sz="2800" i="1" dirty="0" smtClean="0">
                <a:solidFill>
                  <a:schemeClr val="bg1"/>
                </a:solidFill>
              </a:rPr>
              <a:t>particular </a:t>
            </a:r>
            <a:r>
              <a:rPr lang="en-US" sz="2800" i="1" dirty="0">
                <a:solidFill>
                  <a:schemeClr val="bg1"/>
                </a:solidFill>
              </a:rPr>
              <a:t>point in time can be associated with the emergence of creoles as separate vernaculars from the languages from which they evolved </a:t>
            </a:r>
            <a:r>
              <a:rPr lang="en-US" sz="2800" i="1" dirty="0" smtClean="0">
                <a:solidFill>
                  <a:schemeClr val="bg1"/>
                </a:solidFill>
              </a:rPr>
              <a:t>...”</a:t>
            </a:r>
            <a:endParaRPr lang="en-US" sz="2800" dirty="0" smtClean="0">
              <a:solidFill>
                <a:schemeClr val="bg1"/>
              </a:solidFill>
            </a:endParaRPr>
          </a:p>
        </p:txBody>
      </p:sp>
    </p:spTree>
    <p:extLst>
      <p:ext uri="{BB962C8B-B14F-4D97-AF65-F5344CB8AC3E}">
        <p14:creationId xmlns:p14="http://schemas.microsoft.com/office/powerpoint/2010/main" val="418924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4419600" cy="2492990"/>
          </a:xfrm>
          <a:prstGeom prst="rect">
            <a:avLst/>
          </a:prstGeom>
          <a:noFill/>
        </p:spPr>
        <p:txBody>
          <a:bodyPr wrap="square" rtlCol="0">
            <a:spAutoFit/>
          </a:bodyPr>
          <a:lstStyle/>
          <a:p>
            <a:r>
              <a:rPr lang="en-US" sz="5200" dirty="0" smtClean="0">
                <a:solidFill>
                  <a:schemeClr val="bg1"/>
                </a:solidFill>
              </a:rPr>
              <a:t>How are Languages </a:t>
            </a:r>
            <a:r>
              <a:rPr lang="en-US" sz="5200" b="1" dirty="0" smtClean="0">
                <a:solidFill>
                  <a:schemeClr val="accent6">
                    <a:lumMod val="75000"/>
                  </a:schemeClr>
                </a:solidFill>
              </a:rPr>
              <a:t>born</a:t>
            </a:r>
            <a:r>
              <a:rPr lang="en-US" sz="5200" dirty="0" smtClean="0">
                <a:solidFill>
                  <a:schemeClr val="bg1"/>
                </a:solidFill>
              </a:rPr>
              <a:t>?</a:t>
            </a:r>
            <a:endParaRPr lang="en-US" sz="5200" dirty="0">
              <a:solidFill>
                <a:schemeClr val="bg1"/>
              </a:solidFill>
            </a:endParaRPr>
          </a:p>
        </p:txBody>
      </p:sp>
      <p:sp>
        <p:nvSpPr>
          <p:cNvPr id="4" name="TextBox 3"/>
          <p:cNvSpPr txBox="1"/>
          <p:nvPr/>
        </p:nvSpPr>
        <p:spPr>
          <a:xfrm>
            <a:off x="4419601" y="3875544"/>
            <a:ext cx="4724399" cy="2677656"/>
          </a:xfrm>
          <a:prstGeom prst="rect">
            <a:avLst/>
          </a:prstGeom>
          <a:noFill/>
        </p:spPr>
        <p:txBody>
          <a:bodyPr wrap="square" rtlCol="0">
            <a:spAutoFit/>
          </a:bodyPr>
          <a:lstStyle/>
          <a:p>
            <a:r>
              <a:rPr lang="en-US" sz="2800" dirty="0" smtClean="0">
                <a:solidFill>
                  <a:schemeClr val="bg1"/>
                </a:solidFill>
              </a:rPr>
              <a:t>“</a:t>
            </a:r>
            <a:r>
              <a:rPr lang="en-US" sz="2800" i="1" dirty="0">
                <a:solidFill>
                  <a:schemeClr val="bg1"/>
                </a:solidFill>
              </a:rPr>
              <a:t>The recognition of separateness is made </a:t>
            </a:r>
            <a:r>
              <a:rPr lang="en-US" sz="2800" i="1" dirty="0" smtClean="0">
                <a:solidFill>
                  <a:schemeClr val="bg1"/>
                </a:solidFill>
              </a:rPr>
              <a:t>possible by </a:t>
            </a:r>
            <a:r>
              <a:rPr lang="en-US" sz="2800" i="1" dirty="0">
                <a:solidFill>
                  <a:schemeClr val="bg1"/>
                </a:solidFill>
              </a:rPr>
              <a:t>a </a:t>
            </a:r>
            <a:r>
              <a:rPr lang="en-US" sz="2800" i="1" dirty="0" smtClean="0">
                <a:solidFill>
                  <a:schemeClr val="bg1"/>
                </a:solidFill>
              </a:rPr>
              <a:t>cumulative </a:t>
            </a:r>
            <a:r>
              <a:rPr lang="en-US" sz="2800" i="1" dirty="0">
                <a:solidFill>
                  <a:schemeClr val="bg1"/>
                </a:solidFill>
              </a:rPr>
              <a:t>accretion of divergence features relative to an ancestor language </a:t>
            </a:r>
            <a:r>
              <a:rPr lang="en-US" sz="2800" i="1" dirty="0" smtClean="0">
                <a:solidFill>
                  <a:schemeClr val="bg1"/>
                </a:solidFill>
              </a:rPr>
              <a:t>...” – </a:t>
            </a:r>
            <a:r>
              <a:rPr lang="en-US" sz="2800" i="1" dirty="0" err="1" smtClean="0">
                <a:solidFill>
                  <a:schemeClr val="bg1"/>
                </a:solidFill>
              </a:rPr>
              <a:t>Mufwene</a:t>
            </a:r>
            <a:r>
              <a:rPr lang="en-US" sz="2800" i="1" dirty="0" smtClean="0">
                <a:solidFill>
                  <a:schemeClr val="bg1"/>
                </a:solidFill>
              </a:rPr>
              <a:t>, 2004</a:t>
            </a:r>
            <a:endParaRPr lang="en-US" sz="2800" dirty="0" smtClean="0">
              <a:solidFill>
                <a:schemeClr val="bg1"/>
              </a:solidFill>
            </a:endParaRPr>
          </a:p>
        </p:txBody>
      </p:sp>
    </p:spTree>
    <p:extLst>
      <p:ext uri="{BB962C8B-B14F-4D97-AF65-F5344CB8AC3E}">
        <p14:creationId xmlns:p14="http://schemas.microsoft.com/office/powerpoint/2010/main" val="4016482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4419600" cy="2492990"/>
          </a:xfrm>
          <a:prstGeom prst="rect">
            <a:avLst/>
          </a:prstGeom>
          <a:noFill/>
        </p:spPr>
        <p:txBody>
          <a:bodyPr wrap="square" rtlCol="0">
            <a:spAutoFit/>
          </a:bodyPr>
          <a:lstStyle/>
          <a:p>
            <a:r>
              <a:rPr lang="en-US" sz="5200" dirty="0" smtClean="0">
                <a:solidFill>
                  <a:schemeClr val="bg1"/>
                </a:solidFill>
              </a:rPr>
              <a:t>How </a:t>
            </a:r>
            <a:r>
              <a:rPr lang="en-US" sz="5200" dirty="0" smtClean="0">
                <a:solidFill>
                  <a:schemeClr val="bg1"/>
                </a:solidFill>
              </a:rPr>
              <a:t>do Languages </a:t>
            </a:r>
            <a:endParaRPr lang="en-US" sz="5200" dirty="0" smtClean="0">
              <a:solidFill>
                <a:schemeClr val="bg1"/>
              </a:solidFill>
            </a:endParaRPr>
          </a:p>
          <a:p>
            <a:r>
              <a:rPr lang="en-US" sz="5200" b="1" dirty="0" smtClean="0">
                <a:solidFill>
                  <a:srgbClr val="FFC000"/>
                </a:solidFill>
              </a:rPr>
              <a:t>die</a:t>
            </a:r>
            <a:r>
              <a:rPr lang="en-US" sz="5200" dirty="0" smtClean="0">
                <a:solidFill>
                  <a:schemeClr val="bg1"/>
                </a:solidFill>
              </a:rPr>
              <a:t>?</a:t>
            </a:r>
            <a:endParaRPr lang="en-US" sz="5200" dirty="0">
              <a:solidFill>
                <a:schemeClr val="bg1"/>
              </a:solidFill>
            </a:endParaRPr>
          </a:p>
        </p:txBody>
      </p:sp>
      <p:sp>
        <p:nvSpPr>
          <p:cNvPr id="4" name="TextBox 3"/>
          <p:cNvSpPr txBox="1"/>
          <p:nvPr/>
        </p:nvSpPr>
        <p:spPr>
          <a:xfrm>
            <a:off x="4419601" y="3875544"/>
            <a:ext cx="4724399" cy="2246769"/>
          </a:xfrm>
          <a:prstGeom prst="rect">
            <a:avLst/>
          </a:prstGeom>
          <a:noFill/>
        </p:spPr>
        <p:txBody>
          <a:bodyPr wrap="square" rtlCol="0">
            <a:spAutoFit/>
          </a:bodyPr>
          <a:lstStyle/>
          <a:p>
            <a:r>
              <a:rPr lang="en-US" sz="2800" dirty="0" smtClean="0">
                <a:solidFill>
                  <a:schemeClr val="bg1"/>
                </a:solidFill>
              </a:rPr>
              <a:t>“</a:t>
            </a:r>
            <a:r>
              <a:rPr lang="en-US" sz="2800" i="1" dirty="0" smtClean="0">
                <a:solidFill>
                  <a:schemeClr val="bg1"/>
                </a:solidFill>
              </a:rPr>
              <a:t>Language </a:t>
            </a:r>
            <a:r>
              <a:rPr lang="en-US" sz="2800" i="1" dirty="0">
                <a:solidFill>
                  <a:schemeClr val="bg1"/>
                </a:solidFill>
              </a:rPr>
              <a:t>death is a protracted change of state ... [It's a] process that does not affect all speakers at the same time nor to the same extent</a:t>
            </a:r>
            <a:r>
              <a:rPr lang="en-US" sz="2800" i="1" dirty="0" smtClean="0">
                <a:solidFill>
                  <a:schemeClr val="bg1"/>
                </a:solidFill>
              </a:rPr>
              <a:t>.”</a:t>
            </a:r>
            <a:endParaRPr lang="en-US" sz="2800" dirty="0" smtClean="0">
              <a:solidFill>
                <a:schemeClr val="bg1"/>
              </a:solidFill>
            </a:endParaRPr>
          </a:p>
        </p:txBody>
      </p:sp>
    </p:spTree>
    <p:extLst>
      <p:ext uri="{BB962C8B-B14F-4D97-AF65-F5344CB8AC3E}">
        <p14:creationId xmlns:p14="http://schemas.microsoft.com/office/powerpoint/2010/main" val="3534541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4419600" cy="2492990"/>
          </a:xfrm>
          <a:prstGeom prst="rect">
            <a:avLst/>
          </a:prstGeom>
          <a:noFill/>
        </p:spPr>
        <p:txBody>
          <a:bodyPr wrap="square" rtlCol="0">
            <a:spAutoFit/>
          </a:bodyPr>
          <a:lstStyle/>
          <a:p>
            <a:r>
              <a:rPr lang="en-US" sz="5200" dirty="0" smtClean="0">
                <a:solidFill>
                  <a:schemeClr val="bg1"/>
                </a:solidFill>
              </a:rPr>
              <a:t>How </a:t>
            </a:r>
            <a:r>
              <a:rPr lang="en-US" sz="5200" dirty="0" smtClean="0">
                <a:solidFill>
                  <a:schemeClr val="bg1"/>
                </a:solidFill>
              </a:rPr>
              <a:t>do Languages </a:t>
            </a:r>
            <a:endParaRPr lang="en-US" sz="5200" dirty="0" smtClean="0">
              <a:solidFill>
                <a:schemeClr val="bg1"/>
              </a:solidFill>
            </a:endParaRPr>
          </a:p>
          <a:p>
            <a:r>
              <a:rPr lang="en-US" sz="5200" b="1" dirty="0" smtClean="0">
                <a:solidFill>
                  <a:srgbClr val="FFC000"/>
                </a:solidFill>
              </a:rPr>
              <a:t>die</a:t>
            </a:r>
            <a:r>
              <a:rPr lang="en-US" sz="5200" dirty="0" smtClean="0">
                <a:solidFill>
                  <a:schemeClr val="bg1"/>
                </a:solidFill>
              </a:rPr>
              <a:t>?</a:t>
            </a:r>
            <a:endParaRPr lang="en-US" sz="5200" dirty="0">
              <a:solidFill>
                <a:schemeClr val="bg1"/>
              </a:solidFill>
            </a:endParaRPr>
          </a:p>
        </p:txBody>
      </p:sp>
      <p:sp>
        <p:nvSpPr>
          <p:cNvPr id="4" name="TextBox 3"/>
          <p:cNvSpPr txBox="1"/>
          <p:nvPr/>
        </p:nvSpPr>
        <p:spPr>
          <a:xfrm>
            <a:off x="4419601" y="3875544"/>
            <a:ext cx="4724399" cy="2246769"/>
          </a:xfrm>
          <a:prstGeom prst="rect">
            <a:avLst/>
          </a:prstGeom>
          <a:noFill/>
        </p:spPr>
        <p:txBody>
          <a:bodyPr wrap="square" rtlCol="0">
            <a:spAutoFit/>
          </a:bodyPr>
          <a:lstStyle/>
          <a:p>
            <a:r>
              <a:rPr lang="en-US" sz="2800" dirty="0" smtClean="0">
                <a:solidFill>
                  <a:schemeClr val="bg1"/>
                </a:solidFill>
              </a:rPr>
              <a:t>“</a:t>
            </a:r>
            <a:r>
              <a:rPr lang="en-US" sz="2800" i="1" dirty="0">
                <a:solidFill>
                  <a:schemeClr val="bg1"/>
                </a:solidFill>
              </a:rPr>
              <a:t>Total death is declared</a:t>
            </a:r>
          </a:p>
          <a:p>
            <a:r>
              <a:rPr lang="en-US" sz="2800" i="1" dirty="0">
                <a:solidFill>
                  <a:schemeClr val="bg1"/>
                </a:solidFill>
              </a:rPr>
              <a:t>when no speakers are left of a particular language variety in a population that had</a:t>
            </a:r>
          </a:p>
          <a:p>
            <a:r>
              <a:rPr lang="en-US" sz="2800" i="1" dirty="0">
                <a:solidFill>
                  <a:schemeClr val="bg1"/>
                </a:solidFill>
              </a:rPr>
              <a:t>used it</a:t>
            </a:r>
            <a:r>
              <a:rPr lang="en-US" sz="2800" i="1" dirty="0" smtClean="0">
                <a:solidFill>
                  <a:schemeClr val="bg1"/>
                </a:solidFill>
              </a:rPr>
              <a:t>.” – </a:t>
            </a:r>
            <a:r>
              <a:rPr lang="en-US" sz="2800" i="1" dirty="0" err="1" smtClean="0">
                <a:solidFill>
                  <a:schemeClr val="bg1"/>
                </a:solidFill>
              </a:rPr>
              <a:t>Mufwene</a:t>
            </a:r>
            <a:r>
              <a:rPr lang="en-US" sz="2800" i="1" dirty="0" smtClean="0">
                <a:solidFill>
                  <a:schemeClr val="bg1"/>
                </a:solidFill>
              </a:rPr>
              <a:t>, 2004</a:t>
            </a:r>
            <a:endParaRPr lang="en-US" sz="2800" dirty="0" smtClean="0">
              <a:solidFill>
                <a:schemeClr val="bg1"/>
              </a:solidFill>
            </a:endParaRPr>
          </a:p>
        </p:txBody>
      </p:sp>
    </p:spTree>
    <p:extLst>
      <p:ext uri="{BB962C8B-B14F-4D97-AF65-F5344CB8AC3E}">
        <p14:creationId xmlns:p14="http://schemas.microsoft.com/office/powerpoint/2010/main" val="3851574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40591"/>
            <a:ext cx="5105400" cy="3293209"/>
          </a:xfrm>
          <a:prstGeom prst="rect">
            <a:avLst/>
          </a:prstGeom>
          <a:noFill/>
        </p:spPr>
        <p:txBody>
          <a:bodyPr wrap="square" rtlCol="0">
            <a:spAutoFit/>
          </a:bodyPr>
          <a:lstStyle/>
          <a:p>
            <a:r>
              <a:rPr lang="en-US" sz="5200" dirty="0" smtClean="0">
                <a:solidFill>
                  <a:schemeClr val="bg1"/>
                </a:solidFill>
              </a:rPr>
              <a:t>What has </a:t>
            </a:r>
            <a:r>
              <a:rPr lang="en-US" sz="5200" i="1" u="sng" dirty="0" smtClean="0">
                <a:solidFill>
                  <a:schemeClr val="bg1"/>
                </a:solidFill>
              </a:rPr>
              <a:t>birth</a:t>
            </a:r>
            <a:r>
              <a:rPr lang="en-US" sz="5200" dirty="0" smtClean="0">
                <a:solidFill>
                  <a:schemeClr val="bg1"/>
                </a:solidFill>
              </a:rPr>
              <a:t> and death got to do with </a:t>
            </a:r>
            <a:r>
              <a:rPr lang="en-US" sz="5200" b="1" dirty="0" smtClean="0">
                <a:solidFill>
                  <a:schemeClr val="accent6">
                    <a:lumMod val="75000"/>
                  </a:schemeClr>
                </a:solidFill>
              </a:rPr>
              <a:t>Language Identification</a:t>
            </a:r>
            <a:r>
              <a:rPr lang="en-US" sz="5200" dirty="0" smtClean="0">
                <a:solidFill>
                  <a:schemeClr val="bg1"/>
                </a:solidFill>
              </a:rPr>
              <a:t>?</a:t>
            </a:r>
            <a:endParaRPr lang="en-US" sz="5200" dirty="0">
              <a:solidFill>
                <a:schemeClr val="bg1"/>
              </a:solidFill>
            </a:endParaRPr>
          </a:p>
        </p:txBody>
      </p:sp>
      <p:sp>
        <p:nvSpPr>
          <p:cNvPr id="4" name="TextBox 3"/>
          <p:cNvSpPr txBox="1"/>
          <p:nvPr/>
        </p:nvSpPr>
        <p:spPr>
          <a:xfrm>
            <a:off x="4419601" y="3733800"/>
            <a:ext cx="4724399" cy="3108543"/>
          </a:xfrm>
          <a:prstGeom prst="rect">
            <a:avLst/>
          </a:prstGeom>
          <a:noFill/>
        </p:spPr>
        <p:txBody>
          <a:bodyPr wrap="square" rtlCol="0">
            <a:spAutoFit/>
          </a:bodyPr>
          <a:lstStyle/>
          <a:p>
            <a:r>
              <a:rPr lang="en-US" sz="2800" dirty="0" smtClean="0">
                <a:solidFill>
                  <a:schemeClr val="bg1"/>
                </a:solidFill>
              </a:rPr>
              <a:t>The constant change in language evolution presents a challenge to build language identification models that can rapidly adapt to ‘cumulative accretion’ of linguistic divergence.</a:t>
            </a:r>
          </a:p>
        </p:txBody>
      </p:sp>
    </p:spTree>
    <p:extLst>
      <p:ext uri="{BB962C8B-B14F-4D97-AF65-F5344CB8AC3E}">
        <p14:creationId xmlns:p14="http://schemas.microsoft.com/office/powerpoint/2010/main" val="3534541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40591"/>
            <a:ext cx="5105400" cy="3293209"/>
          </a:xfrm>
          <a:prstGeom prst="rect">
            <a:avLst/>
          </a:prstGeom>
          <a:noFill/>
        </p:spPr>
        <p:txBody>
          <a:bodyPr wrap="square" rtlCol="0">
            <a:spAutoFit/>
          </a:bodyPr>
          <a:lstStyle/>
          <a:p>
            <a:r>
              <a:rPr lang="en-US" sz="5200" dirty="0" smtClean="0">
                <a:solidFill>
                  <a:schemeClr val="bg1"/>
                </a:solidFill>
              </a:rPr>
              <a:t>What has birth and </a:t>
            </a:r>
            <a:r>
              <a:rPr lang="en-US" sz="5200" i="1" u="sng" dirty="0" smtClean="0">
                <a:solidFill>
                  <a:schemeClr val="bg1"/>
                </a:solidFill>
              </a:rPr>
              <a:t>death</a:t>
            </a:r>
            <a:r>
              <a:rPr lang="en-US" sz="5200" dirty="0" smtClean="0">
                <a:solidFill>
                  <a:schemeClr val="bg1"/>
                </a:solidFill>
              </a:rPr>
              <a:t> got to do with </a:t>
            </a:r>
            <a:r>
              <a:rPr lang="en-US" sz="5200" b="1" dirty="0" smtClean="0">
                <a:solidFill>
                  <a:schemeClr val="accent6">
                    <a:lumMod val="75000"/>
                  </a:schemeClr>
                </a:solidFill>
              </a:rPr>
              <a:t>Language Identification</a:t>
            </a:r>
            <a:r>
              <a:rPr lang="en-US" sz="5200" dirty="0" smtClean="0">
                <a:solidFill>
                  <a:schemeClr val="bg1"/>
                </a:solidFill>
              </a:rPr>
              <a:t>?</a:t>
            </a:r>
            <a:endParaRPr lang="en-US" sz="5200" dirty="0">
              <a:solidFill>
                <a:schemeClr val="bg1"/>
              </a:solidFill>
            </a:endParaRPr>
          </a:p>
        </p:txBody>
      </p:sp>
      <p:sp>
        <p:nvSpPr>
          <p:cNvPr id="4" name="TextBox 3"/>
          <p:cNvSpPr txBox="1"/>
          <p:nvPr/>
        </p:nvSpPr>
        <p:spPr>
          <a:xfrm>
            <a:off x="4419601" y="3875544"/>
            <a:ext cx="4724399" cy="2677656"/>
          </a:xfrm>
          <a:prstGeom prst="rect">
            <a:avLst/>
          </a:prstGeom>
          <a:noFill/>
        </p:spPr>
        <p:txBody>
          <a:bodyPr wrap="square" rtlCol="0">
            <a:spAutoFit/>
          </a:bodyPr>
          <a:lstStyle/>
          <a:p>
            <a:r>
              <a:rPr lang="en-US" sz="2800" dirty="0" smtClean="0">
                <a:solidFill>
                  <a:schemeClr val="bg1"/>
                </a:solidFill>
              </a:rPr>
              <a:t>The remnants of the ancestral languages permeates the </a:t>
            </a:r>
            <a:r>
              <a:rPr lang="en-US" sz="2800" dirty="0">
                <a:solidFill>
                  <a:schemeClr val="bg1"/>
                </a:solidFill>
              </a:rPr>
              <a:t>modern written languages today</a:t>
            </a:r>
            <a:r>
              <a:rPr lang="en-US" sz="2800" dirty="0" smtClean="0">
                <a:solidFill>
                  <a:schemeClr val="bg1"/>
                </a:solidFill>
              </a:rPr>
              <a:t>, especially when the descendent languages shares similar orthography.</a:t>
            </a:r>
          </a:p>
        </p:txBody>
      </p:sp>
    </p:spTree>
    <p:extLst>
      <p:ext uri="{BB962C8B-B14F-4D97-AF65-F5344CB8AC3E}">
        <p14:creationId xmlns:p14="http://schemas.microsoft.com/office/powerpoint/2010/main" val="1393603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5334000" cy="3293209"/>
          </a:xfrm>
          <a:prstGeom prst="rect">
            <a:avLst/>
          </a:prstGeom>
          <a:noFill/>
        </p:spPr>
        <p:txBody>
          <a:bodyPr wrap="square" rtlCol="0">
            <a:spAutoFit/>
          </a:bodyPr>
          <a:lstStyle/>
          <a:p>
            <a:r>
              <a:rPr lang="en-US" sz="5200" b="1" dirty="0" smtClean="0">
                <a:solidFill>
                  <a:srgbClr val="FFC000"/>
                </a:solidFill>
              </a:rPr>
              <a:t>How many </a:t>
            </a:r>
            <a:r>
              <a:rPr lang="en-US" sz="5200" dirty="0" smtClean="0">
                <a:solidFill>
                  <a:schemeClr val="bg1"/>
                </a:solidFill>
              </a:rPr>
              <a:t>Languages are there in the World?</a:t>
            </a:r>
            <a:endParaRPr lang="en-US" sz="5200" dirty="0">
              <a:solidFill>
                <a:schemeClr val="bg1"/>
              </a:solidFill>
            </a:endParaRPr>
          </a:p>
        </p:txBody>
      </p:sp>
    </p:spTree>
    <p:extLst>
      <p:ext uri="{BB962C8B-B14F-4D97-AF65-F5344CB8AC3E}">
        <p14:creationId xmlns:p14="http://schemas.microsoft.com/office/powerpoint/2010/main" val="1356728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757</Words>
  <Application>Microsoft Office PowerPoint</Application>
  <PresentationFormat>On-screen Show (4:3)</PresentationFormat>
  <Paragraphs>124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What’s the Tag?</vt:lpstr>
      <vt:lpstr>What’s the Tag?</vt:lpstr>
      <vt:lpstr>Who’s the Competitor?</vt:lpstr>
      <vt:lpstr>Where’s the Data?</vt:lpstr>
      <vt:lpstr>でも</vt:lpstr>
      <vt:lpstr>How’s the Result?</vt:lpstr>
      <vt:lpstr>PowerPoint Presentation</vt:lpstr>
      <vt:lpstr>PowerPoint Presentation</vt:lpstr>
      <vt:lpstr>Preliminary Conclusions</vt:lpstr>
      <vt:lpstr>References</vt:lpstr>
      <vt:lpstr>PowerPoint Presentation</vt:lpstr>
    </vt:vector>
  </TitlesOfParts>
  <Company>ubi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alvas</dc:creator>
  <cp:lastModifiedBy>alvas</cp:lastModifiedBy>
  <cp:revision>97</cp:revision>
  <dcterms:created xsi:type="dcterms:W3CDTF">2013-12-17T00:03:57Z</dcterms:created>
  <dcterms:modified xsi:type="dcterms:W3CDTF">2013-12-17T15:42:12Z</dcterms:modified>
</cp:coreProperties>
</file>