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3D12110-6185-4AC5-81D3-4BCC6128CDDA}">
  <a:tblStyle styleId="{63D12110-6185-4AC5-81D3-4BCC6128CDD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9FC7430-C912-4F12-BE93-98203261904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roximaNova-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metrics help us classify whether the tool attempted to merge a conflict or not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These are the results we got after running our scripts</a:t>
            </a:r>
            <a:endParaRPr/>
          </a:p>
          <a:p>
            <a:pPr indent="-298450" lvl="0" marL="457200">
              <a:spcBef>
                <a:spcPts val="0"/>
              </a:spcBef>
              <a:spcAft>
                <a:spcPts val="0"/>
              </a:spcAft>
              <a:buSzPts val="1100"/>
              <a:buChar char="●"/>
            </a:pPr>
            <a:r>
              <a:rPr lang="en"/>
              <a:t>Categorizes all conflicts found into modified and unresolved, basically whether the tool decided to modify it or not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Positive and Negative = whether the tool detects merge conflict or not</a:t>
            </a:r>
            <a:br>
              <a:rPr lang="en"/>
            </a:br>
            <a:r>
              <a:rPr lang="en"/>
              <a:t>True and False = whether the tool was correct or not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Only manually checked ~700 conflicts due to time constraints</a:t>
            </a:r>
            <a:endParaRPr sz="1800">
              <a:solidFill>
                <a:schemeClr val="accent3"/>
              </a:solidFill>
              <a:latin typeface="Proxima Nova"/>
              <a:ea typeface="Proxima Nova"/>
              <a:cs typeface="Proxima Nova"/>
              <a:sym typeface="Proxima Nova"/>
            </a:endParaRPr>
          </a:p>
          <a:p>
            <a:pPr indent="-342900" lvl="0" marL="457200"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Smerge attempted to automatically merge 83% of conflicts it encountered</a:t>
            </a:r>
            <a:endParaRPr sz="1800">
              <a:solidFill>
                <a:schemeClr val="accent3"/>
              </a:solidFill>
              <a:latin typeface="Proxima Nova"/>
              <a:ea typeface="Proxima Nova"/>
              <a:cs typeface="Proxima Nova"/>
              <a:sym typeface="Proxima Nova"/>
            </a:endParaRPr>
          </a:p>
          <a:p>
            <a:pPr indent="-342900" lvl="0" marL="457200"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Manual inspection of the results revealed that 45% were correctly merged</a:t>
            </a:r>
            <a:endParaRPr sz="1800">
              <a:solidFill>
                <a:schemeClr val="accent3"/>
              </a:solidFill>
              <a:latin typeface="Proxima Nova"/>
              <a:ea typeface="Proxima Nova"/>
              <a:cs typeface="Proxima Nova"/>
              <a:sym typeface="Proxima Nova"/>
            </a:endParaRPr>
          </a:p>
          <a:p>
            <a:pPr indent="0" lvl="0" marL="0" rtl="0">
              <a:spcBef>
                <a:spcPts val="16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SzPts val="1100"/>
              <a:buChar char="●"/>
            </a:pPr>
            <a:r>
              <a:rPr b="1" lang="en"/>
              <a:t>Parsers</a:t>
            </a:r>
            <a:r>
              <a:rPr lang="en"/>
              <a:t>: Currently, Smerge is only compatible with the Python parser/unparser we developed. In the future, we see support for every language a very realistic goal as all it requires is to parse the language into the format of the generic AST previously described.</a:t>
            </a:r>
            <a:endParaRPr/>
          </a:p>
          <a:p>
            <a:pPr indent="-298450" lvl="0" marL="457200" rtl="0">
              <a:lnSpc>
                <a:spcPct val="115000"/>
              </a:lnSpc>
              <a:spcBef>
                <a:spcPts val="0"/>
              </a:spcBef>
              <a:spcAft>
                <a:spcPts val="0"/>
              </a:spcAft>
              <a:buSzPts val="1100"/>
              <a:buChar char="●"/>
            </a:pPr>
            <a:r>
              <a:rPr b="1" lang="en"/>
              <a:t>Advanced Parsers: </a:t>
            </a:r>
            <a:r>
              <a:rPr lang="en"/>
              <a:t>Currently, our python parser lacks advanced functionality. For example, it parses method headers as a single node. Ideally, a method header could be parsed into multiple nodes consisting of method parameters, which would allow for more fine tune merging, and thus more conflict resolutions.</a:t>
            </a:r>
            <a:endParaRPr/>
          </a:p>
          <a:p>
            <a:pPr indent="-298450" lvl="0" marL="457200" rtl="0">
              <a:lnSpc>
                <a:spcPct val="115000"/>
              </a:lnSpc>
              <a:spcBef>
                <a:spcPts val="0"/>
              </a:spcBef>
              <a:spcAft>
                <a:spcPts val="0"/>
              </a:spcAft>
              <a:buSzPts val="1100"/>
              <a:buChar char="●"/>
            </a:pPr>
            <a:r>
              <a:rPr b="1" lang="en"/>
              <a:t>Git Merge Integration:</a:t>
            </a:r>
            <a:r>
              <a:rPr lang="en"/>
              <a:t> Currently our tool can only be run by a client as a git mergetool, which was very easy to set up. We feel however that our tool would work better as a git merge strategy, which seems much more difficult and time consuming to integrate into git.</a:t>
            </a:r>
            <a:endParaRPr/>
          </a:p>
          <a:p>
            <a:pPr indent="-298450" lvl="0" marL="457200" rtl="0">
              <a:lnSpc>
                <a:spcPct val="115000"/>
              </a:lnSpc>
              <a:spcBef>
                <a:spcPts val="0"/>
              </a:spcBef>
              <a:spcAft>
                <a:spcPts val="0"/>
              </a:spcAft>
              <a:buSzPts val="1100"/>
              <a:buChar char="●"/>
            </a:pPr>
            <a:r>
              <a:rPr b="1" lang="en"/>
              <a:t>Conservativity</a:t>
            </a:r>
            <a:r>
              <a:rPr lang="en"/>
              <a:t>: Currently, our tool has a high percentage of false positives, which is the worst case scenario regarding the output. In the future, adding support for the multitude of cases that arise during merging will help reduce this number. By support, we mean the ability to detect whether the tool knows how to handle a certain case or not. While this may increase the number of false negatives, false negatives are always a better outcome than false positives under the context of our tool.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Should we include any examples here? His feedback said to include a real world example, but we’re doing that later in the demo, right? It could use one but I’m undecided..</a:t>
            </a:r>
            <a:endParaRPr/>
          </a:p>
          <a:p>
            <a:pPr indent="0" lvl="0" marL="0">
              <a:spcBef>
                <a:spcPts val="0"/>
              </a:spcBef>
              <a:spcAft>
                <a:spcPts val="0"/>
              </a:spcAft>
              <a:buNone/>
            </a:pPr>
            <a:r>
              <a:t/>
            </a:r>
            <a:endParaRPr/>
          </a:p>
          <a:p>
            <a:pPr indent="0" lvl="0" marL="0">
              <a:spcBef>
                <a:spcPts val="0"/>
              </a:spcBef>
              <a:spcAft>
                <a:spcPts val="0"/>
              </a:spcAft>
              <a:buNone/>
            </a:pPr>
            <a:r>
              <a:rPr lang="en"/>
              <a:t>I think it might be a good idea to show the example here to help motivate the problem and then run through it during the demo to show that our tool solves 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Mention that this example is from the keras repository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Red portions = respective changes made</a:t>
            </a:r>
            <a:endParaRPr/>
          </a:p>
          <a:p>
            <a:pPr indent="0" lvl="0" marL="0">
              <a:spcBef>
                <a:spcPts val="0"/>
              </a:spcBef>
              <a:spcAft>
                <a:spcPts val="0"/>
              </a:spcAft>
              <a:buNone/>
            </a:pPr>
            <a:r>
              <a:rPr lang="en"/>
              <a:t>This shouldn’t be a conflict, ideal solution would be to keep both of the changes that both developers made during the merge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Conflerge is a git merge tool that is used for java projects. It is basically a wrapper around Javaparser, which produces ASTs out of source code. Conflerge takes these ASTs and runs a merging algorithm on them. Some of the downsides are:</a:t>
            </a:r>
            <a:endParaRPr/>
          </a:p>
          <a:p>
            <a:pPr indent="-298450" lvl="1" marL="914400" rtl="0">
              <a:spcBef>
                <a:spcPts val="0"/>
              </a:spcBef>
              <a:spcAft>
                <a:spcPts val="0"/>
              </a:spcAft>
              <a:buSzPts val="1100"/>
              <a:buChar char="-"/>
            </a:pPr>
            <a:r>
              <a:rPr lang="en"/>
              <a:t>The result of a merge is all formatted according to the default Javaparser formatting -- any custom whitespace for example is not preserved. This is a problem since many developers use whitespace for code clarity purposes. This means that the developer must manually reinsert it and commit the code again.</a:t>
            </a:r>
            <a:endParaRPr/>
          </a:p>
          <a:p>
            <a:pPr indent="-298450" lvl="1" marL="914400" rtl="0">
              <a:spcBef>
                <a:spcPts val="0"/>
              </a:spcBef>
              <a:spcAft>
                <a:spcPts val="0"/>
              </a:spcAft>
              <a:buSzPts val="1100"/>
              <a:buChar char="-"/>
            </a:pPr>
            <a:r>
              <a:rPr lang="en"/>
              <a:t>Since Conflerge uses Javaparser, languages other than java are not supported.</a:t>
            </a:r>
            <a:endParaRPr/>
          </a:p>
          <a:p>
            <a:pPr indent="-298450" lvl="1" marL="914400" rtl="0">
              <a:spcBef>
                <a:spcPts val="0"/>
              </a:spcBef>
              <a:spcAft>
                <a:spcPts val="0"/>
              </a:spcAft>
              <a:buSzPts val="1100"/>
              <a:buChar char="-"/>
            </a:pPr>
            <a:r>
              <a:rPr lang="en"/>
              <a:t>When there is a failure to merge (tool couldn’t resolve the merge conflict), </a:t>
            </a:r>
            <a:r>
              <a:rPr b="1" lang="en"/>
              <a:t>give example of a failure and show the output on the side</a:t>
            </a:r>
            <a:r>
              <a:rPr lang="en"/>
              <a:t>? (in the last presentation, we said that no information was given to the user-- which is what I thought according to what the contributor to conflerge told me, but Bryan said he got a lot of exceptions he didn’t understand. If we can reproduce this it might be a good idea to include it, or just give screenshots of whatever failures we get and talk about those.)</a:t>
            </a:r>
            <a:endParaRPr/>
          </a:p>
          <a:p>
            <a:pPr indent="-298450" lvl="0" marL="457200">
              <a:spcBef>
                <a:spcPts val="0"/>
              </a:spcBef>
              <a:spcAft>
                <a:spcPts val="0"/>
              </a:spcAft>
              <a:buSzPts val="1100"/>
              <a:buChar char="-"/>
            </a:pPr>
            <a:r>
              <a:rPr lang="en"/>
              <a:t>Incl. example of simple  merge that git can handle, but an example of one it cannot solve.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Define generic ast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Shape 56"/>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Shape 57"/>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Shape 6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Shape 61"/>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Shape 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Shape 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Shape 70"/>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Shape 71"/>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Shape 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Shape 78"/>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Shape 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Shape 8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5" name="Shape 8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Shape 86"/>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Shape 87"/>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Shape 88"/>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Shape 91"/>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Shape 96"/>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Shape 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github.com/pallets/flas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theory.stanford.edu/~tim/papers/ijcai11.pdf" TargetMode="External"/><Relationship Id="rId4" Type="http://schemas.openxmlformats.org/officeDocument/2006/relationships/hyperlink" Target="http://shodhganga.inflibnet.ac.in/bitstream/10603/36935/12/12_chapter%204.pdf" TargetMode="External"/><Relationship Id="rId5" Type="http://schemas.openxmlformats.org/officeDocument/2006/relationships/hyperlink" Target="http://thume.ca/2017/06/17/tree-diffing/#the-algorithm" TargetMode="External"/><Relationship Id="rId6" Type="http://schemas.openxmlformats.org/officeDocument/2006/relationships/hyperlink" Target="https://hal.archives-ouvertes.fr/hal-01054552/docu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github.com/keras-team/ker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github.com/keras-team/kera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github.com/ishansaksena/Confler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ctrTitle"/>
          </p:nvPr>
        </p:nvSpPr>
        <p:spPr>
          <a:xfrm>
            <a:off x="454875" y="686925"/>
            <a:ext cx="8123100" cy="249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Proxima Nova"/>
                <a:ea typeface="Proxima Nova"/>
                <a:cs typeface="Proxima Nova"/>
                <a:sym typeface="Proxima Nova"/>
              </a:rPr>
              <a:t>Smerge: </a:t>
            </a:r>
            <a:br>
              <a:rPr lang="en" sz="3600">
                <a:latin typeface="Proxima Nova"/>
                <a:ea typeface="Proxima Nova"/>
                <a:cs typeface="Proxima Nova"/>
                <a:sym typeface="Proxima Nova"/>
              </a:rPr>
            </a:br>
            <a:r>
              <a:rPr lang="en" sz="3600">
                <a:latin typeface="Proxima Nova"/>
                <a:ea typeface="Proxima Nova"/>
                <a:cs typeface="Proxima Nova"/>
                <a:sym typeface="Proxima Nova"/>
              </a:rPr>
              <a:t>Smarter Merge </a:t>
            </a:r>
            <a:endParaRPr sz="3600">
              <a:latin typeface="Proxima Nova"/>
              <a:ea typeface="Proxima Nova"/>
              <a:cs typeface="Proxima Nova"/>
              <a:sym typeface="Proxima Nova"/>
            </a:endParaRPr>
          </a:p>
          <a:p>
            <a:pPr indent="0" lvl="0" marL="0" rtl="0" algn="ctr">
              <a:spcBef>
                <a:spcPts val="0"/>
              </a:spcBef>
              <a:spcAft>
                <a:spcPts val="0"/>
              </a:spcAft>
              <a:buNone/>
            </a:pPr>
            <a:r>
              <a:rPr lang="en" sz="3600">
                <a:latin typeface="Proxima Nova"/>
                <a:ea typeface="Proxima Nova"/>
                <a:cs typeface="Proxima Nova"/>
                <a:sym typeface="Proxima Nova"/>
              </a:rPr>
              <a:t>Conflict Resolutions</a:t>
            </a:r>
            <a:endParaRPr sz="3600">
              <a:latin typeface="Proxima Nova"/>
              <a:ea typeface="Proxima Nova"/>
              <a:cs typeface="Proxima Nova"/>
              <a:sym typeface="Proxima Nova"/>
            </a:endParaRPr>
          </a:p>
          <a:p>
            <a:pPr indent="0" lvl="0" marL="0">
              <a:spcBef>
                <a:spcPts val="0"/>
              </a:spcBef>
              <a:spcAft>
                <a:spcPts val="0"/>
              </a:spcAft>
              <a:buNone/>
            </a:pPr>
            <a:r>
              <a:t/>
            </a:r>
            <a:endParaRPr/>
          </a:p>
        </p:txBody>
      </p:sp>
      <p:sp>
        <p:nvSpPr>
          <p:cNvPr id="105" name="Shape 105"/>
          <p:cNvSpPr txBox="1"/>
          <p:nvPr>
            <p:ph idx="1" type="subTitle"/>
          </p:nvPr>
        </p:nvSpPr>
        <p:spPr>
          <a:xfrm>
            <a:off x="510450" y="3182348"/>
            <a:ext cx="8123100" cy="1811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sz="1100">
                <a:latin typeface="Arial"/>
                <a:ea typeface="Arial"/>
                <a:cs typeface="Arial"/>
                <a:sym typeface="Arial"/>
              </a:rPr>
              <a:t>Alva Wei (alvawei)</a:t>
            </a:r>
            <a:br>
              <a:rPr lang="en" sz="1100">
                <a:latin typeface="Arial"/>
                <a:ea typeface="Arial"/>
                <a:cs typeface="Arial"/>
                <a:sym typeface="Arial"/>
              </a:rPr>
            </a:br>
            <a:r>
              <a:rPr lang="en" sz="1100">
                <a:latin typeface="Arial"/>
                <a:ea typeface="Arial"/>
                <a:cs typeface="Arial"/>
                <a:sym typeface="Arial"/>
              </a:rPr>
              <a:t>Jediah Conachan (jediah6)</a:t>
            </a:r>
            <a:endParaRPr sz="1100">
              <a:latin typeface="Arial"/>
              <a:ea typeface="Arial"/>
              <a:cs typeface="Arial"/>
              <a:sym typeface="Arial"/>
            </a:endParaRPr>
          </a:p>
          <a:p>
            <a:pPr indent="0" lvl="0" marL="0" rtl="0" algn="ctr">
              <a:lnSpc>
                <a:spcPct val="115000"/>
              </a:lnSpc>
              <a:spcBef>
                <a:spcPts val="0"/>
              </a:spcBef>
              <a:spcAft>
                <a:spcPts val="0"/>
              </a:spcAft>
              <a:buNone/>
            </a:pPr>
            <a:r>
              <a:rPr lang="en" sz="1100">
                <a:latin typeface="Arial"/>
                <a:ea typeface="Arial"/>
                <a:cs typeface="Arial"/>
                <a:sym typeface="Arial"/>
              </a:rPr>
              <a:t>Kenji Nicholson (kenjilee)</a:t>
            </a:r>
            <a:endParaRPr sz="1100">
              <a:latin typeface="Arial"/>
              <a:ea typeface="Arial"/>
              <a:cs typeface="Arial"/>
              <a:sym typeface="Arial"/>
            </a:endParaRPr>
          </a:p>
          <a:p>
            <a:pPr indent="0" lvl="0" marL="0" rtl="0" algn="ctr">
              <a:lnSpc>
                <a:spcPct val="115000"/>
              </a:lnSpc>
              <a:spcBef>
                <a:spcPts val="0"/>
              </a:spcBef>
              <a:spcAft>
                <a:spcPts val="0"/>
              </a:spcAft>
              <a:buNone/>
            </a:pPr>
            <a:r>
              <a:rPr lang="en" sz="1100">
                <a:latin typeface="Arial"/>
                <a:ea typeface="Arial"/>
                <a:cs typeface="Arial"/>
                <a:sym typeface="Arial"/>
              </a:rPr>
              <a:t>Steven Miller (stevenm62)</a:t>
            </a:r>
            <a:endParaRPr sz="1100">
              <a:latin typeface="Arial"/>
              <a:ea typeface="Arial"/>
              <a:cs typeface="Arial"/>
              <a:sym typeface="Arial"/>
            </a:endParaRPr>
          </a:p>
          <a:p>
            <a:pPr indent="0" lvl="0" marL="0" rtl="0" algn="ctr">
              <a:lnSpc>
                <a:spcPct val="115000"/>
              </a:lnSpc>
              <a:spcBef>
                <a:spcPts val="0"/>
              </a:spcBef>
              <a:spcAft>
                <a:spcPts val="0"/>
              </a:spcAft>
              <a:buNone/>
            </a:pPr>
            <a:r>
              <a:rPr lang="en" sz="1100">
                <a:latin typeface="Arial"/>
                <a:ea typeface="Arial"/>
                <a:cs typeface="Arial"/>
                <a:sym typeface="Arial"/>
              </a:rPr>
              <a:t>Sungmin Rhee (srhee4)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Conflict handling</a:t>
            </a:r>
            <a:endParaRPr/>
          </a:p>
        </p:txBody>
      </p:sp>
      <p:sp>
        <p:nvSpPr>
          <p:cNvPr id="167" name="Shape 167"/>
          <p:cNvSpPr txBox="1"/>
          <p:nvPr>
            <p:ph idx="1" type="body"/>
          </p:nvPr>
        </p:nvSpPr>
        <p:spPr>
          <a:xfrm>
            <a:off x="311700" y="1152475"/>
            <a:ext cx="8520600" cy="3341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Proxima Nova"/>
              <a:buChar char="●"/>
            </a:pPr>
            <a:r>
              <a:rPr lang="en"/>
              <a:t>Conflerge’s solutions:</a:t>
            </a:r>
            <a:endParaRPr/>
          </a:p>
          <a:p>
            <a:pPr indent="-342900" lvl="1" marL="914400" marR="0" rtl="0" algn="l">
              <a:lnSpc>
                <a:spcPct val="115000"/>
              </a:lnSpc>
              <a:spcBef>
                <a:spcPts val="0"/>
              </a:spcBef>
              <a:spcAft>
                <a:spcPts val="0"/>
              </a:spcAft>
              <a:buClr>
                <a:schemeClr val="accent3"/>
              </a:buClr>
              <a:buSzPts val="1800"/>
              <a:buFont typeface="Proxima Nova"/>
              <a:buChar char="○"/>
            </a:pPr>
            <a:r>
              <a:rPr lang="en"/>
              <a:t>Imports</a:t>
            </a:r>
            <a:endParaRPr/>
          </a:p>
          <a:p>
            <a:pPr indent="-317500" lvl="2" marL="1371600" marR="0" rtl="0" algn="l">
              <a:lnSpc>
                <a:spcPct val="115000"/>
              </a:lnSpc>
              <a:spcBef>
                <a:spcPts val="0"/>
              </a:spcBef>
              <a:spcAft>
                <a:spcPts val="0"/>
              </a:spcAft>
              <a:buSzPts val="1400"/>
              <a:buChar char="■"/>
            </a:pPr>
            <a:r>
              <a:rPr lang="en"/>
              <a:t>If a conflict involves import statements, keep all import statements</a:t>
            </a:r>
            <a:endParaRPr/>
          </a:p>
          <a:p>
            <a:pPr indent="-317500" lvl="1" marL="914400" marR="0" rtl="0" algn="l">
              <a:lnSpc>
                <a:spcPct val="115000"/>
              </a:lnSpc>
              <a:spcBef>
                <a:spcPts val="0"/>
              </a:spcBef>
              <a:spcAft>
                <a:spcPts val="0"/>
              </a:spcAft>
              <a:buSzPts val="1400"/>
              <a:buChar char="○"/>
            </a:pPr>
            <a:r>
              <a:rPr lang="en"/>
              <a:t>Comments:</a:t>
            </a:r>
            <a:endParaRPr/>
          </a:p>
          <a:p>
            <a:pPr indent="-317500" lvl="2" marL="1371600" marR="0" rtl="0" algn="l">
              <a:lnSpc>
                <a:spcPct val="115000"/>
              </a:lnSpc>
              <a:spcBef>
                <a:spcPts val="0"/>
              </a:spcBef>
              <a:spcAft>
                <a:spcPts val="0"/>
              </a:spcAft>
              <a:buSzPts val="1400"/>
              <a:buChar char="■"/>
            </a:pPr>
            <a:r>
              <a:rPr lang="en"/>
              <a:t>If two users update a comment, keep the base version</a:t>
            </a:r>
            <a:endParaRPr/>
          </a:p>
          <a:p>
            <a:pPr indent="-342900" lvl="0" marL="457200" marR="0" rtl="0" algn="l">
              <a:lnSpc>
                <a:spcPct val="115000"/>
              </a:lnSpc>
              <a:spcBef>
                <a:spcPts val="0"/>
              </a:spcBef>
              <a:spcAft>
                <a:spcPts val="0"/>
              </a:spcAft>
              <a:buSzPts val="1800"/>
              <a:buChar char="●"/>
            </a:pPr>
            <a:r>
              <a:rPr lang="en"/>
              <a:t>Otherwise:</a:t>
            </a:r>
            <a:endParaRPr/>
          </a:p>
          <a:p>
            <a:pPr indent="-317500" lvl="1" marL="914400" marR="0" rtl="0" algn="l">
              <a:lnSpc>
                <a:spcPct val="115000"/>
              </a:lnSpc>
              <a:spcBef>
                <a:spcPts val="0"/>
              </a:spcBef>
              <a:spcAft>
                <a:spcPts val="0"/>
              </a:spcAft>
              <a:buSzPts val="1400"/>
              <a:buChar char="○"/>
            </a:pPr>
            <a:r>
              <a:rPr lang="en"/>
              <a:t>Unresolvable conflict</a:t>
            </a:r>
            <a:endParaRPr/>
          </a:p>
          <a:p>
            <a:pPr indent="-317500" lvl="2" marL="1371600" marR="0" rtl="0" algn="l">
              <a:lnSpc>
                <a:spcPct val="115000"/>
              </a:lnSpc>
              <a:spcBef>
                <a:spcPts val="0"/>
              </a:spcBef>
              <a:spcAft>
                <a:spcPts val="0"/>
              </a:spcAft>
              <a:buSzPts val="1400"/>
              <a:buChar char="■"/>
            </a:pPr>
            <a:r>
              <a:rPr lang="en"/>
              <a:t>Conflerge would fail</a:t>
            </a:r>
            <a:endParaRPr/>
          </a:p>
          <a:p>
            <a:pPr indent="-317500" lvl="1" marL="914400" marR="0" rtl="0" algn="l">
              <a:lnSpc>
                <a:spcPct val="115000"/>
              </a:lnSpc>
              <a:spcBef>
                <a:spcPts val="0"/>
              </a:spcBef>
              <a:spcAft>
                <a:spcPts val="0"/>
              </a:spcAft>
              <a:buSzPts val="1400"/>
              <a:buChar char="○"/>
            </a:pPr>
            <a:r>
              <a:rPr lang="en"/>
              <a:t>Smerge imitates git merge</a:t>
            </a:r>
            <a:endParaRPr/>
          </a:p>
          <a:p>
            <a:pPr indent="0" lvl="0" marL="914400" marR="0" rtl="0" algn="l">
              <a:lnSpc>
                <a:spcPct val="115000"/>
              </a:lnSpc>
              <a:spcBef>
                <a:spcPts val="1600"/>
              </a:spcBef>
              <a:spcAft>
                <a:spcPts val="1600"/>
              </a:spcAft>
              <a:buNone/>
            </a:pPr>
            <a:r>
              <a:t/>
            </a:r>
            <a:endParaRPr/>
          </a:p>
        </p:txBody>
      </p:sp>
      <p:sp>
        <p:nvSpPr>
          <p:cNvPr id="168" name="Shape 168"/>
          <p:cNvSpPr txBox="1"/>
          <p:nvPr/>
        </p:nvSpPr>
        <p:spPr>
          <a:xfrm>
            <a:off x="5134950" y="2910625"/>
            <a:ext cx="3260700" cy="165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&lt;&lt;&lt;&lt;&lt;&lt;&lt;&lt;&lt;&lt; REMOTE</a:t>
            </a:r>
            <a:endParaRPr/>
          </a:p>
          <a:p>
            <a:pPr indent="0" lvl="0" marL="0">
              <a:spcBef>
                <a:spcPts val="0"/>
              </a:spcBef>
              <a:spcAft>
                <a:spcPts val="0"/>
              </a:spcAft>
              <a:buNone/>
            </a:pPr>
            <a:r>
              <a:rPr lang="en"/>
              <a:t>__</a:t>
            </a:r>
            <a:r>
              <a:rPr lang="en"/>
              <a:t>v</a:t>
            </a:r>
            <a:r>
              <a:rPr lang="en"/>
              <a:t>ersion__ = ‘1.0.3.dev’</a:t>
            </a:r>
            <a:endParaRPr/>
          </a:p>
          <a:p>
            <a:pPr indent="0" lvl="0" marL="0">
              <a:spcBef>
                <a:spcPts val="0"/>
              </a:spcBef>
              <a:spcAft>
                <a:spcPts val="0"/>
              </a:spcAft>
              <a:buNone/>
            </a:pPr>
            <a:r>
              <a:rPr lang="en"/>
              <a:t>==========</a:t>
            </a:r>
            <a:endParaRPr/>
          </a:p>
          <a:p>
            <a:pPr indent="0" lvl="0" marL="0">
              <a:spcBef>
                <a:spcPts val="0"/>
              </a:spcBef>
              <a:spcAft>
                <a:spcPts val="0"/>
              </a:spcAft>
              <a:buNone/>
            </a:pPr>
            <a:r>
              <a:rPr lang="en"/>
              <a:t>__</a:t>
            </a:r>
            <a:r>
              <a:rPr lang="en"/>
              <a:t>v</a:t>
            </a:r>
            <a:r>
              <a:rPr lang="en"/>
              <a:t>ersion__ = ‘1.0.2.dev’</a:t>
            </a:r>
            <a:endParaRPr/>
          </a:p>
          <a:p>
            <a:pPr indent="0" lvl="0" marL="0">
              <a:spcBef>
                <a:spcPts val="0"/>
              </a:spcBef>
              <a:spcAft>
                <a:spcPts val="0"/>
              </a:spcAft>
              <a:buNone/>
            </a:pPr>
            <a:r>
              <a:rPr lang="en"/>
              <a:t>==========</a:t>
            </a:r>
            <a:endParaRPr/>
          </a:p>
          <a:p>
            <a:pPr indent="0" lvl="0" marL="0">
              <a:spcBef>
                <a:spcPts val="0"/>
              </a:spcBef>
              <a:spcAft>
                <a:spcPts val="0"/>
              </a:spcAft>
              <a:buNone/>
            </a:pPr>
            <a:r>
              <a:rPr lang="en"/>
              <a:t>__</a:t>
            </a:r>
            <a:r>
              <a:rPr lang="en"/>
              <a:t>v</a:t>
            </a:r>
            <a:r>
              <a:rPr lang="en"/>
              <a:t>ersion__ = ‘1.1.dev’</a:t>
            </a:r>
            <a:endParaRPr/>
          </a:p>
          <a:p>
            <a:pPr indent="0" lvl="0" marL="0">
              <a:spcBef>
                <a:spcPts val="0"/>
              </a:spcBef>
              <a:spcAft>
                <a:spcPts val="0"/>
              </a:spcAft>
              <a:buNone/>
            </a:pPr>
            <a:r>
              <a:rPr lang="en"/>
              <a:t>&gt;&gt;&gt;&gt;&gt;&gt;&gt;&gt;&gt;&gt; LOCAL</a:t>
            </a:r>
            <a:endParaRPr/>
          </a:p>
        </p:txBody>
      </p:sp>
      <p:sp>
        <p:nvSpPr>
          <p:cNvPr id="169" name="Shape 169"/>
          <p:cNvSpPr txBox="1"/>
          <p:nvPr/>
        </p:nvSpPr>
        <p:spPr>
          <a:xfrm>
            <a:off x="311700" y="4562425"/>
            <a:ext cx="6544200" cy="46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100">
                <a:solidFill>
                  <a:srgbClr val="333333"/>
                </a:solidFill>
                <a:highlight>
                  <a:srgbClr val="FFFFFF"/>
                </a:highlight>
              </a:rPr>
              <a:t>Example from Flask - </a:t>
            </a:r>
            <a:r>
              <a:rPr lang="en" sz="1100" u="sng">
                <a:solidFill>
                  <a:schemeClr val="hlink"/>
                </a:solidFill>
                <a:highlight>
                  <a:srgbClr val="FFFFFF"/>
                </a:highlight>
                <a:hlinkClick r:id="rId3"/>
              </a:rPr>
              <a:t>https://github.com/pallets/flask</a:t>
            </a:r>
            <a:endParaRPr sz="1100">
              <a:solidFill>
                <a:srgbClr val="333333"/>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Evaluation</a:t>
            </a:r>
            <a:endParaRPr/>
          </a:p>
        </p:txBody>
      </p:sp>
      <p:sp>
        <p:nvSpPr>
          <p:cNvPr id="175" name="Shape 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Question</a:t>
            </a:r>
            <a:r>
              <a:rPr lang="en"/>
              <a:t>: How successful is Smerge at reducing conflicts?</a:t>
            </a:r>
            <a:endParaRPr/>
          </a:p>
          <a:p>
            <a:pPr indent="-342900" lvl="0" marL="457200" rtl="0">
              <a:spcBef>
                <a:spcPts val="0"/>
              </a:spcBef>
              <a:spcAft>
                <a:spcPts val="0"/>
              </a:spcAft>
              <a:buSzPts val="1800"/>
              <a:buChar char="●"/>
            </a:pPr>
            <a:r>
              <a:rPr b="1" lang="en"/>
              <a:t>Hypothesis</a:t>
            </a:r>
            <a:r>
              <a:rPr lang="en"/>
              <a:t>: </a:t>
            </a:r>
            <a:r>
              <a:rPr lang="en" sz="1100">
                <a:solidFill>
                  <a:srgbClr val="000000"/>
                </a:solidFill>
                <a:latin typeface="Arial"/>
                <a:ea typeface="Arial"/>
                <a:cs typeface="Arial"/>
                <a:sym typeface="Arial"/>
              </a:rPr>
              <a:t> </a:t>
            </a:r>
            <a:r>
              <a:rPr lang="en"/>
              <a:t>Smerge will reduce the number of merge conflicts experienced by the programmer</a:t>
            </a:r>
            <a:endParaRPr/>
          </a:p>
          <a:p>
            <a:pPr indent="-342900" lvl="0" marL="457200" rtl="0">
              <a:spcBef>
                <a:spcPts val="0"/>
              </a:spcBef>
              <a:spcAft>
                <a:spcPts val="0"/>
              </a:spcAft>
              <a:buSzPts val="1800"/>
              <a:buChar char="●"/>
            </a:pPr>
            <a:r>
              <a:rPr b="1" lang="en"/>
              <a:t>Procedure</a:t>
            </a:r>
            <a:endParaRPr b="1"/>
          </a:p>
          <a:p>
            <a:pPr indent="-330200" lvl="0" marL="457200" rtl="0">
              <a:spcBef>
                <a:spcPts val="0"/>
              </a:spcBef>
              <a:spcAft>
                <a:spcPts val="0"/>
              </a:spcAft>
              <a:buSzPts val="1600"/>
              <a:buAutoNum type="arabicPeriod"/>
            </a:pPr>
            <a:r>
              <a:rPr lang="en" sz="1600"/>
              <a:t>Gather many GitHub repositories and their respective historical data</a:t>
            </a:r>
            <a:endParaRPr sz="1600"/>
          </a:p>
          <a:p>
            <a:pPr indent="-330200" lvl="0" marL="457200" rtl="0">
              <a:spcBef>
                <a:spcPts val="0"/>
              </a:spcBef>
              <a:spcAft>
                <a:spcPts val="0"/>
              </a:spcAft>
              <a:buSzPts val="1600"/>
              <a:buAutoNum type="arabicPeriod"/>
            </a:pPr>
            <a:r>
              <a:rPr lang="en" sz="1600"/>
              <a:t>From the historical data, look for merge commits that have two parents</a:t>
            </a:r>
            <a:endParaRPr sz="1600"/>
          </a:p>
          <a:p>
            <a:pPr indent="-330200" lvl="0" marL="457200" rtl="0">
              <a:spcBef>
                <a:spcPts val="0"/>
              </a:spcBef>
              <a:spcAft>
                <a:spcPts val="0"/>
              </a:spcAft>
              <a:buSzPts val="1600"/>
              <a:buAutoNum type="arabicPeriod"/>
            </a:pPr>
            <a:r>
              <a:rPr lang="en" sz="1600"/>
              <a:t>Use Smerge’s merging algorithm and record metric information automatically.</a:t>
            </a:r>
            <a:endParaRPr sz="1600"/>
          </a:p>
          <a:p>
            <a:pPr indent="-330200" lvl="0" marL="457200" rtl="0">
              <a:spcBef>
                <a:spcPts val="0"/>
              </a:spcBef>
              <a:spcAft>
                <a:spcPts val="0"/>
              </a:spcAft>
              <a:buSzPts val="1600"/>
              <a:buAutoNum type="arabicPeriod"/>
            </a:pPr>
            <a:r>
              <a:rPr lang="en" sz="1600"/>
              <a:t>Compare the human resolution to the resolution presented by Smerge manually and categorize it into true and false positives and negatives.</a:t>
            </a:r>
            <a:endParaRPr sz="1600"/>
          </a:p>
          <a:p>
            <a:pPr indent="0" lvl="0" marL="0">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Metrics for Automation</a:t>
            </a:r>
            <a:endParaRPr/>
          </a:p>
        </p:txBody>
      </p:sp>
      <p:sp>
        <p:nvSpPr>
          <p:cNvPr id="181" name="Shape 181"/>
          <p:cNvSpPr txBox="1"/>
          <p:nvPr>
            <p:ph idx="1" type="body"/>
          </p:nvPr>
        </p:nvSpPr>
        <p:spPr>
          <a:xfrm>
            <a:off x="311700" y="1107714"/>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b="1" lang="en"/>
              <a:t>Conflicts:</a:t>
            </a:r>
            <a:r>
              <a:rPr lang="en"/>
              <a:t> The number of merge conflicts found in the repo by git merge. A conflict is counted as a conflicting portion.</a:t>
            </a:r>
            <a:endParaRPr/>
          </a:p>
          <a:p>
            <a:pPr indent="-342900" lvl="0" marL="457200" marR="0" rtl="0" algn="l">
              <a:lnSpc>
                <a:spcPct val="115000"/>
              </a:lnSpc>
              <a:spcBef>
                <a:spcPts val="1000"/>
              </a:spcBef>
              <a:spcAft>
                <a:spcPts val="0"/>
              </a:spcAft>
              <a:buSzPts val="1800"/>
              <a:buChar char="●"/>
            </a:pPr>
            <a:r>
              <a:rPr b="1" lang="en"/>
              <a:t>Modified:</a:t>
            </a:r>
            <a:r>
              <a:rPr lang="en"/>
              <a:t> The conflicts that Smerge modified because it deemed the conflicts automatically resolvable.</a:t>
            </a:r>
            <a:endParaRPr/>
          </a:p>
          <a:p>
            <a:pPr indent="-342900" lvl="0" marL="457200" marR="0" rtl="0" algn="l">
              <a:lnSpc>
                <a:spcPct val="115000"/>
              </a:lnSpc>
              <a:spcBef>
                <a:spcPts val="1000"/>
              </a:spcBef>
              <a:spcAft>
                <a:spcPts val="0"/>
              </a:spcAft>
              <a:buSzPts val="1800"/>
              <a:buChar char="●"/>
            </a:pPr>
            <a:r>
              <a:rPr b="1" lang="en"/>
              <a:t>Unresolved:</a:t>
            </a:r>
            <a:r>
              <a:rPr lang="en"/>
              <a:t> The conflicts that Smerge aborted because it deemed merging would result in possibly undesired behavior. </a:t>
            </a:r>
            <a:endParaRPr sz="1400">
              <a:solidFill>
                <a:srgbClr val="000000"/>
              </a:solidFill>
              <a:latin typeface="Arial"/>
              <a:ea typeface="Arial"/>
              <a:cs typeface="Arial"/>
              <a:sym typeface="Arial"/>
            </a:endParaRPr>
          </a:p>
          <a:p>
            <a:pPr indent="0" lvl="0" marL="0">
              <a:spcBef>
                <a:spcPts val="10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Automatic Results</a:t>
            </a:r>
            <a:endParaRPr/>
          </a:p>
        </p:txBody>
      </p:sp>
      <p:graphicFrame>
        <p:nvGraphicFramePr>
          <p:cNvPr id="187" name="Shape 187"/>
          <p:cNvGraphicFramePr/>
          <p:nvPr/>
        </p:nvGraphicFramePr>
        <p:xfrm>
          <a:off x="793963" y="1149175"/>
          <a:ext cx="3000000" cy="3000000"/>
        </p:xfrm>
        <a:graphic>
          <a:graphicData uri="http://schemas.openxmlformats.org/drawingml/2006/table">
            <a:tbl>
              <a:tblPr>
                <a:noFill/>
                <a:tableStyleId>{63D12110-6185-4AC5-81D3-4BCC6128CDDA}</a:tableStyleId>
              </a:tblPr>
              <a:tblGrid>
                <a:gridCol w="1235575"/>
                <a:gridCol w="1259350"/>
                <a:gridCol w="1259350"/>
                <a:gridCol w="1259350"/>
                <a:gridCol w="1259350"/>
                <a:gridCol w="1283100"/>
              </a:tblGrid>
              <a:tr h="372200">
                <a:tc>
                  <a:txBody>
                    <a:bodyPr>
                      <a:noAutofit/>
                    </a:bodyPr>
                    <a:lstStyle/>
                    <a:p>
                      <a:pPr indent="0" lvl="0" marL="0" rtl="0">
                        <a:spcBef>
                          <a:spcPts val="0"/>
                        </a:spcBef>
                        <a:spcAft>
                          <a:spcPts val="0"/>
                        </a:spcAft>
                        <a:buNone/>
                      </a:pPr>
                      <a:r>
                        <a:rPr b="1" lang="en"/>
                        <a:t>Repository</a:t>
                      </a:r>
                      <a:endParaRPr b="1"/>
                    </a:p>
                  </a:txBody>
                  <a:tcPr marT="63500" marB="63500" marR="63500" marL="63500"/>
                </a:tc>
                <a:tc>
                  <a:txBody>
                    <a:bodyPr>
                      <a:noAutofit/>
                    </a:bodyPr>
                    <a:lstStyle/>
                    <a:p>
                      <a:pPr indent="0" lvl="0" marL="0" rtl="0">
                        <a:spcBef>
                          <a:spcPts val="0"/>
                        </a:spcBef>
                        <a:spcAft>
                          <a:spcPts val="0"/>
                        </a:spcAft>
                        <a:buNone/>
                      </a:pPr>
                      <a:r>
                        <a:rPr b="1" lang="en"/>
                        <a:t>#Conflicts</a:t>
                      </a:r>
                      <a:endParaRPr b="1"/>
                    </a:p>
                  </a:txBody>
                  <a:tcPr marT="63500" marB="63500" marR="63500" marL="63500"/>
                </a:tc>
                <a:tc>
                  <a:txBody>
                    <a:bodyPr>
                      <a:noAutofit/>
                    </a:bodyPr>
                    <a:lstStyle/>
                    <a:p>
                      <a:pPr indent="0" lvl="0" marL="0" rtl="0">
                        <a:spcBef>
                          <a:spcPts val="0"/>
                        </a:spcBef>
                        <a:spcAft>
                          <a:spcPts val="0"/>
                        </a:spcAft>
                        <a:buNone/>
                      </a:pPr>
                      <a:r>
                        <a:rPr b="1" lang="en"/>
                        <a:t>#Modified</a:t>
                      </a:r>
                      <a:endParaRPr b="1"/>
                    </a:p>
                  </a:txBody>
                  <a:tcPr marT="63500" marB="63500" marR="63500" marL="63500"/>
                </a:tc>
                <a:tc>
                  <a:txBody>
                    <a:bodyPr>
                      <a:noAutofit/>
                    </a:bodyPr>
                    <a:lstStyle/>
                    <a:p>
                      <a:pPr indent="0" lvl="0" marL="0" rtl="0">
                        <a:spcBef>
                          <a:spcPts val="0"/>
                        </a:spcBef>
                        <a:spcAft>
                          <a:spcPts val="0"/>
                        </a:spcAft>
                        <a:buNone/>
                      </a:pPr>
                      <a:r>
                        <a:rPr b="1" lang="en"/>
                        <a:t>#Unresolved</a:t>
                      </a:r>
                      <a:endParaRPr b="1"/>
                    </a:p>
                  </a:txBody>
                  <a:tcPr marT="63500" marB="63500" marR="63500" marL="63500"/>
                </a:tc>
                <a:tc>
                  <a:txBody>
                    <a:bodyPr>
                      <a:noAutofit/>
                    </a:bodyPr>
                    <a:lstStyle/>
                    <a:p>
                      <a:pPr indent="0" lvl="0" marL="0" rtl="0">
                        <a:spcBef>
                          <a:spcPts val="0"/>
                        </a:spcBef>
                        <a:spcAft>
                          <a:spcPts val="0"/>
                        </a:spcAft>
                        <a:buNone/>
                      </a:pPr>
                      <a:r>
                        <a:rPr b="1" lang="en"/>
                        <a:t>% Modified</a:t>
                      </a:r>
                      <a:endParaRPr b="1"/>
                    </a:p>
                  </a:txBody>
                  <a:tcPr marT="63500" marB="63500" marR="63500" marL="63500"/>
                </a:tc>
                <a:tc>
                  <a:txBody>
                    <a:bodyPr>
                      <a:noAutofit/>
                    </a:bodyPr>
                    <a:lstStyle/>
                    <a:p>
                      <a:pPr indent="0" lvl="0" marL="0" rtl="0">
                        <a:spcBef>
                          <a:spcPts val="0"/>
                        </a:spcBef>
                        <a:spcAft>
                          <a:spcPts val="0"/>
                        </a:spcAft>
                        <a:buNone/>
                      </a:pPr>
                      <a:r>
                        <a:rPr b="1" lang="en"/>
                        <a:t>%Unresolved</a:t>
                      </a:r>
                      <a:endParaRPr b="1"/>
                    </a:p>
                  </a:txBody>
                  <a:tcPr marT="63500" marB="63500" marR="63500" marL="63500"/>
                </a:tc>
              </a:tr>
              <a:tr h="372200">
                <a:tc>
                  <a:txBody>
                    <a:bodyPr>
                      <a:noAutofit/>
                    </a:bodyPr>
                    <a:lstStyle/>
                    <a:p>
                      <a:pPr indent="0" lvl="0" marL="0" rtl="0">
                        <a:spcBef>
                          <a:spcPts val="0"/>
                        </a:spcBef>
                        <a:spcAft>
                          <a:spcPts val="0"/>
                        </a:spcAft>
                        <a:buNone/>
                      </a:pPr>
                      <a:r>
                        <a:rPr lang="en"/>
                        <a:t>pipenv</a:t>
                      </a:r>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234</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215</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19</a:t>
                      </a:r>
                      <a:endParaRPr/>
                    </a:p>
                  </a:txBody>
                  <a:tcPr marT="63500" marB="63500" marR="63500" marL="63500">
                    <a:lnL cap="flat" cmpd="sng" w="9525">
                      <a:solidFill>
                        <a:srgbClr val="000000"/>
                      </a:solidFill>
                      <a:prstDash val="solid"/>
                      <a:round/>
                      <a:headEnd len="sm" w="sm" type="none"/>
                      <a:tailEnd len="sm" w="sm" type="none"/>
                    </a:lnL>
                  </a:tcPr>
                </a:tc>
                <a:tc>
                  <a:txBody>
                    <a:bodyPr>
                      <a:noAutofit/>
                    </a:bodyPr>
                    <a:lstStyle/>
                    <a:p>
                      <a:pPr indent="0" lvl="0" marL="0" rtl="0">
                        <a:spcBef>
                          <a:spcPts val="0"/>
                        </a:spcBef>
                        <a:spcAft>
                          <a:spcPts val="0"/>
                        </a:spcAft>
                        <a:buNone/>
                      </a:pPr>
                      <a:r>
                        <a:rPr lang="en"/>
                        <a:t>91</a:t>
                      </a:r>
                      <a:endParaRPr/>
                    </a:p>
                  </a:txBody>
                  <a:tcPr marT="63500" marB="63500" marR="63500" marL="63500"/>
                </a:tc>
                <a:tc>
                  <a:txBody>
                    <a:bodyPr>
                      <a:noAutofit/>
                    </a:bodyPr>
                    <a:lstStyle/>
                    <a:p>
                      <a:pPr indent="0" lvl="0" marL="0" rtl="0">
                        <a:spcBef>
                          <a:spcPts val="0"/>
                        </a:spcBef>
                        <a:spcAft>
                          <a:spcPts val="0"/>
                        </a:spcAft>
                        <a:buNone/>
                      </a:pPr>
                      <a:r>
                        <a:rPr lang="en"/>
                        <a:t>8</a:t>
                      </a:r>
                      <a:endParaRPr/>
                    </a:p>
                  </a:txBody>
                  <a:tcPr marT="63500" marB="63500" marR="63500" marL="63500"/>
                </a:tc>
              </a:tr>
              <a:tr h="538475">
                <a:tc>
                  <a:txBody>
                    <a:bodyPr>
                      <a:noAutofit/>
                    </a:bodyPr>
                    <a:lstStyle/>
                    <a:p>
                      <a:pPr indent="0" lvl="0" marL="0" rtl="0">
                        <a:spcBef>
                          <a:spcPts val="0"/>
                        </a:spcBef>
                        <a:spcAft>
                          <a:spcPts val="0"/>
                        </a:spcAft>
                        <a:buNone/>
                      </a:pPr>
                      <a:r>
                        <a:rPr lang="en"/>
                        <a:t>TensorFlow Models</a:t>
                      </a:r>
                      <a:endParaRPr/>
                    </a:p>
                  </a:txBody>
                  <a:tcPr marT="63500" marB="63500" marR="63500" marL="63500"/>
                </a:tc>
                <a:tc>
                  <a:txBody>
                    <a:bodyPr>
                      <a:noAutofit/>
                    </a:bodyPr>
                    <a:lstStyle/>
                    <a:p>
                      <a:pPr indent="0" lvl="0" marL="0" rtl="0">
                        <a:spcBef>
                          <a:spcPts val="0"/>
                        </a:spcBef>
                        <a:spcAft>
                          <a:spcPts val="0"/>
                        </a:spcAft>
                        <a:buNone/>
                      </a:pPr>
                      <a:r>
                        <a:rPr lang="en"/>
                        <a:t>28</a:t>
                      </a:r>
                      <a:endParaRPr/>
                    </a:p>
                  </a:txBody>
                  <a:tcPr marT="63500" marB="63500" marR="63500" marL="63500"/>
                </a:tc>
                <a:tc>
                  <a:txBody>
                    <a:bodyPr>
                      <a:noAutofit/>
                    </a:bodyPr>
                    <a:lstStyle/>
                    <a:p>
                      <a:pPr indent="0" lvl="0" marL="0" rtl="0">
                        <a:spcBef>
                          <a:spcPts val="0"/>
                        </a:spcBef>
                        <a:spcAft>
                          <a:spcPts val="0"/>
                        </a:spcAft>
                        <a:buNone/>
                      </a:pPr>
                      <a:r>
                        <a:rPr lang="en"/>
                        <a:t>23</a:t>
                      </a:r>
                      <a:endParaRPr/>
                    </a:p>
                  </a:txBody>
                  <a:tcPr marT="63500" marB="63500" marR="63500" marL="63500"/>
                </a:tc>
                <a:tc>
                  <a:txBody>
                    <a:bodyPr>
                      <a:noAutofit/>
                    </a:bodyPr>
                    <a:lstStyle/>
                    <a:p>
                      <a:pPr indent="0" lvl="0" marL="0" rtl="0">
                        <a:spcBef>
                          <a:spcPts val="0"/>
                        </a:spcBef>
                        <a:spcAft>
                          <a:spcPts val="0"/>
                        </a:spcAft>
                        <a:buNone/>
                      </a:pPr>
                      <a:r>
                        <a:rPr lang="en"/>
                        <a:t>5</a:t>
                      </a:r>
                      <a:endParaRPr/>
                    </a:p>
                  </a:txBody>
                  <a:tcPr marT="63500" marB="63500" marR="63500" marL="63500"/>
                </a:tc>
                <a:tc>
                  <a:txBody>
                    <a:bodyPr>
                      <a:noAutofit/>
                    </a:bodyPr>
                    <a:lstStyle/>
                    <a:p>
                      <a:pPr indent="0" lvl="0" marL="0" rtl="0">
                        <a:spcBef>
                          <a:spcPts val="0"/>
                        </a:spcBef>
                        <a:spcAft>
                          <a:spcPts val="0"/>
                        </a:spcAft>
                        <a:buNone/>
                      </a:pPr>
                      <a:r>
                        <a:rPr lang="en"/>
                        <a:t>82</a:t>
                      </a:r>
                      <a:endParaRPr/>
                    </a:p>
                  </a:txBody>
                  <a:tcPr marT="63500" marB="63500" marR="63500" marL="63500"/>
                </a:tc>
                <a:tc>
                  <a:txBody>
                    <a:bodyPr>
                      <a:noAutofit/>
                    </a:bodyPr>
                    <a:lstStyle/>
                    <a:p>
                      <a:pPr indent="0" lvl="0" marL="0" rtl="0">
                        <a:spcBef>
                          <a:spcPts val="0"/>
                        </a:spcBef>
                        <a:spcAft>
                          <a:spcPts val="0"/>
                        </a:spcAft>
                        <a:buNone/>
                      </a:pPr>
                      <a:r>
                        <a:rPr lang="en"/>
                        <a:t>17</a:t>
                      </a:r>
                      <a:endParaRPr/>
                    </a:p>
                  </a:txBody>
                  <a:tcPr marT="63500" marB="63500" marR="63500" marL="63500"/>
                </a:tc>
              </a:tr>
              <a:tr h="372200">
                <a:tc>
                  <a:txBody>
                    <a:bodyPr>
                      <a:noAutofit/>
                    </a:bodyPr>
                    <a:lstStyle/>
                    <a:p>
                      <a:pPr indent="0" lvl="0" marL="0" rtl="0">
                        <a:spcBef>
                          <a:spcPts val="0"/>
                        </a:spcBef>
                        <a:spcAft>
                          <a:spcPts val="0"/>
                        </a:spcAft>
                        <a:buNone/>
                      </a:pPr>
                      <a:r>
                        <a:rPr lang="en"/>
                        <a:t>Keras</a:t>
                      </a:r>
                      <a:endParaRPr/>
                    </a:p>
                  </a:txBody>
                  <a:tcPr marT="63500" marB="63500" marR="63500" marL="63500"/>
                </a:tc>
                <a:tc>
                  <a:txBody>
                    <a:bodyPr>
                      <a:noAutofit/>
                    </a:bodyPr>
                    <a:lstStyle/>
                    <a:p>
                      <a:pPr indent="0" lvl="0" marL="0" rtl="0">
                        <a:spcBef>
                          <a:spcPts val="0"/>
                        </a:spcBef>
                        <a:spcAft>
                          <a:spcPts val="0"/>
                        </a:spcAft>
                        <a:buNone/>
                      </a:pPr>
                      <a:r>
                        <a:rPr lang="en"/>
                        <a:t>1052</a:t>
                      </a:r>
                      <a:endParaRPr/>
                    </a:p>
                  </a:txBody>
                  <a:tcPr marT="63500" marB="63500" marR="63500" marL="63500"/>
                </a:tc>
                <a:tc>
                  <a:txBody>
                    <a:bodyPr>
                      <a:noAutofit/>
                    </a:bodyPr>
                    <a:lstStyle/>
                    <a:p>
                      <a:pPr indent="0" lvl="0" marL="0" rtl="0">
                        <a:spcBef>
                          <a:spcPts val="0"/>
                        </a:spcBef>
                        <a:spcAft>
                          <a:spcPts val="0"/>
                        </a:spcAft>
                        <a:buNone/>
                      </a:pPr>
                      <a:r>
                        <a:rPr lang="en"/>
                        <a:t>871</a:t>
                      </a:r>
                      <a:endParaRPr/>
                    </a:p>
                  </a:txBody>
                  <a:tcPr marT="63500" marB="63500" marR="63500" marL="63500"/>
                </a:tc>
                <a:tc>
                  <a:txBody>
                    <a:bodyPr>
                      <a:noAutofit/>
                    </a:bodyPr>
                    <a:lstStyle/>
                    <a:p>
                      <a:pPr indent="0" lvl="0" marL="0" rtl="0">
                        <a:spcBef>
                          <a:spcPts val="0"/>
                        </a:spcBef>
                        <a:spcAft>
                          <a:spcPts val="0"/>
                        </a:spcAft>
                        <a:buNone/>
                      </a:pPr>
                      <a:r>
                        <a:rPr lang="en"/>
                        <a:t>181</a:t>
                      </a:r>
                      <a:endParaRPr/>
                    </a:p>
                  </a:txBody>
                  <a:tcPr marT="63500" marB="63500" marR="63500" marL="63500"/>
                </a:tc>
                <a:tc>
                  <a:txBody>
                    <a:bodyPr>
                      <a:noAutofit/>
                    </a:bodyPr>
                    <a:lstStyle/>
                    <a:p>
                      <a:pPr indent="0" lvl="0" marL="0" rtl="0">
                        <a:spcBef>
                          <a:spcPts val="0"/>
                        </a:spcBef>
                        <a:spcAft>
                          <a:spcPts val="0"/>
                        </a:spcAft>
                        <a:buNone/>
                      </a:pPr>
                      <a:r>
                        <a:rPr lang="en"/>
                        <a:t>82</a:t>
                      </a:r>
                      <a:endParaRPr/>
                    </a:p>
                  </a:txBody>
                  <a:tcPr marT="63500" marB="63500" marR="63500" marL="63500"/>
                </a:tc>
                <a:tc>
                  <a:txBody>
                    <a:bodyPr>
                      <a:noAutofit/>
                    </a:bodyPr>
                    <a:lstStyle/>
                    <a:p>
                      <a:pPr indent="0" lvl="0" marL="0" rtl="0">
                        <a:spcBef>
                          <a:spcPts val="0"/>
                        </a:spcBef>
                        <a:spcAft>
                          <a:spcPts val="0"/>
                        </a:spcAft>
                        <a:buNone/>
                      </a:pPr>
                      <a:r>
                        <a:rPr lang="en"/>
                        <a:t>17</a:t>
                      </a:r>
                      <a:endParaRPr/>
                    </a:p>
                  </a:txBody>
                  <a:tcPr marT="63500" marB="63500" marR="63500" marL="63500"/>
                </a:tc>
              </a:tr>
              <a:tr h="372200">
                <a:tc>
                  <a:txBody>
                    <a:bodyPr>
                      <a:noAutofit/>
                    </a:bodyPr>
                    <a:lstStyle/>
                    <a:p>
                      <a:pPr indent="0" lvl="0" marL="0" rtl="0">
                        <a:spcBef>
                          <a:spcPts val="0"/>
                        </a:spcBef>
                        <a:spcAft>
                          <a:spcPts val="0"/>
                        </a:spcAft>
                        <a:buNone/>
                      </a:pPr>
                      <a:r>
                        <a:rPr lang="en"/>
                        <a:t>flask</a:t>
                      </a:r>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422</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379</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43</a:t>
                      </a:r>
                      <a:endParaRPr/>
                    </a:p>
                  </a:txBody>
                  <a:tcPr marT="63500" marB="63500" marR="63500" marL="63500">
                    <a:lnL cap="flat" cmpd="sng" w="9525">
                      <a:solidFill>
                        <a:srgbClr val="000000"/>
                      </a:solidFill>
                      <a:prstDash val="solid"/>
                      <a:round/>
                      <a:headEnd len="sm" w="sm" type="none"/>
                      <a:tailEnd len="sm" w="sm" type="none"/>
                    </a:lnL>
                  </a:tcPr>
                </a:tc>
                <a:tc>
                  <a:txBody>
                    <a:bodyPr>
                      <a:noAutofit/>
                    </a:bodyPr>
                    <a:lstStyle/>
                    <a:p>
                      <a:pPr indent="0" lvl="0" marL="0" rtl="0">
                        <a:spcBef>
                          <a:spcPts val="0"/>
                        </a:spcBef>
                        <a:spcAft>
                          <a:spcPts val="0"/>
                        </a:spcAft>
                        <a:buNone/>
                      </a:pPr>
                      <a:r>
                        <a:rPr lang="en"/>
                        <a:t>89</a:t>
                      </a:r>
                      <a:endParaRPr/>
                    </a:p>
                  </a:txBody>
                  <a:tcPr marT="63500" marB="63500" marR="63500" marL="63500"/>
                </a:tc>
                <a:tc>
                  <a:txBody>
                    <a:bodyPr>
                      <a:noAutofit/>
                    </a:bodyPr>
                    <a:lstStyle/>
                    <a:p>
                      <a:pPr indent="0" lvl="0" marL="0" rtl="0">
                        <a:spcBef>
                          <a:spcPts val="0"/>
                        </a:spcBef>
                        <a:spcAft>
                          <a:spcPts val="0"/>
                        </a:spcAft>
                        <a:buNone/>
                      </a:pPr>
                      <a:r>
                        <a:rPr lang="en"/>
                        <a:t>10</a:t>
                      </a:r>
                      <a:endParaRPr/>
                    </a:p>
                  </a:txBody>
                  <a:tcPr marT="63500" marB="63500" marR="63500" marL="63500"/>
                </a:tc>
              </a:tr>
              <a:tr h="372200">
                <a:tc>
                  <a:txBody>
                    <a:bodyPr>
                      <a:noAutofit/>
                    </a:bodyPr>
                    <a:lstStyle/>
                    <a:p>
                      <a:pPr indent="0" lvl="0" marL="0" rtl="0">
                        <a:spcBef>
                          <a:spcPts val="0"/>
                        </a:spcBef>
                        <a:spcAft>
                          <a:spcPts val="0"/>
                        </a:spcAft>
                        <a:buNone/>
                      </a:pPr>
                      <a:r>
                        <a:rPr lang="en"/>
                        <a:t>XX-net</a:t>
                      </a:r>
                      <a:endParaRPr/>
                    </a:p>
                  </a:txBody>
                  <a:tcPr marT="63500" marB="63500" marR="63500" marL="63500"/>
                </a:tc>
                <a:tc>
                  <a:txBody>
                    <a:bodyPr>
                      <a:noAutofit/>
                    </a:bodyPr>
                    <a:lstStyle/>
                    <a:p>
                      <a:pPr indent="0" lvl="0" marL="0" rtl="0">
                        <a:spcBef>
                          <a:spcPts val="0"/>
                        </a:spcBef>
                        <a:spcAft>
                          <a:spcPts val="0"/>
                        </a:spcAft>
                        <a:buNone/>
                      </a:pPr>
                      <a:r>
                        <a:rPr lang="en"/>
                        <a:t>14</a:t>
                      </a:r>
                      <a:endParaRPr/>
                    </a:p>
                  </a:txBody>
                  <a:tcPr marT="63500" marB="63500" marR="63500" marL="63500"/>
                </a:tc>
                <a:tc>
                  <a:txBody>
                    <a:bodyPr>
                      <a:noAutofit/>
                    </a:bodyPr>
                    <a:lstStyle/>
                    <a:p>
                      <a:pPr indent="0" lvl="0" marL="0" rtl="0">
                        <a:spcBef>
                          <a:spcPts val="0"/>
                        </a:spcBef>
                        <a:spcAft>
                          <a:spcPts val="0"/>
                        </a:spcAft>
                        <a:buNone/>
                      </a:pPr>
                      <a:r>
                        <a:rPr lang="en"/>
                        <a:t>12</a:t>
                      </a:r>
                      <a:endParaRPr/>
                    </a:p>
                  </a:txBody>
                  <a:tcPr marT="63500" marB="63500" marR="63500" marL="63500"/>
                </a:tc>
                <a:tc>
                  <a:txBody>
                    <a:bodyPr>
                      <a:noAutofit/>
                    </a:bodyPr>
                    <a:lstStyle/>
                    <a:p>
                      <a:pPr indent="0" lvl="0" marL="0" rtl="0">
                        <a:spcBef>
                          <a:spcPts val="0"/>
                        </a:spcBef>
                        <a:spcAft>
                          <a:spcPts val="0"/>
                        </a:spcAft>
                        <a:buNone/>
                      </a:pPr>
                      <a:r>
                        <a:rPr lang="en"/>
                        <a:t>2</a:t>
                      </a:r>
                      <a:endParaRPr/>
                    </a:p>
                  </a:txBody>
                  <a:tcPr marT="63500" marB="63500" marR="63500" marL="63500"/>
                </a:tc>
                <a:tc>
                  <a:txBody>
                    <a:bodyPr>
                      <a:noAutofit/>
                    </a:bodyPr>
                    <a:lstStyle/>
                    <a:p>
                      <a:pPr indent="0" lvl="0" marL="0" rtl="0">
                        <a:spcBef>
                          <a:spcPts val="0"/>
                        </a:spcBef>
                        <a:spcAft>
                          <a:spcPts val="0"/>
                        </a:spcAft>
                        <a:buNone/>
                      </a:pPr>
                      <a:r>
                        <a:rPr lang="en"/>
                        <a:t>85</a:t>
                      </a:r>
                      <a:endParaRPr/>
                    </a:p>
                  </a:txBody>
                  <a:tcPr marT="63500" marB="63500" marR="63500" marL="63500"/>
                </a:tc>
                <a:tc>
                  <a:txBody>
                    <a:bodyPr>
                      <a:noAutofit/>
                    </a:bodyPr>
                    <a:lstStyle/>
                    <a:p>
                      <a:pPr indent="0" lvl="0" marL="0" rtl="0">
                        <a:spcBef>
                          <a:spcPts val="0"/>
                        </a:spcBef>
                        <a:spcAft>
                          <a:spcPts val="0"/>
                        </a:spcAft>
                        <a:buNone/>
                      </a:pPr>
                      <a:r>
                        <a:rPr lang="en"/>
                        <a:t>14</a:t>
                      </a:r>
                      <a:endParaRPr/>
                    </a:p>
                  </a:txBody>
                  <a:tcPr marT="63500" marB="63500" marR="63500" marL="63500"/>
                </a:tc>
              </a:tr>
              <a:tr h="372200">
                <a:tc>
                  <a:txBody>
                    <a:bodyPr>
                      <a:noAutofit/>
                    </a:bodyPr>
                    <a:lstStyle/>
                    <a:p>
                      <a:pPr indent="0" lvl="0" marL="0" rtl="0">
                        <a:spcBef>
                          <a:spcPts val="0"/>
                        </a:spcBef>
                        <a:spcAft>
                          <a:spcPts val="0"/>
                        </a:spcAft>
                        <a:buNone/>
                      </a:pPr>
                      <a:r>
                        <a:rPr lang="en"/>
                        <a:t>ansible</a:t>
                      </a:r>
                      <a:endParaRPr/>
                    </a:p>
                  </a:txBody>
                  <a:tcPr marT="63500" marB="63500" marR="63500" marL="63500"/>
                </a:tc>
                <a:tc>
                  <a:txBody>
                    <a:bodyPr>
                      <a:noAutofit/>
                    </a:bodyPr>
                    <a:lstStyle/>
                    <a:p>
                      <a:pPr indent="0" lvl="0" marL="0" rtl="0">
                        <a:spcBef>
                          <a:spcPts val="0"/>
                        </a:spcBef>
                        <a:spcAft>
                          <a:spcPts val="0"/>
                        </a:spcAft>
                        <a:buNone/>
                      </a:pPr>
                      <a:r>
                        <a:rPr lang="en"/>
                        <a:t>933</a:t>
                      </a:r>
                      <a:endParaRPr/>
                    </a:p>
                  </a:txBody>
                  <a:tcPr marT="63500" marB="63500" marR="63500" marL="63500"/>
                </a:tc>
                <a:tc>
                  <a:txBody>
                    <a:bodyPr>
                      <a:noAutofit/>
                    </a:bodyPr>
                    <a:lstStyle/>
                    <a:p>
                      <a:pPr indent="0" lvl="0" marL="0" rtl="0">
                        <a:spcBef>
                          <a:spcPts val="0"/>
                        </a:spcBef>
                        <a:spcAft>
                          <a:spcPts val="0"/>
                        </a:spcAft>
                        <a:buNone/>
                      </a:pPr>
                      <a:r>
                        <a:rPr lang="en"/>
                        <a:t>814</a:t>
                      </a:r>
                      <a:endParaRPr/>
                    </a:p>
                  </a:txBody>
                  <a:tcPr marT="63500" marB="63500" marR="63500" marL="63500"/>
                </a:tc>
                <a:tc>
                  <a:txBody>
                    <a:bodyPr>
                      <a:noAutofit/>
                    </a:bodyPr>
                    <a:lstStyle/>
                    <a:p>
                      <a:pPr indent="0" lvl="0" marL="0" rtl="0">
                        <a:spcBef>
                          <a:spcPts val="0"/>
                        </a:spcBef>
                        <a:spcAft>
                          <a:spcPts val="0"/>
                        </a:spcAft>
                        <a:buNone/>
                      </a:pPr>
                      <a:r>
                        <a:rPr lang="en"/>
                        <a:t>119</a:t>
                      </a:r>
                      <a:endParaRPr/>
                    </a:p>
                  </a:txBody>
                  <a:tcPr marT="63500" marB="63500" marR="63500" marL="63500"/>
                </a:tc>
                <a:tc>
                  <a:txBody>
                    <a:bodyPr>
                      <a:noAutofit/>
                    </a:bodyPr>
                    <a:lstStyle/>
                    <a:p>
                      <a:pPr indent="0" lvl="0" marL="0" rtl="0">
                        <a:spcBef>
                          <a:spcPts val="0"/>
                        </a:spcBef>
                        <a:spcAft>
                          <a:spcPts val="0"/>
                        </a:spcAft>
                        <a:buNone/>
                      </a:pPr>
                      <a:r>
                        <a:rPr lang="en"/>
                        <a:t>87</a:t>
                      </a:r>
                      <a:endParaRPr/>
                    </a:p>
                  </a:txBody>
                  <a:tcPr marT="63500" marB="63500" marR="63500" marL="63500"/>
                </a:tc>
                <a:tc>
                  <a:txBody>
                    <a:bodyPr>
                      <a:noAutofit/>
                    </a:bodyPr>
                    <a:lstStyle/>
                    <a:p>
                      <a:pPr indent="0" lvl="0" marL="0" rtl="0">
                        <a:spcBef>
                          <a:spcPts val="0"/>
                        </a:spcBef>
                        <a:spcAft>
                          <a:spcPts val="0"/>
                        </a:spcAft>
                        <a:buNone/>
                      </a:pPr>
                      <a:r>
                        <a:rPr lang="en"/>
                        <a:t>12</a:t>
                      </a:r>
                      <a:endParaRPr/>
                    </a:p>
                  </a:txBody>
                  <a:tcPr marT="63500" marB="63500" marR="63500" marL="63500"/>
                </a:tc>
              </a:tr>
              <a:tr h="372200">
                <a:tc>
                  <a:txBody>
                    <a:bodyPr>
                      <a:noAutofit/>
                    </a:bodyPr>
                    <a:lstStyle/>
                    <a:p>
                      <a:pPr indent="0" lvl="0" marL="0" rtl="0">
                        <a:spcBef>
                          <a:spcPts val="0"/>
                        </a:spcBef>
                        <a:spcAft>
                          <a:spcPts val="0"/>
                        </a:spcAft>
                        <a:buNone/>
                      </a:pPr>
                      <a:r>
                        <a:rPr lang="en"/>
                        <a:t>scikit-learn</a:t>
                      </a:r>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1761</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1383</a:t>
                      </a:r>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lang="en"/>
                        <a:t>378</a:t>
                      </a:r>
                      <a:endParaRPr/>
                    </a:p>
                  </a:txBody>
                  <a:tcPr marT="63500" marB="63500" marR="63500" marL="63500">
                    <a:lnL cap="flat" cmpd="sng" w="9525">
                      <a:solidFill>
                        <a:srgbClr val="000000"/>
                      </a:solidFill>
                      <a:prstDash val="solid"/>
                      <a:round/>
                      <a:headEnd len="sm" w="sm" type="none"/>
                      <a:tailEnd len="sm" w="sm" type="none"/>
                    </a:lnL>
                  </a:tcPr>
                </a:tc>
                <a:tc>
                  <a:txBody>
                    <a:bodyPr>
                      <a:noAutofit/>
                    </a:bodyPr>
                    <a:lstStyle/>
                    <a:p>
                      <a:pPr indent="0" lvl="0" marL="0" rtl="0">
                        <a:spcBef>
                          <a:spcPts val="0"/>
                        </a:spcBef>
                        <a:spcAft>
                          <a:spcPts val="0"/>
                        </a:spcAft>
                        <a:buNone/>
                      </a:pPr>
                      <a:r>
                        <a:rPr lang="en"/>
                        <a:t>78</a:t>
                      </a:r>
                      <a:endParaRPr/>
                    </a:p>
                  </a:txBody>
                  <a:tcPr marT="63500" marB="63500" marR="63500" marL="63500"/>
                </a:tc>
                <a:tc>
                  <a:txBody>
                    <a:bodyPr>
                      <a:noAutofit/>
                    </a:bodyPr>
                    <a:lstStyle/>
                    <a:p>
                      <a:pPr indent="0" lvl="0" marL="0" rtl="0">
                        <a:spcBef>
                          <a:spcPts val="0"/>
                        </a:spcBef>
                        <a:spcAft>
                          <a:spcPts val="0"/>
                        </a:spcAft>
                        <a:buNone/>
                      </a:pPr>
                      <a:r>
                        <a:rPr lang="en"/>
                        <a:t>21</a:t>
                      </a:r>
                      <a:endParaRPr/>
                    </a:p>
                  </a:txBody>
                  <a:tcPr marT="63500" marB="63500" marR="63500" marL="63500"/>
                </a:tc>
              </a:tr>
              <a:tr h="346475">
                <a:tc>
                  <a:txBody>
                    <a:bodyPr>
                      <a:noAutofit/>
                    </a:bodyPr>
                    <a:lstStyle/>
                    <a:p>
                      <a:pPr indent="0" lvl="0" marL="0" rtl="0">
                        <a:spcBef>
                          <a:spcPts val="0"/>
                        </a:spcBef>
                        <a:spcAft>
                          <a:spcPts val="0"/>
                        </a:spcAft>
                        <a:buNone/>
                      </a:pPr>
                      <a:r>
                        <a:rPr b="1" lang="en"/>
                        <a:t>TOTAL:</a:t>
                      </a:r>
                      <a:endParaRPr/>
                    </a:p>
                  </a:txBody>
                  <a:tcPr marT="63500" marB="63500" marR="63500" marL="63500">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b="1" lang="en"/>
                        <a:t>4444</a:t>
                      </a:r>
                      <a:endParaRPr b="1"/>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b="1" lang="en"/>
                        <a:t>3697</a:t>
                      </a:r>
                      <a:endParaRPr b="1"/>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tcPr>
                </a:tc>
                <a:tc>
                  <a:txBody>
                    <a:bodyPr>
                      <a:noAutofit/>
                    </a:bodyPr>
                    <a:lstStyle/>
                    <a:p>
                      <a:pPr indent="0" lvl="0" marL="0" rtl="0">
                        <a:spcBef>
                          <a:spcPts val="0"/>
                        </a:spcBef>
                        <a:spcAft>
                          <a:spcPts val="0"/>
                        </a:spcAft>
                        <a:buNone/>
                      </a:pPr>
                      <a:r>
                        <a:rPr b="1" lang="en"/>
                        <a:t>747</a:t>
                      </a:r>
                      <a:endParaRPr b="1"/>
                    </a:p>
                  </a:txBody>
                  <a:tcPr marT="63500" marB="63500" marR="63500" marL="63500">
                    <a:lnL cap="flat" cmpd="sng" w="9525">
                      <a:solidFill>
                        <a:srgbClr val="000000"/>
                      </a:solidFill>
                      <a:prstDash val="solid"/>
                      <a:round/>
                      <a:headEnd len="sm" w="sm" type="none"/>
                      <a:tailEnd len="sm" w="sm" type="none"/>
                    </a:lnL>
                  </a:tcPr>
                </a:tc>
                <a:tc>
                  <a:txBody>
                    <a:bodyPr>
                      <a:noAutofit/>
                    </a:bodyPr>
                    <a:lstStyle/>
                    <a:p>
                      <a:pPr indent="0" lvl="0" marL="0" rtl="0">
                        <a:spcBef>
                          <a:spcPts val="0"/>
                        </a:spcBef>
                        <a:spcAft>
                          <a:spcPts val="0"/>
                        </a:spcAft>
                        <a:buNone/>
                      </a:pPr>
                      <a:r>
                        <a:rPr b="1" lang="en"/>
                        <a:t>83</a:t>
                      </a:r>
                      <a:endParaRPr b="1"/>
                    </a:p>
                  </a:txBody>
                  <a:tcPr marT="63500" marB="63500" marR="63500" marL="63500"/>
                </a:tc>
                <a:tc>
                  <a:txBody>
                    <a:bodyPr>
                      <a:noAutofit/>
                    </a:bodyPr>
                    <a:lstStyle/>
                    <a:p>
                      <a:pPr indent="0" lvl="0" marL="0" rtl="0">
                        <a:spcBef>
                          <a:spcPts val="0"/>
                        </a:spcBef>
                        <a:spcAft>
                          <a:spcPts val="0"/>
                        </a:spcAft>
                        <a:buNone/>
                      </a:pPr>
                      <a:r>
                        <a:rPr b="1" lang="en"/>
                        <a:t>16</a:t>
                      </a:r>
                      <a:endParaRPr b="1"/>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384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Metrics for Manual Categorization</a:t>
            </a:r>
            <a:endParaRPr/>
          </a:p>
        </p:txBody>
      </p:sp>
      <p:graphicFrame>
        <p:nvGraphicFramePr>
          <p:cNvPr id="193" name="Shape 193"/>
          <p:cNvGraphicFramePr/>
          <p:nvPr/>
        </p:nvGraphicFramePr>
        <p:xfrm>
          <a:off x="425200" y="1496450"/>
          <a:ext cx="3000000" cy="3000000"/>
        </p:xfrm>
        <a:graphic>
          <a:graphicData uri="http://schemas.openxmlformats.org/drawingml/2006/table">
            <a:tbl>
              <a:tblPr>
                <a:noFill/>
                <a:tableStyleId>{D9FC7430-C912-4F12-BE93-982032619046}</a:tableStyleId>
              </a:tblPr>
              <a:tblGrid>
                <a:gridCol w="683925"/>
                <a:gridCol w="3861600"/>
                <a:gridCol w="3861600"/>
              </a:tblGrid>
              <a:tr h="418000">
                <a:tc>
                  <a:txBody>
                    <a:bodyPr>
                      <a:noAutofit/>
                    </a:bodyPr>
                    <a:lstStyle/>
                    <a:p>
                      <a:pPr indent="0" lvl="0" marL="0" rtl="0">
                        <a:spcBef>
                          <a:spcPts val="0"/>
                        </a:spcBef>
                        <a:spcAft>
                          <a:spcPts val="0"/>
                        </a:spcAft>
                        <a:buNone/>
                      </a:pPr>
                      <a:r>
                        <a:t/>
                      </a:r>
                      <a:endParaRPr b="1"/>
                    </a:p>
                  </a:txBody>
                  <a:tcPr marT="91425" marB="91425" marR="91425" marL="91425"/>
                </a:tc>
                <a:tc>
                  <a:txBody>
                    <a:bodyPr>
                      <a:noAutofit/>
                    </a:bodyPr>
                    <a:lstStyle/>
                    <a:p>
                      <a:pPr indent="0" lvl="0" marL="0" rtl="0">
                        <a:spcBef>
                          <a:spcPts val="0"/>
                        </a:spcBef>
                        <a:spcAft>
                          <a:spcPts val="0"/>
                        </a:spcAft>
                        <a:buNone/>
                      </a:pPr>
                      <a:r>
                        <a:rPr b="1" lang="en"/>
                        <a:t>Positives (“Modified”)</a:t>
                      </a:r>
                      <a:endParaRPr b="1"/>
                    </a:p>
                  </a:txBody>
                  <a:tcPr marT="91425" marB="91425" marR="91425" marL="91425"/>
                </a:tc>
                <a:tc>
                  <a:txBody>
                    <a:bodyPr>
                      <a:noAutofit/>
                    </a:bodyPr>
                    <a:lstStyle/>
                    <a:p>
                      <a:pPr indent="0" lvl="0" marL="0" rtl="0">
                        <a:spcBef>
                          <a:spcPts val="0"/>
                        </a:spcBef>
                        <a:spcAft>
                          <a:spcPts val="0"/>
                        </a:spcAft>
                        <a:buNone/>
                      </a:pPr>
                      <a:r>
                        <a:rPr b="1" lang="en"/>
                        <a:t>Negatives (“Unresolved”)</a:t>
                      </a:r>
                      <a:endParaRPr b="1"/>
                    </a:p>
                  </a:txBody>
                  <a:tcPr marT="91425" marB="91425" marR="91425" marL="91425"/>
                </a:tc>
              </a:tr>
              <a:tr h="852775">
                <a:tc>
                  <a:txBody>
                    <a:bodyPr>
                      <a:noAutofit/>
                    </a:bodyPr>
                    <a:lstStyle/>
                    <a:p>
                      <a:pPr indent="0" lvl="0" marL="0" rtl="0">
                        <a:spcBef>
                          <a:spcPts val="0"/>
                        </a:spcBef>
                        <a:spcAft>
                          <a:spcPts val="0"/>
                        </a:spcAft>
                        <a:buNone/>
                      </a:pPr>
                      <a:r>
                        <a:rPr b="1" lang="en"/>
                        <a:t>True</a:t>
                      </a:r>
                      <a:endParaRPr b="1"/>
                    </a:p>
                  </a:txBody>
                  <a:tcPr marT="91425" marB="91425" marR="91425" marL="91425"/>
                </a:tc>
                <a:tc>
                  <a:txBody>
                    <a:bodyPr>
                      <a:noAutofit/>
                    </a:bodyPr>
                    <a:lstStyle/>
                    <a:p>
                      <a:pPr indent="0" lvl="0" marL="0">
                        <a:spcBef>
                          <a:spcPts val="0"/>
                        </a:spcBef>
                        <a:spcAft>
                          <a:spcPts val="0"/>
                        </a:spcAft>
                        <a:buNone/>
                      </a:pPr>
                      <a:r>
                        <a:rPr lang="en"/>
                        <a:t>T</a:t>
                      </a:r>
                      <a:r>
                        <a:rPr lang="en"/>
                        <a:t>ool does not detect merge conflicts AND performs the merge correctly</a:t>
                      </a:r>
                      <a:endParaRPr/>
                    </a:p>
                  </a:txBody>
                  <a:tcPr marT="91425" marB="91425" marR="91425" marL="91425"/>
                </a:tc>
                <a:tc>
                  <a:txBody>
                    <a:bodyPr>
                      <a:noAutofit/>
                    </a:bodyPr>
                    <a:lstStyle/>
                    <a:p>
                      <a:pPr indent="0" lvl="0" marL="0">
                        <a:spcBef>
                          <a:spcPts val="0"/>
                        </a:spcBef>
                        <a:spcAft>
                          <a:spcPts val="0"/>
                        </a:spcAft>
                        <a:buNone/>
                      </a:pPr>
                      <a:r>
                        <a:rPr lang="en"/>
                        <a:t>Tool detect merge conflicts AND</a:t>
                      </a:r>
                      <a:br>
                        <a:rPr lang="en"/>
                      </a:br>
                      <a:r>
                        <a:rPr lang="en"/>
                        <a:t>merge requires manual resolution</a:t>
                      </a:r>
                      <a:endParaRPr/>
                    </a:p>
                  </a:txBody>
                  <a:tcPr marT="91425" marB="91425" marR="91425" marL="91425"/>
                </a:tc>
              </a:tr>
              <a:tr h="852775">
                <a:tc>
                  <a:txBody>
                    <a:bodyPr>
                      <a:noAutofit/>
                    </a:bodyPr>
                    <a:lstStyle/>
                    <a:p>
                      <a:pPr indent="0" lvl="0" marL="0" rtl="0">
                        <a:spcBef>
                          <a:spcPts val="0"/>
                        </a:spcBef>
                        <a:spcAft>
                          <a:spcPts val="0"/>
                        </a:spcAft>
                        <a:buNone/>
                      </a:pPr>
                      <a:r>
                        <a:rPr b="1" lang="en"/>
                        <a:t>False</a:t>
                      </a:r>
                      <a:endParaRPr b="1"/>
                    </a:p>
                  </a:txBody>
                  <a:tcPr marT="91425" marB="91425" marR="91425" marL="91425"/>
                </a:tc>
                <a:tc>
                  <a:txBody>
                    <a:bodyPr>
                      <a:noAutofit/>
                    </a:bodyPr>
                    <a:lstStyle/>
                    <a:p>
                      <a:pPr indent="0" lvl="0" marL="0">
                        <a:spcBef>
                          <a:spcPts val="0"/>
                        </a:spcBef>
                        <a:spcAft>
                          <a:spcPts val="0"/>
                        </a:spcAft>
                        <a:buNone/>
                      </a:pPr>
                      <a:r>
                        <a:rPr lang="en"/>
                        <a:t>Tool does not detect merge conflicts BUT performs the merge incorrectly</a:t>
                      </a:r>
                      <a:endParaRPr/>
                    </a:p>
                  </a:txBody>
                  <a:tcPr marT="91425" marB="91425" marR="91425" marL="91425"/>
                </a:tc>
                <a:tc>
                  <a:txBody>
                    <a:bodyPr>
                      <a:noAutofit/>
                    </a:bodyPr>
                    <a:lstStyle/>
                    <a:p>
                      <a:pPr indent="0" lvl="0" marL="0">
                        <a:spcBef>
                          <a:spcPts val="0"/>
                        </a:spcBef>
                        <a:spcAft>
                          <a:spcPts val="0"/>
                        </a:spcAft>
                        <a:buNone/>
                      </a:pPr>
                      <a:r>
                        <a:rPr lang="en"/>
                        <a:t>Tool detect merge conflicts BUT</a:t>
                      </a:r>
                      <a:br>
                        <a:rPr lang="en"/>
                      </a:br>
                      <a:r>
                        <a:rPr lang="en"/>
                        <a:t>merge can be done automatically</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Criteria</a:t>
            </a:r>
            <a:endParaRPr/>
          </a:p>
        </p:txBody>
      </p:sp>
      <p:sp>
        <p:nvSpPr>
          <p:cNvPr id="199" name="Shape 199"/>
          <p:cNvSpPr txBox="1"/>
          <p:nvPr>
            <p:ph idx="1" type="body"/>
          </p:nvPr>
        </p:nvSpPr>
        <p:spPr>
          <a:xfrm>
            <a:off x="311700" y="1152475"/>
            <a:ext cx="82014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Proxima Nova"/>
              <a:buChar char="●"/>
            </a:pPr>
            <a:r>
              <a:rPr lang="en"/>
              <a:t>True Positives:</a:t>
            </a:r>
            <a:endParaRPr/>
          </a:p>
          <a:p>
            <a:pPr indent="-317500" lvl="1" marL="914400" rtl="0">
              <a:spcBef>
                <a:spcPts val="0"/>
              </a:spcBef>
              <a:spcAft>
                <a:spcPts val="0"/>
              </a:spcAft>
              <a:buSzPts val="1400"/>
              <a:buChar char="○"/>
            </a:pPr>
            <a:r>
              <a:rPr lang="en"/>
              <a:t>If developer added new code, ignore it</a:t>
            </a:r>
            <a:endParaRPr/>
          </a:p>
          <a:p>
            <a:pPr indent="-317500" lvl="1" marL="914400" rtl="0">
              <a:spcBef>
                <a:spcPts val="0"/>
              </a:spcBef>
              <a:spcAft>
                <a:spcPts val="0"/>
              </a:spcAft>
              <a:buSzPts val="1400"/>
              <a:buChar char="○"/>
            </a:pPr>
            <a:r>
              <a:rPr lang="en"/>
              <a:t>Mismatch in whitespace</a:t>
            </a:r>
            <a:endParaRPr/>
          </a:p>
          <a:p>
            <a:pPr indent="-317500" lvl="1" marL="914400" rtl="0">
              <a:spcBef>
                <a:spcPts val="0"/>
              </a:spcBef>
              <a:spcAft>
                <a:spcPts val="0"/>
              </a:spcAft>
              <a:buSzPts val="1400"/>
              <a:buChar char="○"/>
            </a:pPr>
            <a:r>
              <a:rPr lang="en"/>
              <a:t>Choosing wrong variable between two equally likely choices</a:t>
            </a:r>
            <a:endParaRPr/>
          </a:p>
          <a:p>
            <a:pPr indent="-342900" lvl="0" marL="457200" rtl="0">
              <a:spcBef>
                <a:spcPts val="0"/>
              </a:spcBef>
              <a:spcAft>
                <a:spcPts val="0"/>
              </a:spcAft>
              <a:buSzPts val="1800"/>
              <a:buChar char="●"/>
            </a:pPr>
            <a:r>
              <a:rPr lang="en"/>
              <a:t>False Positives:</a:t>
            </a:r>
            <a:endParaRPr/>
          </a:p>
          <a:p>
            <a:pPr indent="-317500" lvl="1" marL="914400" rtl="0">
              <a:spcBef>
                <a:spcPts val="0"/>
              </a:spcBef>
              <a:spcAft>
                <a:spcPts val="0"/>
              </a:spcAft>
              <a:buSzPts val="1400"/>
              <a:buChar char="○"/>
            </a:pPr>
            <a:r>
              <a:rPr lang="en"/>
              <a:t>Tool loses code in some cases</a:t>
            </a:r>
            <a:endParaRPr/>
          </a:p>
          <a:p>
            <a:pPr indent="-317500" lvl="1" marL="914400" rtl="0">
              <a:spcBef>
                <a:spcPts val="0"/>
              </a:spcBef>
              <a:spcAft>
                <a:spcPts val="0"/>
              </a:spcAft>
              <a:buSzPts val="1400"/>
              <a:buChar char="○"/>
            </a:pPr>
            <a:r>
              <a:rPr lang="en"/>
              <a:t>Code gets put in incorrect order</a:t>
            </a:r>
            <a:endParaRPr/>
          </a:p>
          <a:p>
            <a:pPr indent="-342900" lvl="0" marL="457200" rtl="0">
              <a:spcBef>
                <a:spcPts val="0"/>
              </a:spcBef>
              <a:spcAft>
                <a:spcPts val="0"/>
              </a:spcAft>
              <a:buSzPts val="1800"/>
              <a:buChar char="●"/>
            </a:pPr>
            <a:r>
              <a:rPr lang="en"/>
              <a:t>True Negatives:</a:t>
            </a:r>
            <a:endParaRPr/>
          </a:p>
          <a:p>
            <a:pPr indent="-317500" lvl="1" marL="914400" rtl="0">
              <a:spcBef>
                <a:spcPts val="0"/>
              </a:spcBef>
              <a:spcAft>
                <a:spcPts val="0"/>
              </a:spcAft>
              <a:buSzPts val="1400"/>
              <a:buChar char="○"/>
            </a:pPr>
            <a:r>
              <a:rPr lang="en"/>
              <a:t>Differences in println statements, comments, string values</a:t>
            </a:r>
            <a:endParaRPr/>
          </a:p>
          <a:p>
            <a:pPr indent="-342900" lvl="0" marL="457200" rtl="0">
              <a:spcBef>
                <a:spcPts val="0"/>
              </a:spcBef>
              <a:spcAft>
                <a:spcPts val="0"/>
              </a:spcAft>
              <a:buSzPts val="1800"/>
              <a:buChar char="●"/>
            </a:pPr>
            <a:r>
              <a:rPr lang="en"/>
              <a:t>False Negatives:</a:t>
            </a:r>
            <a:endParaRPr/>
          </a:p>
          <a:p>
            <a:pPr indent="-317500" lvl="1" marL="914400" rtl="0">
              <a:spcBef>
                <a:spcPts val="0"/>
              </a:spcBef>
              <a:spcAft>
                <a:spcPts val="0"/>
              </a:spcAft>
              <a:buSzPts val="1400"/>
              <a:buChar char="○"/>
            </a:pPr>
            <a:r>
              <a:rPr lang="en"/>
              <a:t>Tool sometimes doesn’t merge when one commit is blank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Manual Categorization Results</a:t>
            </a:r>
            <a:endParaRPr/>
          </a:p>
        </p:txBody>
      </p:sp>
      <p:graphicFrame>
        <p:nvGraphicFramePr>
          <p:cNvPr id="205" name="Shape 205"/>
          <p:cNvGraphicFramePr/>
          <p:nvPr/>
        </p:nvGraphicFramePr>
        <p:xfrm>
          <a:off x="624625" y="1221125"/>
          <a:ext cx="3000000" cy="3000000"/>
        </p:xfrm>
        <a:graphic>
          <a:graphicData uri="http://schemas.openxmlformats.org/drawingml/2006/table">
            <a:tbl>
              <a:tblPr>
                <a:noFill/>
                <a:tableStyleId>{63D12110-6185-4AC5-81D3-4BCC6128CDDA}</a:tableStyleId>
              </a:tblPr>
              <a:tblGrid>
                <a:gridCol w="1603975"/>
                <a:gridCol w="1258150"/>
                <a:gridCol w="1258150"/>
                <a:gridCol w="1258150"/>
                <a:gridCol w="1258150"/>
                <a:gridCol w="1258150"/>
              </a:tblGrid>
              <a:tr h="328400">
                <a:tc>
                  <a:txBody>
                    <a:bodyPr>
                      <a:noAutofit/>
                    </a:bodyPr>
                    <a:lstStyle/>
                    <a:p>
                      <a:pPr indent="0" lvl="0" marL="0" rtl="0">
                        <a:spcBef>
                          <a:spcPts val="0"/>
                        </a:spcBef>
                        <a:spcAft>
                          <a:spcPts val="0"/>
                        </a:spcAft>
                        <a:buNone/>
                      </a:pPr>
                      <a:r>
                        <a:rPr b="1" lang="en"/>
                        <a:t>Repository</a:t>
                      </a:r>
                      <a:endParaRPr b="1"/>
                    </a:p>
                  </a:txBody>
                  <a:tcPr marT="63500" marB="63500" marR="63500" marL="63500"/>
                </a:tc>
                <a:tc>
                  <a:txBody>
                    <a:bodyPr>
                      <a:noAutofit/>
                    </a:bodyPr>
                    <a:lstStyle/>
                    <a:p>
                      <a:pPr indent="0" lvl="0" marL="0" rtl="0">
                        <a:spcBef>
                          <a:spcPts val="0"/>
                        </a:spcBef>
                        <a:spcAft>
                          <a:spcPts val="0"/>
                        </a:spcAft>
                        <a:buNone/>
                      </a:pPr>
                      <a:r>
                        <a:rPr b="1" lang="en"/>
                        <a:t># Conflicts</a:t>
                      </a:r>
                      <a:endParaRPr b="1"/>
                    </a:p>
                  </a:txBody>
                  <a:tcPr marT="63500" marB="63500" marR="63500" marL="63500"/>
                </a:tc>
                <a:tc>
                  <a:txBody>
                    <a:bodyPr>
                      <a:noAutofit/>
                    </a:bodyPr>
                    <a:lstStyle/>
                    <a:p>
                      <a:pPr indent="0" lvl="0" marL="0" rtl="0">
                        <a:spcBef>
                          <a:spcPts val="0"/>
                        </a:spcBef>
                        <a:spcAft>
                          <a:spcPts val="0"/>
                        </a:spcAft>
                        <a:buNone/>
                      </a:pPr>
                      <a:r>
                        <a:rPr b="1" lang="en"/>
                        <a:t># T-Pos</a:t>
                      </a:r>
                      <a:endParaRPr b="1"/>
                    </a:p>
                  </a:txBody>
                  <a:tcPr marT="63500" marB="63500" marR="63500" marL="63500"/>
                </a:tc>
                <a:tc>
                  <a:txBody>
                    <a:bodyPr>
                      <a:noAutofit/>
                    </a:bodyPr>
                    <a:lstStyle/>
                    <a:p>
                      <a:pPr indent="0" lvl="0" marL="0" rtl="0">
                        <a:spcBef>
                          <a:spcPts val="0"/>
                        </a:spcBef>
                        <a:spcAft>
                          <a:spcPts val="0"/>
                        </a:spcAft>
                        <a:buNone/>
                      </a:pPr>
                      <a:r>
                        <a:rPr b="1" lang="en"/>
                        <a:t># F-Pos</a:t>
                      </a:r>
                      <a:endParaRPr b="1"/>
                    </a:p>
                  </a:txBody>
                  <a:tcPr marT="63500" marB="63500" marR="63500" marL="63500"/>
                </a:tc>
                <a:tc>
                  <a:txBody>
                    <a:bodyPr>
                      <a:noAutofit/>
                    </a:bodyPr>
                    <a:lstStyle/>
                    <a:p>
                      <a:pPr indent="0" lvl="0" marL="0" rtl="0">
                        <a:spcBef>
                          <a:spcPts val="0"/>
                        </a:spcBef>
                        <a:spcAft>
                          <a:spcPts val="0"/>
                        </a:spcAft>
                        <a:buNone/>
                      </a:pPr>
                      <a:r>
                        <a:rPr b="1" lang="en"/>
                        <a:t># T-Neg</a:t>
                      </a:r>
                      <a:endParaRPr b="1"/>
                    </a:p>
                  </a:txBody>
                  <a:tcPr marT="63500" marB="63500" marR="63500" marL="63500"/>
                </a:tc>
                <a:tc>
                  <a:txBody>
                    <a:bodyPr>
                      <a:noAutofit/>
                    </a:bodyPr>
                    <a:lstStyle/>
                    <a:p>
                      <a:pPr indent="0" lvl="0" marL="0" rtl="0">
                        <a:spcBef>
                          <a:spcPts val="0"/>
                        </a:spcBef>
                        <a:spcAft>
                          <a:spcPts val="0"/>
                        </a:spcAft>
                        <a:buNone/>
                      </a:pPr>
                      <a:r>
                        <a:rPr b="1" lang="en"/>
                        <a:t># F-Neg</a:t>
                      </a:r>
                      <a:endParaRPr b="1"/>
                    </a:p>
                  </a:txBody>
                  <a:tcPr marT="63500" marB="63500" marR="63500" marL="63500"/>
                </a:tc>
              </a:tr>
              <a:tr h="328400">
                <a:tc>
                  <a:txBody>
                    <a:bodyPr>
                      <a:noAutofit/>
                    </a:bodyPr>
                    <a:lstStyle/>
                    <a:p>
                      <a:pPr indent="0" lvl="0" marL="0" rtl="0">
                        <a:spcBef>
                          <a:spcPts val="0"/>
                        </a:spcBef>
                        <a:spcAft>
                          <a:spcPts val="0"/>
                        </a:spcAft>
                        <a:buNone/>
                      </a:pPr>
                      <a:r>
                        <a:rPr lang="en"/>
                        <a:t>pipenv</a:t>
                      </a:r>
                      <a:endParaRPr/>
                    </a:p>
                  </a:txBody>
                  <a:tcPr marT="63500" marB="63500" marR="63500" marL="63500"/>
                </a:tc>
                <a:tc>
                  <a:txBody>
                    <a:bodyPr>
                      <a:noAutofit/>
                    </a:bodyPr>
                    <a:lstStyle/>
                    <a:p>
                      <a:pPr indent="0" lvl="0" marL="0" rtl="0">
                        <a:spcBef>
                          <a:spcPts val="0"/>
                        </a:spcBef>
                        <a:spcAft>
                          <a:spcPts val="0"/>
                        </a:spcAft>
                        <a:buNone/>
                      </a:pPr>
                      <a:r>
                        <a:rPr lang="en"/>
                        <a:t>234</a:t>
                      </a:r>
                      <a:endParaRPr/>
                    </a:p>
                  </a:txBody>
                  <a:tcPr marT="63500" marB="63500" marR="63500" marL="63500"/>
                </a:tc>
                <a:tc>
                  <a:txBody>
                    <a:bodyPr>
                      <a:noAutofit/>
                    </a:bodyPr>
                    <a:lstStyle/>
                    <a:p>
                      <a:pPr indent="0" lvl="0" marL="0" rtl="0">
                        <a:spcBef>
                          <a:spcPts val="0"/>
                        </a:spcBef>
                        <a:spcAft>
                          <a:spcPts val="0"/>
                        </a:spcAft>
                        <a:buNone/>
                      </a:pPr>
                      <a:r>
                        <a:rPr lang="en"/>
                        <a:t>93</a:t>
                      </a:r>
                      <a:endParaRPr/>
                    </a:p>
                  </a:txBody>
                  <a:tcPr marT="63500" marB="63500" marR="63500" marL="63500"/>
                </a:tc>
                <a:tc>
                  <a:txBody>
                    <a:bodyPr>
                      <a:noAutofit/>
                    </a:bodyPr>
                    <a:lstStyle/>
                    <a:p>
                      <a:pPr indent="0" lvl="0" marL="0" rtl="0">
                        <a:spcBef>
                          <a:spcPts val="0"/>
                        </a:spcBef>
                        <a:spcAft>
                          <a:spcPts val="0"/>
                        </a:spcAft>
                        <a:buNone/>
                      </a:pPr>
                      <a:r>
                        <a:rPr lang="en"/>
                        <a:t>122</a:t>
                      </a:r>
                      <a:endParaRPr/>
                    </a:p>
                  </a:txBody>
                  <a:tcPr marT="63500" marB="63500" marR="63500" marL="63500"/>
                </a:tc>
                <a:tc>
                  <a:txBody>
                    <a:bodyPr>
                      <a:noAutofit/>
                    </a:bodyPr>
                    <a:lstStyle/>
                    <a:p>
                      <a:pPr indent="0" lvl="0" marL="0" rtl="0">
                        <a:spcBef>
                          <a:spcPts val="0"/>
                        </a:spcBef>
                        <a:spcAft>
                          <a:spcPts val="0"/>
                        </a:spcAft>
                        <a:buNone/>
                      </a:pPr>
                      <a:r>
                        <a:rPr lang="en"/>
                        <a:t>8</a:t>
                      </a:r>
                      <a:endParaRPr/>
                    </a:p>
                  </a:txBody>
                  <a:tcPr marT="63500" marB="63500" marR="63500" marL="63500"/>
                </a:tc>
                <a:tc>
                  <a:txBody>
                    <a:bodyPr>
                      <a:noAutofit/>
                    </a:bodyPr>
                    <a:lstStyle/>
                    <a:p>
                      <a:pPr indent="0" lvl="0" marL="0" rtl="0">
                        <a:spcBef>
                          <a:spcPts val="0"/>
                        </a:spcBef>
                        <a:spcAft>
                          <a:spcPts val="0"/>
                        </a:spcAft>
                        <a:buNone/>
                      </a:pPr>
                      <a:r>
                        <a:rPr lang="en"/>
                        <a:t>11</a:t>
                      </a:r>
                      <a:endParaRPr/>
                    </a:p>
                  </a:txBody>
                  <a:tcPr marT="63500" marB="63500" marR="63500" marL="63500"/>
                </a:tc>
              </a:tr>
              <a:tr h="517050">
                <a:tc>
                  <a:txBody>
                    <a:bodyPr>
                      <a:noAutofit/>
                    </a:bodyPr>
                    <a:lstStyle/>
                    <a:p>
                      <a:pPr indent="0" lvl="0" marL="0" rtl="0">
                        <a:spcBef>
                          <a:spcPts val="0"/>
                        </a:spcBef>
                        <a:spcAft>
                          <a:spcPts val="0"/>
                        </a:spcAft>
                        <a:buNone/>
                      </a:pPr>
                      <a:r>
                        <a:rPr lang="en"/>
                        <a:t>TensorFlow Models</a:t>
                      </a:r>
                      <a:endParaRPr/>
                    </a:p>
                  </a:txBody>
                  <a:tcPr marT="63500" marB="63500" marR="63500" marL="63500"/>
                </a:tc>
                <a:tc>
                  <a:txBody>
                    <a:bodyPr>
                      <a:noAutofit/>
                    </a:bodyPr>
                    <a:lstStyle/>
                    <a:p>
                      <a:pPr indent="0" lvl="0" marL="0" rtl="0">
                        <a:spcBef>
                          <a:spcPts val="0"/>
                        </a:spcBef>
                        <a:spcAft>
                          <a:spcPts val="0"/>
                        </a:spcAft>
                        <a:buNone/>
                      </a:pPr>
                      <a:r>
                        <a:rPr lang="en"/>
                        <a:t>28</a:t>
                      </a:r>
                      <a:endParaRPr/>
                    </a:p>
                  </a:txBody>
                  <a:tcPr marT="63500" marB="63500" marR="63500" marL="63500"/>
                </a:tc>
                <a:tc>
                  <a:txBody>
                    <a:bodyPr>
                      <a:noAutofit/>
                    </a:bodyPr>
                    <a:lstStyle/>
                    <a:p>
                      <a:pPr indent="0" lvl="0" marL="0" rtl="0">
                        <a:spcBef>
                          <a:spcPts val="0"/>
                        </a:spcBef>
                        <a:spcAft>
                          <a:spcPts val="0"/>
                        </a:spcAft>
                        <a:buNone/>
                      </a:pPr>
                      <a:r>
                        <a:rPr lang="en"/>
                        <a:t>12</a:t>
                      </a:r>
                      <a:endParaRPr/>
                    </a:p>
                  </a:txBody>
                  <a:tcPr marT="63500" marB="63500" marR="63500" marL="63500"/>
                </a:tc>
                <a:tc>
                  <a:txBody>
                    <a:bodyPr>
                      <a:noAutofit/>
                    </a:bodyPr>
                    <a:lstStyle/>
                    <a:p>
                      <a:pPr indent="0" lvl="0" marL="0" rtl="0">
                        <a:spcBef>
                          <a:spcPts val="0"/>
                        </a:spcBef>
                        <a:spcAft>
                          <a:spcPts val="0"/>
                        </a:spcAft>
                        <a:buNone/>
                      </a:pPr>
                      <a:r>
                        <a:rPr lang="en"/>
                        <a:t>11</a:t>
                      </a:r>
                      <a:endParaRPr/>
                    </a:p>
                  </a:txBody>
                  <a:tcPr marT="63500" marB="63500" marR="63500" marL="63500"/>
                </a:tc>
                <a:tc>
                  <a:txBody>
                    <a:bodyPr>
                      <a:noAutofit/>
                    </a:bodyPr>
                    <a:lstStyle/>
                    <a:p>
                      <a:pPr indent="0" lvl="0" marL="0" rtl="0">
                        <a:spcBef>
                          <a:spcPts val="0"/>
                        </a:spcBef>
                        <a:spcAft>
                          <a:spcPts val="0"/>
                        </a:spcAft>
                        <a:buNone/>
                      </a:pPr>
                      <a:r>
                        <a:rPr lang="en"/>
                        <a:t>5</a:t>
                      </a:r>
                      <a:endParaRPr/>
                    </a:p>
                  </a:txBody>
                  <a:tcPr marT="63500" marB="63500" marR="63500" marL="63500"/>
                </a:tc>
                <a:tc>
                  <a:txBody>
                    <a:bodyPr>
                      <a:noAutofit/>
                    </a:bodyPr>
                    <a:lstStyle/>
                    <a:p>
                      <a:pPr indent="0" lvl="0" marL="0" rtl="0">
                        <a:spcBef>
                          <a:spcPts val="0"/>
                        </a:spcBef>
                        <a:spcAft>
                          <a:spcPts val="0"/>
                        </a:spcAft>
                        <a:buNone/>
                      </a:pPr>
                      <a:r>
                        <a:rPr lang="en"/>
                        <a:t>0</a:t>
                      </a:r>
                      <a:endParaRPr/>
                    </a:p>
                  </a:txBody>
                  <a:tcPr marT="63500" marB="63500" marR="63500" marL="63500"/>
                </a:tc>
              </a:tr>
              <a:tr h="328400">
                <a:tc>
                  <a:txBody>
                    <a:bodyPr>
                      <a:noAutofit/>
                    </a:bodyPr>
                    <a:lstStyle/>
                    <a:p>
                      <a:pPr indent="0" lvl="0" marL="0" rtl="0">
                        <a:spcBef>
                          <a:spcPts val="0"/>
                        </a:spcBef>
                        <a:spcAft>
                          <a:spcPts val="0"/>
                        </a:spcAft>
                        <a:buNone/>
                      </a:pPr>
                      <a:r>
                        <a:rPr lang="en"/>
                        <a:t>XX-net</a:t>
                      </a:r>
                      <a:endParaRPr/>
                    </a:p>
                  </a:txBody>
                  <a:tcPr marT="63500" marB="63500" marR="63500" marL="63500"/>
                </a:tc>
                <a:tc>
                  <a:txBody>
                    <a:bodyPr>
                      <a:noAutofit/>
                    </a:bodyPr>
                    <a:lstStyle/>
                    <a:p>
                      <a:pPr indent="0" lvl="0" marL="0" rtl="0">
                        <a:spcBef>
                          <a:spcPts val="0"/>
                        </a:spcBef>
                        <a:spcAft>
                          <a:spcPts val="0"/>
                        </a:spcAft>
                        <a:buNone/>
                      </a:pPr>
                      <a:r>
                        <a:rPr lang="en"/>
                        <a:t>13</a:t>
                      </a:r>
                      <a:endParaRPr/>
                    </a:p>
                  </a:txBody>
                  <a:tcPr marT="63500" marB="63500" marR="63500" marL="63500"/>
                </a:tc>
                <a:tc>
                  <a:txBody>
                    <a:bodyPr>
                      <a:noAutofit/>
                    </a:bodyPr>
                    <a:lstStyle/>
                    <a:p>
                      <a:pPr indent="0" lvl="0" marL="0" rtl="0">
                        <a:spcBef>
                          <a:spcPts val="0"/>
                        </a:spcBef>
                        <a:spcAft>
                          <a:spcPts val="0"/>
                        </a:spcAft>
                        <a:buNone/>
                      </a:pPr>
                      <a:r>
                        <a:rPr lang="en"/>
                        <a:t>3</a:t>
                      </a:r>
                      <a:endParaRPr/>
                    </a:p>
                  </a:txBody>
                  <a:tcPr marT="63500" marB="63500" marR="63500" marL="63500"/>
                </a:tc>
                <a:tc>
                  <a:txBody>
                    <a:bodyPr>
                      <a:noAutofit/>
                    </a:bodyPr>
                    <a:lstStyle/>
                    <a:p>
                      <a:pPr indent="0" lvl="0" marL="0" rtl="0">
                        <a:spcBef>
                          <a:spcPts val="0"/>
                        </a:spcBef>
                        <a:spcAft>
                          <a:spcPts val="0"/>
                        </a:spcAft>
                        <a:buNone/>
                      </a:pPr>
                      <a:r>
                        <a:rPr lang="en"/>
                        <a:t>8</a:t>
                      </a:r>
                      <a:endParaRPr/>
                    </a:p>
                  </a:txBody>
                  <a:tcPr marT="63500" marB="63500" marR="63500" marL="63500"/>
                </a:tc>
                <a:tc>
                  <a:txBody>
                    <a:bodyPr>
                      <a:noAutofit/>
                    </a:bodyPr>
                    <a:lstStyle/>
                    <a:p>
                      <a:pPr indent="0" lvl="0" marL="0" rtl="0">
                        <a:spcBef>
                          <a:spcPts val="0"/>
                        </a:spcBef>
                        <a:spcAft>
                          <a:spcPts val="0"/>
                        </a:spcAft>
                        <a:buNone/>
                      </a:pPr>
                      <a:r>
                        <a:rPr lang="en"/>
                        <a:t>2</a:t>
                      </a:r>
                      <a:endParaRPr/>
                    </a:p>
                  </a:txBody>
                  <a:tcPr marT="63500" marB="63500" marR="63500" marL="63500"/>
                </a:tc>
                <a:tc>
                  <a:txBody>
                    <a:bodyPr>
                      <a:noAutofit/>
                    </a:bodyPr>
                    <a:lstStyle/>
                    <a:p>
                      <a:pPr indent="0" lvl="0" marL="0" rtl="0">
                        <a:spcBef>
                          <a:spcPts val="0"/>
                        </a:spcBef>
                        <a:spcAft>
                          <a:spcPts val="0"/>
                        </a:spcAft>
                        <a:buNone/>
                      </a:pPr>
                      <a:r>
                        <a:rPr lang="en"/>
                        <a:t>0</a:t>
                      </a:r>
                      <a:endParaRPr/>
                    </a:p>
                  </a:txBody>
                  <a:tcPr marT="63500" marB="63500" marR="63500" marL="63500"/>
                </a:tc>
              </a:tr>
              <a:tr h="328400">
                <a:tc>
                  <a:txBody>
                    <a:bodyPr>
                      <a:noAutofit/>
                    </a:bodyPr>
                    <a:lstStyle/>
                    <a:p>
                      <a:pPr indent="0" lvl="0" marL="0" rtl="0">
                        <a:spcBef>
                          <a:spcPts val="0"/>
                        </a:spcBef>
                        <a:spcAft>
                          <a:spcPts val="0"/>
                        </a:spcAft>
                        <a:buNone/>
                      </a:pPr>
                      <a:r>
                        <a:rPr lang="en"/>
                        <a:t>flask</a:t>
                      </a:r>
                      <a:endParaRPr/>
                    </a:p>
                  </a:txBody>
                  <a:tcPr marT="63500" marB="63500" marR="63500" marL="63500"/>
                </a:tc>
                <a:tc>
                  <a:txBody>
                    <a:bodyPr>
                      <a:noAutofit/>
                    </a:bodyPr>
                    <a:lstStyle/>
                    <a:p>
                      <a:pPr indent="0" lvl="0" marL="0" rtl="0">
                        <a:spcBef>
                          <a:spcPts val="0"/>
                        </a:spcBef>
                        <a:spcAft>
                          <a:spcPts val="0"/>
                        </a:spcAft>
                        <a:buNone/>
                      </a:pPr>
                      <a:r>
                        <a:rPr lang="en"/>
                        <a:t>422</a:t>
                      </a:r>
                      <a:endParaRPr/>
                    </a:p>
                  </a:txBody>
                  <a:tcPr marT="63500" marB="63500" marR="63500" marL="63500"/>
                </a:tc>
                <a:tc>
                  <a:txBody>
                    <a:bodyPr>
                      <a:noAutofit/>
                    </a:bodyPr>
                    <a:lstStyle/>
                    <a:p>
                      <a:pPr indent="0" lvl="0" marL="0" rtl="0">
                        <a:spcBef>
                          <a:spcPts val="0"/>
                        </a:spcBef>
                        <a:spcAft>
                          <a:spcPts val="0"/>
                        </a:spcAft>
                        <a:buNone/>
                      </a:pPr>
                      <a:r>
                        <a:rPr lang="en"/>
                        <a:t>172</a:t>
                      </a:r>
                      <a:endParaRPr/>
                    </a:p>
                  </a:txBody>
                  <a:tcPr marT="63500" marB="63500" marR="63500" marL="63500"/>
                </a:tc>
                <a:tc>
                  <a:txBody>
                    <a:bodyPr>
                      <a:noAutofit/>
                    </a:bodyPr>
                    <a:lstStyle/>
                    <a:p>
                      <a:pPr indent="0" lvl="0" marL="0" rtl="0">
                        <a:spcBef>
                          <a:spcPts val="0"/>
                        </a:spcBef>
                        <a:spcAft>
                          <a:spcPts val="0"/>
                        </a:spcAft>
                        <a:buNone/>
                      </a:pPr>
                      <a:r>
                        <a:rPr lang="en"/>
                        <a:t>207</a:t>
                      </a:r>
                      <a:endParaRPr/>
                    </a:p>
                  </a:txBody>
                  <a:tcPr marT="63500" marB="63500" marR="63500" marL="63500"/>
                </a:tc>
                <a:tc>
                  <a:txBody>
                    <a:bodyPr>
                      <a:noAutofit/>
                    </a:bodyPr>
                    <a:lstStyle/>
                    <a:p>
                      <a:pPr indent="0" lvl="0" marL="0" rtl="0">
                        <a:spcBef>
                          <a:spcPts val="0"/>
                        </a:spcBef>
                        <a:spcAft>
                          <a:spcPts val="0"/>
                        </a:spcAft>
                        <a:buNone/>
                      </a:pPr>
                      <a:r>
                        <a:rPr lang="en"/>
                        <a:t>24</a:t>
                      </a:r>
                      <a:endParaRPr/>
                    </a:p>
                  </a:txBody>
                  <a:tcPr marT="63500" marB="63500" marR="63500" marL="63500"/>
                </a:tc>
                <a:tc>
                  <a:txBody>
                    <a:bodyPr>
                      <a:noAutofit/>
                    </a:bodyPr>
                    <a:lstStyle/>
                    <a:p>
                      <a:pPr indent="0" lvl="0" marL="0" rtl="0">
                        <a:spcBef>
                          <a:spcPts val="0"/>
                        </a:spcBef>
                        <a:spcAft>
                          <a:spcPts val="0"/>
                        </a:spcAft>
                        <a:buNone/>
                      </a:pPr>
                      <a:r>
                        <a:rPr lang="en"/>
                        <a:t>19</a:t>
                      </a:r>
                      <a:endParaRPr/>
                    </a:p>
                  </a:txBody>
                  <a:tcPr marT="63500" marB="63500" marR="63500" marL="63500"/>
                </a:tc>
              </a:tr>
              <a:tr h="328400">
                <a:tc>
                  <a:txBody>
                    <a:bodyPr>
                      <a:noAutofit/>
                    </a:bodyPr>
                    <a:lstStyle/>
                    <a:p>
                      <a:pPr indent="0" lvl="0" marL="0" rtl="0">
                        <a:spcBef>
                          <a:spcPts val="0"/>
                        </a:spcBef>
                        <a:spcAft>
                          <a:spcPts val="0"/>
                        </a:spcAft>
                        <a:buNone/>
                      </a:pPr>
                      <a:r>
                        <a:rPr b="1" lang="en"/>
                        <a:t>TOTAL:</a:t>
                      </a:r>
                      <a:endParaRPr b="1"/>
                    </a:p>
                  </a:txBody>
                  <a:tcPr marT="63500" marB="63500" marR="63500" marL="63500"/>
                </a:tc>
                <a:tc>
                  <a:txBody>
                    <a:bodyPr>
                      <a:noAutofit/>
                    </a:bodyPr>
                    <a:lstStyle/>
                    <a:p>
                      <a:pPr indent="0" lvl="0" marL="0" rtl="0">
                        <a:spcBef>
                          <a:spcPts val="0"/>
                        </a:spcBef>
                        <a:spcAft>
                          <a:spcPts val="0"/>
                        </a:spcAft>
                        <a:buNone/>
                      </a:pPr>
                      <a:r>
                        <a:rPr b="1" lang="en"/>
                        <a:t>697</a:t>
                      </a:r>
                      <a:endParaRPr b="1"/>
                    </a:p>
                  </a:txBody>
                  <a:tcPr marT="63500" marB="63500" marR="63500" marL="63500"/>
                </a:tc>
                <a:tc>
                  <a:txBody>
                    <a:bodyPr>
                      <a:noAutofit/>
                    </a:bodyPr>
                    <a:lstStyle/>
                    <a:p>
                      <a:pPr indent="0" lvl="0" marL="0" rtl="0">
                        <a:spcBef>
                          <a:spcPts val="0"/>
                        </a:spcBef>
                        <a:spcAft>
                          <a:spcPts val="0"/>
                        </a:spcAft>
                        <a:buNone/>
                      </a:pPr>
                      <a:r>
                        <a:rPr b="1" lang="en"/>
                        <a:t>280</a:t>
                      </a:r>
                      <a:endParaRPr b="1"/>
                    </a:p>
                  </a:txBody>
                  <a:tcPr marT="63500" marB="63500" marR="63500" marL="63500"/>
                </a:tc>
                <a:tc>
                  <a:txBody>
                    <a:bodyPr>
                      <a:noAutofit/>
                    </a:bodyPr>
                    <a:lstStyle/>
                    <a:p>
                      <a:pPr indent="0" lvl="0" marL="0" rtl="0">
                        <a:spcBef>
                          <a:spcPts val="0"/>
                        </a:spcBef>
                        <a:spcAft>
                          <a:spcPts val="0"/>
                        </a:spcAft>
                        <a:buNone/>
                      </a:pPr>
                      <a:r>
                        <a:rPr b="1" lang="en"/>
                        <a:t>348</a:t>
                      </a:r>
                      <a:endParaRPr b="1"/>
                    </a:p>
                  </a:txBody>
                  <a:tcPr marT="63500" marB="63500" marR="63500" marL="63500"/>
                </a:tc>
                <a:tc>
                  <a:txBody>
                    <a:bodyPr>
                      <a:noAutofit/>
                    </a:bodyPr>
                    <a:lstStyle/>
                    <a:p>
                      <a:pPr indent="0" lvl="0" marL="0" rtl="0">
                        <a:spcBef>
                          <a:spcPts val="0"/>
                        </a:spcBef>
                        <a:spcAft>
                          <a:spcPts val="0"/>
                        </a:spcAft>
                        <a:buNone/>
                      </a:pPr>
                      <a:r>
                        <a:rPr b="1" lang="en"/>
                        <a:t>39</a:t>
                      </a:r>
                      <a:endParaRPr b="1"/>
                    </a:p>
                  </a:txBody>
                  <a:tcPr marT="63500" marB="63500" marR="63500" marL="63500"/>
                </a:tc>
                <a:tc>
                  <a:txBody>
                    <a:bodyPr>
                      <a:noAutofit/>
                    </a:bodyPr>
                    <a:lstStyle/>
                    <a:p>
                      <a:pPr indent="0" lvl="0" marL="0" rtl="0">
                        <a:spcBef>
                          <a:spcPts val="0"/>
                        </a:spcBef>
                        <a:spcAft>
                          <a:spcPts val="0"/>
                        </a:spcAft>
                        <a:buNone/>
                      </a:pPr>
                      <a:r>
                        <a:rPr b="1" lang="en"/>
                        <a:t>30</a:t>
                      </a:r>
                      <a:endParaRPr b="1"/>
                    </a:p>
                  </a:txBody>
                  <a:tcPr marT="63500" marB="63500" marR="63500" marL="63500"/>
                </a:tc>
              </a:tr>
            </a:tbl>
          </a:graphicData>
        </a:graphic>
      </p:graphicFrame>
      <p:sp>
        <p:nvSpPr>
          <p:cNvPr id="206" name="Shape 206"/>
          <p:cNvSpPr txBox="1"/>
          <p:nvPr>
            <p:ph idx="1" type="body"/>
          </p:nvPr>
        </p:nvSpPr>
        <p:spPr>
          <a:xfrm>
            <a:off x="311688" y="3653366"/>
            <a:ext cx="8520600" cy="8706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Only manually checked 697 conflicts due to time constraints</a:t>
            </a:r>
            <a:endParaRPr sz="1600"/>
          </a:p>
          <a:p>
            <a:pPr indent="-330200" lvl="0" marL="457200" rtl="0">
              <a:spcBef>
                <a:spcPts val="0"/>
              </a:spcBef>
              <a:spcAft>
                <a:spcPts val="0"/>
              </a:spcAft>
              <a:buSzPts val="1600"/>
              <a:buChar char="●"/>
            </a:pPr>
            <a:r>
              <a:rPr lang="en" sz="1600"/>
              <a:t>83% were modified by Smerge, 45% of those were correctly resolved</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Conclusions</a:t>
            </a:r>
            <a:endParaRPr/>
          </a:p>
        </p:txBody>
      </p:sp>
      <p:sp>
        <p:nvSpPr>
          <p:cNvPr id="212" name="Shape 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High amount of false-positives is concerning</a:t>
            </a:r>
            <a:endParaRPr/>
          </a:p>
          <a:p>
            <a:pPr indent="-317500" lvl="1" marL="914400" rtl="0">
              <a:spcBef>
                <a:spcPts val="0"/>
              </a:spcBef>
              <a:spcAft>
                <a:spcPts val="0"/>
              </a:spcAft>
              <a:buSzPts val="1400"/>
              <a:buChar char="○"/>
            </a:pPr>
            <a:r>
              <a:rPr lang="en"/>
              <a:t>Caused by tool not recognizing all possible merge cases</a:t>
            </a:r>
            <a:endParaRPr/>
          </a:p>
          <a:p>
            <a:pPr indent="-342900" lvl="0" marL="457200" rtl="0">
              <a:spcBef>
                <a:spcPts val="0"/>
              </a:spcBef>
              <a:spcAft>
                <a:spcPts val="0"/>
              </a:spcAft>
              <a:buSzPts val="1800"/>
              <a:buChar char="●"/>
            </a:pPr>
            <a:r>
              <a:rPr lang="en"/>
              <a:t>Validity threats</a:t>
            </a:r>
            <a:endParaRPr/>
          </a:p>
          <a:p>
            <a:pPr indent="-317500" lvl="1" marL="914400" rtl="0">
              <a:spcBef>
                <a:spcPts val="0"/>
              </a:spcBef>
              <a:spcAft>
                <a:spcPts val="0"/>
              </a:spcAft>
              <a:buSzPts val="1400"/>
              <a:buChar char="○"/>
            </a:pPr>
            <a:r>
              <a:rPr lang="en"/>
              <a:t>Sample selection bias</a:t>
            </a:r>
            <a:endParaRPr/>
          </a:p>
          <a:p>
            <a:pPr indent="-317500" lvl="2" marL="1371600" rtl="0">
              <a:spcBef>
                <a:spcPts val="0"/>
              </a:spcBef>
              <a:spcAft>
                <a:spcPts val="0"/>
              </a:spcAft>
              <a:buSzPts val="1400"/>
              <a:buChar char="■"/>
            </a:pPr>
            <a:r>
              <a:rPr lang="en"/>
              <a:t>We select a small # of repos</a:t>
            </a:r>
            <a:endParaRPr/>
          </a:p>
          <a:p>
            <a:pPr indent="-317500" lvl="1" marL="914400" rtl="0">
              <a:spcBef>
                <a:spcPts val="0"/>
              </a:spcBef>
              <a:spcAft>
                <a:spcPts val="0"/>
              </a:spcAft>
              <a:buSzPts val="1400"/>
              <a:buChar char="○"/>
            </a:pPr>
            <a:r>
              <a:rPr lang="en"/>
              <a:t>Undercoverage bias</a:t>
            </a:r>
            <a:endParaRPr/>
          </a:p>
          <a:p>
            <a:pPr indent="-317500" lvl="2" marL="1371600" rtl="0">
              <a:spcBef>
                <a:spcPts val="0"/>
              </a:spcBef>
              <a:spcAft>
                <a:spcPts val="0"/>
              </a:spcAft>
              <a:buSzPts val="1400"/>
              <a:buChar char="■"/>
            </a:pPr>
            <a:r>
              <a:rPr lang="en"/>
              <a:t>Edge cases where tool is close to useless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Work &amp; Goals</a:t>
            </a:r>
            <a:endParaRPr/>
          </a:p>
        </p:txBody>
      </p:sp>
      <p:sp>
        <p:nvSpPr>
          <p:cNvPr id="218" name="Shape 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Conservativity:</a:t>
            </a:r>
            <a:r>
              <a:rPr lang="en"/>
              <a:t> Reduce the amount of cases where tool exhibits undesirable behavior (false-positives)</a:t>
            </a:r>
            <a:endParaRPr/>
          </a:p>
          <a:p>
            <a:pPr indent="-342900" lvl="0" marL="457200" rtl="0">
              <a:spcBef>
                <a:spcPts val="0"/>
              </a:spcBef>
              <a:spcAft>
                <a:spcPts val="0"/>
              </a:spcAft>
              <a:buSzPts val="1800"/>
              <a:buChar char="●"/>
            </a:pPr>
            <a:r>
              <a:rPr b="1" lang="en"/>
              <a:t>Parsing: </a:t>
            </a:r>
            <a:r>
              <a:rPr lang="en"/>
              <a:t>Adding more language parsers to support more languages</a:t>
            </a:r>
            <a:endParaRPr/>
          </a:p>
          <a:p>
            <a:pPr indent="-317500" lvl="1" marL="914400" rtl="0">
              <a:spcBef>
                <a:spcPts val="0"/>
              </a:spcBef>
              <a:spcAft>
                <a:spcPts val="0"/>
              </a:spcAft>
              <a:buSzPts val="1400"/>
              <a:buChar char="○"/>
            </a:pPr>
            <a:r>
              <a:rPr lang="en"/>
              <a:t>There is also room to improve our Python Parser (such as parsing method parameters into separate nodes)</a:t>
            </a:r>
            <a:endParaRPr/>
          </a:p>
          <a:p>
            <a:pPr indent="-342900" lvl="0" marL="457200" rtl="0">
              <a:spcBef>
                <a:spcPts val="0"/>
              </a:spcBef>
              <a:spcAft>
                <a:spcPts val="0"/>
              </a:spcAft>
              <a:buSzPts val="1800"/>
              <a:buChar char="●"/>
            </a:pPr>
            <a:r>
              <a:rPr b="1" lang="en"/>
              <a:t>Git Merge Integration:</a:t>
            </a:r>
            <a:r>
              <a:rPr lang="en"/>
              <a:t> Rework tool as git merge strategy (our tool is essentially an alternative non-line-based merging strategy)</a:t>
            </a:r>
            <a:endParaRPr/>
          </a:p>
          <a:p>
            <a:pPr indent="-342900" lvl="0" marL="457200" rtl="0">
              <a:spcBef>
                <a:spcPts val="0"/>
              </a:spcBef>
              <a:spcAft>
                <a:spcPts val="0"/>
              </a:spcAft>
              <a:buSzPts val="1800"/>
              <a:buChar char="●"/>
            </a:pPr>
            <a:r>
              <a:rPr b="1" lang="en"/>
              <a:t>Git Mergetool Feature:</a:t>
            </a:r>
            <a:r>
              <a:rPr lang="en"/>
              <a:t> Smerge may work well as a feature to an existing git mergetool (imagine a “Smart Merge” option in kdiff3)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Related Work</a:t>
            </a:r>
            <a:endParaRPr/>
          </a:p>
        </p:txBody>
      </p:sp>
      <p:sp>
        <p:nvSpPr>
          <p:cNvPr id="224" name="Shape 2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Flexible Tree Matching</a:t>
            </a:r>
            <a:r>
              <a:rPr lang="en"/>
              <a:t>, </a:t>
            </a:r>
            <a:r>
              <a:rPr lang="en" u="sng">
                <a:solidFill>
                  <a:schemeClr val="hlink"/>
                </a:solidFill>
                <a:hlinkClick r:id="rId3"/>
              </a:rPr>
              <a:t>http://theory.stanford.edu/~tim/papers/ijcai11.pdf</a:t>
            </a:r>
            <a:endParaRPr/>
          </a:p>
          <a:p>
            <a:pPr indent="-342900" lvl="0" marL="457200" rtl="0">
              <a:spcBef>
                <a:spcPts val="0"/>
              </a:spcBef>
              <a:spcAft>
                <a:spcPts val="0"/>
              </a:spcAft>
              <a:buSzPts val="1800"/>
              <a:buChar char="●"/>
            </a:pPr>
            <a:r>
              <a:rPr b="1" lang="en"/>
              <a:t>Abstract Syntax Tree Matching</a:t>
            </a:r>
            <a:r>
              <a:rPr lang="en"/>
              <a:t>, </a:t>
            </a:r>
            <a:r>
              <a:rPr lang="en" u="sng">
                <a:solidFill>
                  <a:schemeClr val="hlink"/>
                </a:solidFill>
                <a:hlinkClick r:id="rId4"/>
              </a:rPr>
              <a:t>http://shodhganga.inflibnet.ac.in/bitstream/10603/36935/12/12_chapter%204.pdf</a:t>
            </a:r>
            <a:endParaRPr/>
          </a:p>
          <a:p>
            <a:pPr indent="-342900" lvl="0" marL="457200" rtl="0">
              <a:spcBef>
                <a:spcPts val="0"/>
              </a:spcBef>
              <a:spcAft>
                <a:spcPts val="0"/>
              </a:spcAft>
              <a:buSzPts val="1800"/>
              <a:buChar char="●"/>
            </a:pPr>
            <a:r>
              <a:rPr b="1" lang="en"/>
              <a:t>Designing a Tree Diff Algorithm Using Dynamic Programming and A*</a:t>
            </a:r>
            <a:r>
              <a:rPr lang="en"/>
              <a:t>, </a:t>
            </a:r>
            <a:r>
              <a:rPr lang="en" u="sng">
                <a:solidFill>
                  <a:schemeClr val="hlink"/>
                </a:solidFill>
                <a:hlinkClick r:id="rId5"/>
              </a:rPr>
              <a:t>http://thume.ca/2017/06/17/tree-diffing/#the-algorithm</a:t>
            </a:r>
            <a:endParaRPr/>
          </a:p>
          <a:p>
            <a:pPr indent="-342900" lvl="0" marL="457200" rtl="0">
              <a:spcBef>
                <a:spcPts val="0"/>
              </a:spcBef>
              <a:spcAft>
                <a:spcPts val="0"/>
              </a:spcAft>
              <a:buSzPts val="1800"/>
              <a:buChar char="●"/>
            </a:pPr>
            <a:r>
              <a:rPr b="1" lang="en"/>
              <a:t>Fine-grained and Accurate Source Code Differencing</a:t>
            </a:r>
            <a:r>
              <a:rPr lang="en"/>
              <a:t>, </a:t>
            </a:r>
            <a:r>
              <a:rPr lang="en" u="sng">
                <a:solidFill>
                  <a:schemeClr val="hlink"/>
                </a:solidFill>
                <a:hlinkClick r:id="rId6"/>
              </a:rPr>
              <a:t>https://hal.archives-ouvertes.fr/hal-01054552/document</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a:t>
            </a:r>
            <a:endParaRPr/>
          </a:p>
        </p:txBody>
      </p:sp>
      <p:sp>
        <p:nvSpPr>
          <p:cNvPr id="111" name="Shape 111"/>
          <p:cNvSpPr txBox="1"/>
          <p:nvPr>
            <p:ph idx="1" type="body"/>
          </p:nvPr>
        </p:nvSpPr>
        <p:spPr>
          <a:xfrm>
            <a:off x="311700" y="1152475"/>
            <a:ext cx="86847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Version control systems (VCSs) </a:t>
            </a:r>
            <a:r>
              <a:rPr lang="en"/>
              <a:t>use line-based analysis to detect merge conflicts</a:t>
            </a:r>
            <a:endParaRPr/>
          </a:p>
          <a:p>
            <a:pPr indent="-317500" lvl="1" marL="914400">
              <a:spcBef>
                <a:spcPts val="0"/>
              </a:spcBef>
              <a:spcAft>
                <a:spcPts val="0"/>
              </a:spcAft>
              <a:buSzPts val="1400"/>
              <a:buChar char="○"/>
            </a:pPr>
            <a:r>
              <a:rPr lang="en"/>
              <a:t>Unable to automatically resolve many merge conflicts, so developers have to resolve them manually</a:t>
            </a:r>
            <a:endParaRPr/>
          </a:p>
          <a:p>
            <a:pPr indent="-342900" lvl="0" marL="457200" rtl="0">
              <a:spcBef>
                <a:spcPts val="0"/>
              </a:spcBef>
              <a:spcAft>
                <a:spcPts val="0"/>
              </a:spcAft>
              <a:buSzPts val="1800"/>
              <a:buChar char="●"/>
            </a:pPr>
            <a:r>
              <a:rPr lang="en"/>
              <a:t>Git (most popular VCS)</a:t>
            </a:r>
            <a:endParaRPr/>
          </a:p>
          <a:p>
            <a:pPr indent="-317500" lvl="1" marL="914400" rtl="0">
              <a:spcBef>
                <a:spcPts val="0"/>
              </a:spcBef>
              <a:spcAft>
                <a:spcPts val="0"/>
              </a:spcAft>
              <a:buSzPts val="1400"/>
              <a:buChar char="○"/>
            </a:pPr>
            <a:r>
              <a:rPr lang="en"/>
              <a:t>Capable of merging whitespace conflicts</a:t>
            </a:r>
            <a:endParaRPr/>
          </a:p>
          <a:p>
            <a:pPr indent="-317500" lvl="1" marL="914400" rtl="0">
              <a:spcBef>
                <a:spcPts val="0"/>
              </a:spcBef>
              <a:spcAft>
                <a:spcPts val="0"/>
              </a:spcAft>
              <a:buSzPts val="1400"/>
              <a:buChar char="○"/>
            </a:pPr>
            <a:r>
              <a:rPr lang="en"/>
              <a:t>Conservative to prevent undesired merges</a:t>
            </a:r>
            <a:endParaRPr/>
          </a:p>
          <a:p>
            <a:pPr indent="-317500" lvl="1" marL="914400" rtl="0">
              <a:spcBef>
                <a:spcPts val="0"/>
              </a:spcBef>
              <a:spcAft>
                <a:spcPts val="0"/>
              </a:spcAft>
              <a:buSzPts val="1400"/>
              <a:buChar char="○"/>
            </a:pPr>
            <a:r>
              <a:rPr lang="en"/>
              <a:t>Git mergetools</a:t>
            </a:r>
            <a:endParaRPr/>
          </a:p>
          <a:p>
            <a:pPr indent="-317500" lvl="2" marL="1371600" rtl="0">
              <a:spcBef>
                <a:spcPts val="0"/>
              </a:spcBef>
              <a:spcAft>
                <a:spcPts val="0"/>
              </a:spcAft>
              <a:buSzPts val="1400"/>
              <a:buChar char="■"/>
            </a:pPr>
            <a:r>
              <a:rPr lang="en"/>
              <a:t>All-in-one merge solutions: GUI, code editor, automatic merge facility</a:t>
            </a:r>
            <a:endParaRPr/>
          </a:p>
          <a:p>
            <a:pPr indent="-317500" lvl="0" marL="457200" marR="0" rtl="0" algn="l">
              <a:lnSpc>
                <a:spcPct val="115000"/>
              </a:lnSpc>
              <a:spcBef>
                <a:spcPts val="0"/>
              </a:spcBef>
              <a:spcAft>
                <a:spcPts val="0"/>
              </a:spcAft>
              <a:buClr>
                <a:schemeClr val="accent3"/>
              </a:buClr>
              <a:buSzPts val="1400"/>
              <a:buFont typeface="Proxima Nova"/>
              <a:buChar char="●"/>
            </a:pPr>
            <a:r>
              <a:rPr lang="en"/>
              <a:t>Manual merges = valuable developer time = more $$$ spent on projects</a:t>
            </a:r>
            <a:endParaRPr/>
          </a:p>
          <a:p>
            <a:pPr indent="-342900" lvl="0" marL="457200" rtl="0">
              <a:spcBef>
                <a:spcPts val="0"/>
              </a:spcBef>
              <a:spcAft>
                <a:spcPts val="0"/>
              </a:spcAft>
              <a:buSzPts val="1800"/>
              <a:buChar char="●"/>
            </a:pPr>
            <a:r>
              <a:rPr b="1" lang="en"/>
              <a:t>Goal:</a:t>
            </a:r>
            <a:r>
              <a:rPr lang="en"/>
              <a:t> Reduce the number of conflicts presented to the users</a:t>
            </a:r>
            <a:endParaRPr/>
          </a:p>
          <a:p>
            <a:pPr indent="-317500" lvl="1" marL="914400" rtl="0">
              <a:spcBef>
                <a:spcPts val="0"/>
              </a:spcBef>
              <a:spcAft>
                <a:spcPts val="0"/>
              </a:spcAft>
              <a:buSzPts val="1400"/>
              <a:buChar char="○"/>
            </a:pPr>
            <a:r>
              <a:rPr lang="en"/>
              <a:t>Automatically handle as many merge conflicts as possible</a:t>
            </a:r>
            <a:endParaRPr/>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Merge Conflict Example</a:t>
            </a:r>
            <a:endParaRPr/>
          </a:p>
        </p:txBody>
      </p:sp>
      <p:sp>
        <p:nvSpPr>
          <p:cNvPr id="117" name="Shape 117"/>
          <p:cNvSpPr txBox="1"/>
          <p:nvPr>
            <p:ph idx="1" type="body"/>
          </p:nvPr>
        </p:nvSpPr>
        <p:spPr>
          <a:xfrm>
            <a:off x="1410625" y="1384175"/>
            <a:ext cx="5827200" cy="282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8A7B52"/>
                </a:solidFill>
                <a:highlight>
                  <a:srgbClr val="FFFFFF"/>
                </a:highlight>
                <a:latin typeface="Consolas"/>
                <a:ea typeface="Consolas"/>
                <a:cs typeface="Consolas"/>
                <a:sym typeface="Consolas"/>
              </a:rPr>
              <a:t>1 # Common Ancestor (Base):</a:t>
            </a:r>
            <a:endParaRPr sz="1400">
              <a:solidFill>
                <a:srgbClr val="8A7B52"/>
              </a:solidFill>
              <a:highlight>
                <a:srgbClr val="FFFFFF"/>
              </a:highlight>
              <a:latin typeface="Consolas"/>
              <a:ea typeface="Consolas"/>
              <a:cs typeface="Consolas"/>
              <a:sym typeface="Consolas"/>
            </a:endParaRPr>
          </a:p>
          <a:p>
            <a:pPr indent="0" lvl="0" marL="0" rtl="0">
              <a:spcBef>
                <a:spcPts val="0"/>
              </a:spcBef>
              <a:spcAft>
                <a:spcPts val="0"/>
              </a:spcAft>
              <a:buNone/>
            </a:pPr>
            <a:r>
              <a:rPr lang="en" sz="1400">
                <a:solidFill>
                  <a:srgbClr val="8A7B52"/>
                </a:solidFill>
                <a:highlight>
                  <a:srgbClr val="FFFFFF"/>
                </a:highlight>
                <a:latin typeface="Consolas"/>
                <a:ea typeface="Consolas"/>
                <a:cs typeface="Consolas"/>
                <a:sym typeface="Consolas"/>
              </a:rPr>
              <a:t>2</a:t>
            </a:r>
            <a:r>
              <a:rPr lang="en" sz="1400">
                <a:solidFill>
                  <a:srgbClr val="434F54"/>
                </a:solidFill>
                <a:highlight>
                  <a:srgbClr val="FFFFFF"/>
                </a:highlight>
                <a:latin typeface="Consolas"/>
                <a:ea typeface="Consolas"/>
                <a:cs typeface="Consolas"/>
                <a:sym typeface="Consolas"/>
              </a:rPr>
              <a:t> </a:t>
            </a:r>
            <a:r>
              <a:rPr lang="en" sz="1400">
                <a:solidFill>
                  <a:srgbClr val="00979D"/>
                </a:solidFill>
                <a:highlight>
                  <a:srgbClr val="FFFFFF"/>
                </a:highlight>
                <a:latin typeface="Consolas"/>
                <a:ea typeface="Consolas"/>
                <a:cs typeface="Consolas"/>
                <a:sym typeface="Consolas"/>
              </a:rPr>
              <a:t>for</a:t>
            </a:r>
            <a:r>
              <a:rPr lang="en" sz="1400">
                <a:solidFill>
                  <a:srgbClr val="434F54"/>
                </a:solidFill>
                <a:highlight>
                  <a:srgbClr val="FFFFFF"/>
                </a:highlight>
                <a:latin typeface="Consolas"/>
                <a:ea typeface="Consolas"/>
                <a:cs typeface="Consolas"/>
                <a:sym typeface="Consolas"/>
              </a:rPr>
              <a:t> batch_index </a:t>
            </a:r>
            <a:r>
              <a:rPr lang="en" sz="1400">
                <a:solidFill>
                  <a:srgbClr val="00979D"/>
                </a:solidFill>
                <a:highlight>
                  <a:srgbClr val="FFFFFF"/>
                </a:highlight>
                <a:latin typeface="Consolas"/>
                <a:ea typeface="Consolas"/>
                <a:cs typeface="Consolas"/>
                <a:sym typeface="Consolas"/>
              </a:rPr>
              <a:t>in</a:t>
            </a:r>
            <a:r>
              <a:rPr lang="en" sz="1400">
                <a:solidFill>
                  <a:srgbClr val="434F54"/>
                </a:solidFill>
                <a:highlight>
                  <a:srgbClr val="FFFFFF"/>
                </a:highlight>
                <a:latin typeface="Consolas"/>
                <a:ea typeface="Consolas"/>
                <a:cs typeface="Consolas"/>
                <a:sym typeface="Consolas"/>
              </a:rPr>
              <a:t> range(</a:t>
            </a:r>
            <a:r>
              <a:rPr lang="en" sz="1400">
                <a:solidFill>
                  <a:srgbClr val="8A7B52"/>
                </a:solidFill>
                <a:highlight>
                  <a:srgbClr val="FFFFFF"/>
                </a:highlight>
                <a:latin typeface="Consolas"/>
                <a:ea typeface="Consolas"/>
                <a:cs typeface="Consolas"/>
                <a:sym typeface="Consolas"/>
              </a:rPr>
              <a:t>0</a:t>
            </a:r>
            <a:r>
              <a:rPr lang="en" sz="1400">
                <a:solidFill>
                  <a:srgbClr val="434F54"/>
                </a:solidFill>
                <a:highlight>
                  <a:srgbClr val="FFFFFF"/>
                </a:highlight>
                <a:latin typeface="Consolas"/>
                <a:ea typeface="Consolas"/>
                <a:cs typeface="Consolas"/>
                <a:sym typeface="Consolas"/>
              </a:rPr>
              <a:t>, nb_batch):</a:t>
            </a:r>
            <a:br>
              <a:rPr lang="en" sz="1400">
                <a:solidFill>
                  <a:srgbClr val="434F54"/>
                </a:solidFill>
                <a:highlight>
                  <a:srgbClr val="FFFFFF"/>
                </a:highlight>
                <a:latin typeface="Consolas"/>
                <a:ea typeface="Consolas"/>
                <a:cs typeface="Consolas"/>
                <a:sym typeface="Consolas"/>
              </a:rPr>
            </a:br>
            <a:r>
              <a:rPr lang="en" sz="1400">
                <a:solidFill>
                  <a:srgbClr val="8A7B52"/>
                </a:solidFill>
                <a:highlight>
                  <a:srgbClr val="FFFFFF"/>
                </a:highlight>
                <a:latin typeface="Consolas"/>
                <a:ea typeface="Consolas"/>
                <a:cs typeface="Consolas"/>
                <a:sym typeface="Consolas"/>
              </a:rPr>
              <a:t>3</a:t>
            </a:r>
            <a:r>
              <a:rPr lang="en" sz="1400">
                <a:solidFill>
                  <a:srgbClr val="434F54"/>
                </a:solidFill>
                <a:highlight>
                  <a:srgbClr val="FFFFFF"/>
                </a:highlight>
                <a:latin typeface="Consolas"/>
                <a:ea typeface="Consolas"/>
                <a:cs typeface="Consolas"/>
                <a:sym typeface="Consolas"/>
              </a:rPr>
              <a:t>    batch_start = batch_index*batch_size</a:t>
            </a:r>
            <a:br>
              <a:rPr lang="en" sz="1400">
                <a:solidFill>
                  <a:srgbClr val="434F54"/>
                </a:solidFill>
                <a:highlight>
                  <a:srgbClr val="FFFFFF"/>
                </a:highlight>
                <a:latin typeface="Consolas"/>
                <a:ea typeface="Consolas"/>
                <a:cs typeface="Consolas"/>
                <a:sym typeface="Consolas"/>
              </a:rPr>
            </a:br>
            <a:r>
              <a:rPr lang="en" sz="1400">
                <a:solidFill>
                  <a:srgbClr val="8A7B52"/>
                </a:solidFill>
                <a:highlight>
                  <a:srgbClr val="FFFFFF"/>
                </a:highlight>
                <a:latin typeface="Consolas"/>
                <a:ea typeface="Consolas"/>
                <a:cs typeface="Consolas"/>
                <a:sym typeface="Consolas"/>
              </a:rPr>
              <a:t>4</a:t>
            </a:r>
            <a:r>
              <a:rPr lang="en" sz="1400">
                <a:solidFill>
                  <a:srgbClr val="434F54"/>
                </a:solidFill>
                <a:highlight>
                  <a:srgbClr val="FFFFFF"/>
                </a:highlight>
                <a:latin typeface="Consolas"/>
                <a:ea typeface="Consolas"/>
                <a:cs typeface="Consolas"/>
                <a:sym typeface="Consolas"/>
              </a:rPr>
              <a:t>    batch_end = min(len(X), (batch_index+</a:t>
            </a:r>
            <a:r>
              <a:rPr lang="en" sz="1400">
                <a:solidFill>
                  <a:srgbClr val="8A7B52"/>
                </a:solidFill>
                <a:highlight>
                  <a:srgbClr val="FFFFFF"/>
                </a:highlight>
                <a:latin typeface="Consolas"/>
                <a:ea typeface="Consolas"/>
                <a:cs typeface="Consolas"/>
                <a:sym typeface="Consolas"/>
              </a:rPr>
              <a:t>1</a:t>
            </a:r>
            <a:r>
              <a:rPr lang="en" sz="1400">
                <a:solidFill>
                  <a:srgbClr val="434F54"/>
                </a:solidFill>
                <a:highlight>
                  <a:srgbClr val="FFFFFF"/>
                </a:highlight>
                <a:latin typeface="Consolas"/>
                <a:ea typeface="Consolas"/>
                <a:cs typeface="Consolas"/>
                <a:sym typeface="Consolas"/>
              </a:rPr>
              <a:t>)*batch_size)</a:t>
            </a:r>
            <a:br>
              <a:rPr lang="en" sz="1400">
                <a:solidFill>
                  <a:srgbClr val="434F54"/>
                </a:solidFill>
                <a:highlight>
                  <a:srgbClr val="FFFFFF"/>
                </a:highlight>
                <a:latin typeface="Consolas"/>
                <a:ea typeface="Consolas"/>
                <a:cs typeface="Consolas"/>
                <a:sym typeface="Consolas"/>
              </a:rPr>
            </a:br>
            <a:r>
              <a:rPr lang="en" sz="1400">
                <a:solidFill>
                  <a:srgbClr val="8A7B52"/>
                </a:solidFill>
                <a:highlight>
                  <a:srgbClr val="FFFFFF"/>
                </a:highlight>
                <a:latin typeface="Consolas"/>
                <a:ea typeface="Consolas"/>
                <a:cs typeface="Consolas"/>
                <a:sym typeface="Consolas"/>
              </a:rPr>
              <a:t>5</a:t>
            </a:r>
            <a:r>
              <a:rPr lang="en" sz="1400">
                <a:solidFill>
                  <a:srgbClr val="434F54"/>
                </a:solidFill>
                <a:highlight>
                  <a:srgbClr val="FFFFFF"/>
                </a:highlight>
                <a:latin typeface="Consolas"/>
                <a:ea typeface="Consolas"/>
                <a:cs typeface="Consolas"/>
                <a:sym typeface="Consolas"/>
              </a:rPr>
              <a:t>    batch_ids = index_array[batch_start:batch_end]</a:t>
            </a:r>
            <a:endParaRPr sz="1400"/>
          </a:p>
        </p:txBody>
      </p:sp>
      <p:sp>
        <p:nvSpPr>
          <p:cNvPr id="118" name="Shape 118"/>
          <p:cNvSpPr txBox="1"/>
          <p:nvPr/>
        </p:nvSpPr>
        <p:spPr>
          <a:xfrm>
            <a:off x="311700" y="4562425"/>
            <a:ext cx="6544200" cy="46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100">
                <a:solidFill>
                  <a:srgbClr val="333333"/>
                </a:solidFill>
                <a:highlight>
                  <a:srgbClr val="FFFFFF"/>
                </a:highlight>
              </a:rPr>
              <a:t>Example from:</a:t>
            </a:r>
            <a:r>
              <a:rPr lang="en" sz="1100">
                <a:solidFill>
                  <a:srgbClr val="333333"/>
                </a:solidFill>
                <a:highlight>
                  <a:srgbClr val="FFFFFF"/>
                </a:highlight>
              </a:rPr>
              <a:t> Keras: Deep Learning for humans - </a:t>
            </a:r>
            <a:r>
              <a:rPr lang="en" sz="1100" u="sng">
                <a:solidFill>
                  <a:srgbClr val="1155CC"/>
                </a:solidFill>
                <a:highlight>
                  <a:srgbClr val="FFFFFF"/>
                </a:highlight>
                <a:hlinkClick r:id="rId3"/>
              </a:rPr>
              <a:t>https://github.com/keras-team/keras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069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Merge Conflict Example (cont.)</a:t>
            </a:r>
            <a:endParaRPr/>
          </a:p>
        </p:txBody>
      </p:sp>
      <p:sp>
        <p:nvSpPr>
          <p:cNvPr id="124" name="Shape 124"/>
          <p:cNvSpPr txBox="1"/>
          <p:nvPr/>
        </p:nvSpPr>
        <p:spPr>
          <a:xfrm>
            <a:off x="1978175" y="2571750"/>
            <a:ext cx="4958400" cy="2096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rgbClr val="8A7B52"/>
                </a:solidFill>
                <a:highlight>
                  <a:srgbClr val="FFFFFF"/>
                </a:highlight>
                <a:latin typeface="Consolas"/>
                <a:ea typeface="Consolas"/>
                <a:cs typeface="Consolas"/>
                <a:sym typeface="Consolas"/>
              </a:rPr>
              <a:t>1</a:t>
            </a:r>
            <a:r>
              <a:rPr lang="en" sz="1200">
                <a:solidFill>
                  <a:srgbClr val="434F54"/>
                </a:solidFill>
                <a:highlight>
                  <a:srgbClr val="FFFFFF"/>
                </a:highlight>
                <a:latin typeface="Consolas"/>
                <a:ea typeface="Consolas"/>
                <a:cs typeface="Consolas"/>
                <a:sym typeface="Consolas"/>
              </a:rPr>
              <a:t> </a:t>
            </a:r>
            <a:r>
              <a:rPr lang="en" sz="1200">
                <a:solidFill>
                  <a:srgbClr val="8A7B52"/>
                </a:solidFill>
                <a:highlight>
                  <a:srgbClr val="FFFFFF"/>
                </a:highlight>
                <a:latin typeface="Consolas"/>
                <a:ea typeface="Consolas"/>
                <a:cs typeface="Consolas"/>
                <a:sym typeface="Consolas"/>
              </a:rPr>
              <a:t># Yours (Local):</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2</a:t>
            </a:r>
            <a:r>
              <a:rPr lang="en" sz="1200">
                <a:solidFill>
                  <a:srgbClr val="434F54"/>
                </a:solidFill>
                <a:highlight>
                  <a:srgbClr val="FFFFFF"/>
                </a:highlight>
                <a:latin typeface="Consolas"/>
                <a:ea typeface="Consolas"/>
                <a:cs typeface="Consolas"/>
                <a:sym typeface="Consolas"/>
              </a:rPr>
              <a:t> </a:t>
            </a:r>
            <a:r>
              <a:rPr lang="en" sz="1200">
                <a:solidFill>
                  <a:srgbClr val="00979D"/>
                </a:solidFill>
                <a:highlight>
                  <a:srgbClr val="FFFFFF"/>
                </a:highlight>
                <a:latin typeface="Consolas"/>
                <a:ea typeface="Consolas"/>
                <a:cs typeface="Consolas"/>
                <a:sym typeface="Consolas"/>
              </a:rPr>
              <a:t>for</a:t>
            </a:r>
            <a:r>
              <a:rPr lang="en" sz="1200">
                <a:solidFill>
                  <a:srgbClr val="434F54"/>
                </a:solidFill>
                <a:highlight>
                  <a:srgbClr val="FFFFFF"/>
                </a:highlight>
                <a:latin typeface="Consolas"/>
                <a:ea typeface="Consolas"/>
                <a:cs typeface="Consolas"/>
                <a:sym typeface="Consolas"/>
              </a:rPr>
              <a:t> batch_index </a:t>
            </a:r>
            <a:r>
              <a:rPr lang="en" sz="1200">
                <a:solidFill>
                  <a:srgbClr val="00979D"/>
                </a:solidFill>
                <a:highlight>
                  <a:srgbClr val="FFFFFF"/>
                </a:highlight>
                <a:latin typeface="Consolas"/>
                <a:ea typeface="Consolas"/>
                <a:cs typeface="Consolas"/>
                <a:sym typeface="Consolas"/>
              </a:rPr>
              <a:t>in</a:t>
            </a:r>
            <a:r>
              <a:rPr lang="en" sz="1200">
                <a:solidFill>
                  <a:srgbClr val="434F54"/>
                </a:solidFill>
                <a:highlight>
                  <a:srgbClr val="FFFFFF"/>
                </a:highlight>
                <a:latin typeface="Consolas"/>
                <a:ea typeface="Consolas"/>
                <a:cs typeface="Consolas"/>
                <a:sym typeface="Consolas"/>
              </a:rPr>
              <a:t> range(</a:t>
            </a:r>
            <a:r>
              <a:rPr lang="en" sz="1200">
                <a:solidFill>
                  <a:srgbClr val="8A7B52"/>
                </a:solidFill>
                <a:highlight>
                  <a:srgbClr val="FFFFFF"/>
                </a:highlight>
                <a:latin typeface="Consolas"/>
                <a:ea typeface="Consolas"/>
                <a:cs typeface="Consolas"/>
                <a:sym typeface="Consolas"/>
              </a:rPr>
              <a:t>0</a:t>
            </a:r>
            <a:r>
              <a:rPr lang="en" sz="1200">
                <a:solidFill>
                  <a:srgbClr val="434F54"/>
                </a:solidFill>
                <a:highlight>
                  <a:srgbClr val="FFFFFF"/>
                </a:highlight>
                <a:latin typeface="Consolas"/>
                <a:ea typeface="Consolas"/>
                <a:cs typeface="Consolas"/>
                <a:sym typeface="Consolas"/>
              </a:rPr>
              <a:t>, nb_batch):</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3</a:t>
            </a:r>
            <a:r>
              <a:rPr lang="en" sz="1200">
                <a:solidFill>
                  <a:srgbClr val="434F54"/>
                </a:solidFill>
                <a:highlight>
                  <a:srgbClr val="FFFFFF"/>
                </a:highlight>
                <a:latin typeface="Consolas"/>
                <a:ea typeface="Consolas"/>
                <a:cs typeface="Consolas"/>
                <a:sym typeface="Consolas"/>
              </a:rPr>
              <a:t>    batch_start = batch_index*batch_size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4</a:t>
            </a:r>
            <a:r>
              <a:rPr lang="en" sz="1200">
                <a:solidFill>
                  <a:srgbClr val="434F54"/>
                </a:solidFill>
                <a:highlight>
                  <a:srgbClr val="FFFFFF"/>
                </a:highlight>
                <a:latin typeface="Consolas"/>
                <a:ea typeface="Consolas"/>
                <a:cs typeface="Consolas"/>
                <a:sym typeface="Consolas"/>
              </a:rPr>
              <a:t>    batch_end = min(len(X),</a:t>
            </a:r>
            <a:r>
              <a:rPr lang="en" sz="1200">
                <a:solidFill>
                  <a:srgbClr val="434F54"/>
                </a:solidFill>
                <a:highlight>
                  <a:srgbClr val="FFFFFF"/>
                </a:highlight>
                <a:latin typeface="Consolas"/>
                <a:ea typeface="Consolas"/>
                <a:cs typeface="Consolas"/>
                <a:sym typeface="Consolas"/>
              </a:rPr>
              <a:t> </a:t>
            </a:r>
            <a:r>
              <a:rPr lang="en" sz="1200">
                <a:solidFill>
                  <a:srgbClr val="434F54"/>
                </a:solidFill>
                <a:highlight>
                  <a:srgbClr val="FFFFFF"/>
                </a:highlight>
                <a:latin typeface="Consolas"/>
                <a:ea typeface="Consolas"/>
                <a:cs typeface="Consolas"/>
                <a:sym typeface="Consolas"/>
              </a:rPr>
              <a:t>(batch_index+</a:t>
            </a:r>
            <a:r>
              <a:rPr lang="en" sz="1200">
                <a:solidFill>
                  <a:srgbClr val="8A7B52"/>
                </a:solidFill>
                <a:highlight>
                  <a:srgbClr val="FFFFFF"/>
                </a:highlight>
                <a:latin typeface="Consolas"/>
                <a:ea typeface="Consolas"/>
                <a:cs typeface="Consolas"/>
                <a:sym typeface="Consolas"/>
              </a:rPr>
              <a:t>1</a:t>
            </a:r>
            <a:r>
              <a:rPr lang="en" sz="1200">
                <a:solidFill>
                  <a:srgbClr val="434F54"/>
                </a:solidFill>
                <a:highlight>
                  <a:srgbClr val="FFFFFF"/>
                </a:highlight>
                <a:latin typeface="Consolas"/>
                <a:ea typeface="Consolas"/>
                <a:cs typeface="Consolas"/>
                <a:sym typeface="Consolas"/>
              </a:rPr>
              <a:t>)*batch_size)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5</a:t>
            </a:r>
            <a:r>
              <a:rPr lang="en" sz="1200">
                <a:solidFill>
                  <a:srgbClr val="434F54"/>
                </a:solidFill>
                <a:highlight>
                  <a:srgbClr val="FFFFFF"/>
                </a:highlight>
                <a:latin typeface="Consolas"/>
                <a:ea typeface="Consolas"/>
                <a:cs typeface="Consolas"/>
                <a:sym typeface="Consolas"/>
              </a:rPr>
              <a:t>    </a:t>
            </a:r>
            <a:r>
              <a:rPr lang="en" sz="1200">
                <a:solidFill>
                  <a:srgbClr val="00979D"/>
                </a:solidFill>
                <a:highlight>
                  <a:srgbClr val="FFFFFF"/>
                </a:highlight>
                <a:latin typeface="Consolas"/>
                <a:ea typeface="Consolas"/>
                <a:cs typeface="Consolas"/>
                <a:sym typeface="Consolas"/>
              </a:rPr>
              <a:t>if</a:t>
            </a:r>
            <a:r>
              <a:rPr lang="en" sz="1200">
                <a:solidFill>
                  <a:srgbClr val="434F54"/>
                </a:solidFill>
                <a:highlight>
                  <a:srgbClr val="FFFFFF"/>
                </a:highlight>
                <a:latin typeface="Consolas"/>
                <a:ea typeface="Consolas"/>
                <a:cs typeface="Consolas"/>
                <a:sym typeface="Consolas"/>
              </a:rPr>
              <a:t> shuffle: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6</a:t>
            </a:r>
            <a:r>
              <a:rPr lang="en" sz="1200">
                <a:solidFill>
                  <a:srgbClr val="434F54"/>
                </a:solidFill>
                <a:highlight>
                  <a:srgbClr val="FFFFFF"/>
                </a:highlight>
                <a:latin typeface="Consolas"/>
                <a:ea typeface="Consolas"/>
                <a:cs typeface="Consolas"/>
                <a:sym typeface="Consolas"/>
              </a:rPr>
              <a:t>       batch_ids = index_array[batch_start:batch_end]</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7</a:t>
            </a:r>
            <a:r>
              <a:rPr lang="en" sz="1200">
                <a:solidFill>
                  <a:srgbClr val="434F54"/>
                </a:solidFill>
                <a:highlight>
                  <a:srgbClr val="FFFFFF"/>
                </a:highlight>
                <a:latin typeface="Consolas"/>
                <a:ea typeface="Consolas"/>
                <a:cs typeface="Consolas"/>
                <a:sym typeface="Consolas"/>
              </a:rPr>
              <a:t>    </a:t>
            </a:r>
            <a:r>
              <a:rPr lang="en" sz="1200">
                <a:solidFill>
                  <a:srgbClr val="00979D"/>
                </a:solidFill>
                <a:highlight>
                  <a:srgbClr val="FFFFFF"/>
                </a:highlight>
                <a:latin typeface="Consolas"/>
                <a:ea typeface="Consolas"/>
                <a:cs typeface="Consolas"/>
                <a:sym typeface="Consolas"/>
              </a:rPr>
              <a:t>else</a:t>
            </a:r>
            <a:r>
              <a:rPr lang="en" sz="1200">
                <a:solidFill>
                  <a:srgbClr val="434F54"/>
                </a:solidFill>
                <a:highlight>
                  <a:srgbClr val="FFFFFF"/>
                </a:highlight>
                <a:latin typeface="Consolas"/>
                <a:ea typeface="Consolas"/>
                <a:cs typeface="Consolas"/>
                <a:sym typeface="Consolas"/>
              </a:rPr>
              <a:t>:</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8</a:t>
            </a:r>
            <a:r>
              <a:rPr lang="en" sz="1200">
                <a:solidFill>
                  <a:srgbClr val="434F54"/>
                </a:solidFill>
                <a:highlight>
                  <a:srgbClr val="FFFFFF"/>
                </a:highlight>
                <a:latin typeface="Consolas"/>
                <a:ea typeface="Consolas"/>
                <a:cs typeface="Consolas"/>
                <a:sym typeface="Consolas"/>
              </a:rPr>
              <a:t>       batch_ids = slice(batch_start, batch_end)</a:t>
            </a:r>
            <a:endParaRPr sz="1200"/>
          </a:p>
        </p:txBody>
      </p:sp>
      <p:sp>
        <p:nvSpPr>
          <p:cNvPr id="125" name="Shape 125"/>
          <p:cNvSpPr/>
          <p:nvPr/>
        </p:nvSpPr>
        <p:spPr>
          <a:xfrm>
            <a:off x="1982450" y="3280200"/>
            <a:ext cx="4891500" cy="111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txBox="1"/>
          <p:nvPr>
            <p:ph idx="1" type="body"/>
          </p:nvPr>
        </p:nvSpPr>
        <p:spPr>
          <a:xfrm>
            <a:off x="1978175" y="1077425"/>
            <a:ext cx="5943900" cy="1335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8A7B52"/>
                </a:solidFill>
                <a:highlight>
                  <a:srgbClr val="FFFFFF"/>
                </a:highlight>
                <a:latin typeface="Consolas"/>
                <a:ea typeface="Consolas"/>
                <a:cs typeface="Consolas"/>
                <a:sym typeface="Consolas"/>
              </a:rPr>
              <a:t>1</a:t>
            </a:r>
            <a:r>
              <a:rPr lang="en" sz="1200">
                <a:solidFill>
                  <a:srgbClr val="434F54"/>
                </a:solidFill>
                <a:highlight>
                  <a:srgbClr val="FFFFFF"/>
                </a:highlight>
                <a:latin typeface="Consolas"/>
                <a:ea typeface="Consolas"/>
                <a:cs typeface="Consolas"/>
                <a:sym typeface="Consolas"/>
              </a:rPr>
              <a:t> </a:t>
            </a:r>
            <a:r>
              <a:rPr lang="en" sz="1200">
                <a:solidFill>
                  <a:srgbClr val="8A7B52"/>
                </a:solidFill>
                <a:highlight>
                  <a:srgbClr val="FFFFFF"/>
                </a:highlight>
                <a:latin typeface="Consolas"/>
                <a:ea typeface="Consolas"/>
                <a:cs typeface="Consolas"/>
                <a:sym typeface="Consolas"/>
              </a:rPr>
              <a:t># Theirs (Remote):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2</a:t>
            </a:r>
            <a:r>
              <a:rPr lang="en" sz="1200">
                <a:solidFill>
                  <a:srgbClr val="434F54"/>
                </a:solidFill>
                <a:highlight>
                  <a:srgbClr val="FFFFFF"/>
                </a:highlight>
                <a:latin typeface="Consolas"/>
                <a:ea typeface="Consolas"/>
                <a:cs typeface="Consolas"/>
                <a:sym typeface="Consolas"/>
              </a:rPr>
              <a:t> </a:t>
            </a:r>
            <a:r>
              <a:rPr lang="en" sz="1200">
                <a:solidFill>
                  <a:srgbClr val="00979D"/>
                </a:solidFill>
                <a:highlight>
                  <a:srgbClr val="FFFFFF"/>
                </a:highlight>
                <a:latin typeface="Consolas"/>
                <a:ea typeface="Consolas"/>
                <a:cs typeface="Consolas"/>
                <a:sym typeface="Consolas"/>
              </a:rPr>
              <a:t>for</a:t>
            </a:r>
            <a:r>
              <a:rPr lang="en" sz="1200">
                <a:solidFill>
                  <a:srgbClr val="434F54"/>
                </a:solidFill>
                <a:highlight>
                  <a:srgbClr val="FFFFFF"/>
                </a:highlight>
                <a:latin typeface="Consolas"/>
                <a:ea typeface="Consolas"/>
                <a:cs typeface="Consolas"/>
                <a:sym typeface="Consolas"/>
              </a:rPr>
              <a:t> batch_index, (batch_start, batch_end) </a:t>
            </a:r>
            <a:r>
              <a:rPr lang="en" sz="1200">
                <a:solidFill>
                  <a:srgbClr val="00979D"/>
                </a:solidFill>
                <a:highlight>
                  <a:srgbClr val="FFFFFF"/>
                </a:highlight>
                <a:latin typeface="Consolas"/>
                <a:ea typeface="Consolas"/>
                <a:cs typeface="Consolas"/>
                <a:sym typeface="Consolas"/>
              </a:rPr>
              <a:t>in</a:t>
            </a:r>
            <a:r>
              <a:rPr lang="en" sz="1200">
                <a:solidFill>
                  <a:srgbClr val="434F54"/>
                </a:solidFill>
                <a:highlight>
                  <a:srgbClr val="FFFFFF"/>
                </a:highlight>
                <a:latin typeface="Consolas"/>
                <a:ea typeface="Consolas"/>
                <a:cs typeface="Consolas"/>
                <a:sym typeface="Consolas"/>
              </a:rPr>
              <a:t> enumerate(batches):</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3</a:t>
            </a:r>
            <a:r>
              <a:rPr lang="en" sz="1200">
                <a:solidFill>
                  <a:srgbClr val="434F54"/>
                </a:solidFill>
                <a:highlight>
                  <a:srgbClr val="FFFFFF"/>
                </a:highlight>
                <a:latin typeface="Consolas"/>
                <a:ea typeface="Consolas"/>
                <a:cs typeface="Consolas"/>
                <a:sym typeface="Consolas"/>
              </a:rPr>
              <a:t>    batch_start = batch_index*batch_size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4</a:t>
            </a:r>
            <a:r>
              <a:rPr lang="en" sz="1200">
                <a:solidFill>
                  <a:srgbClr val="434F54"/>
                </a:solidFill>
                <a:highlight>
                  <a:srgbClr val="FFFFFF"/>
                </a:highlight>
                <a:latin typeface="Consolas"/>
                <a:ea typeface="Consolas"/>
                <a:cs typeface="Consolas"/>
                <a:sym typeface="Consolas"/>
              </a:rPr>
              <a:t>    batch_end = min(len(X), (batch_index+</a:t>
            </a:r>
            <a:r>
              <a:rPr lang="en" sz="1200">
                <a:solidFill>
                  <a:srgbClr val="8A7B52"/>
                </a:solidFill>
                <a:highlight>
                  <a:srgbClr val="FFFFFF"/>
                </a:highlight>
                <a:latin typeface="Consolas"/>
                <a:ea typeface="Consolas"/>
                <a:cs typeface="Consolas"/>
                <a:sym typeface="Consolas"/>
              </a:rPr>
              <a:t>1</a:t>
            </a:r>
            <a:r>
              <a:rPr lang="en" sz="1200">
                <a:solidFill>
                  <a:srgbClr val="434F54"/>
                </a:solidFill>
                <a:highlight>
                  <a:srgbClr val="FFFFFF"/>
                </a:highlight>
                <a:latin typeface="Consolas"/>
                <a:ea typeface="Consolas"/>
                <a:cs typeface="Consolas"/>
                <a:sym typeface="Consolas"/>
              </a:rPr>
              <a:t>)*batch_size)</a:t>
            </a:r>
            <a:br>
              <a:rPr lang="en" sz="1200">
                <a:solidFill>
                  <a:srgbClr val="434F54"/>
                </a:solidFill>
                <a:highlight>
                  <a:srgbClr val="FFFFFF"/>
                </a:highlight>
                <a:latin typeface="Consolas"/>
                <a:ea typeface="Consolas"/>
                <a:cs typeface="Consolas"/>
                <a:sym typeface="Consolas"/>
              </a:rPr>
            </a:br>
            <a:r>
              <a:rPr lang="en" sz="1200">
                <a:solidFill>
                  <a:srgbClr val="8A7B52"/>
                </a:solidFill>
                <a:highlight>
                  <a:srgbClr val="FFFFFF"/>
                </a:highlight>
                <a:latin typeface="Consolas"/>
                <a:ea typeface="Consolas"/>
                <a:cs typeface="Consolas"/>
                <a:sym typeface="Consolas"/>
              </a:rPr>
              <a:t>5</a:t>
            </a:r>
            <a:r>
              <a:rPr lang="en" sz="1200">
                <a:solidFill>
                  <a:srgbClr val="434F54"/>
                </a:solidFill>
                <a:highlight>
                  <a:srgbClr val="FFFFFF"/>
                </a:highlight>
                <a:latin typeface="Consolas"/>
                <a:ea typeface="Consolas"/>
                <a:cs typeface="Consolas"/>
                <a:sym typeface="Consolas"/>
              </a:rPr>
              <a:t>    batch_ids = index_array[batch_start:batch_end]</a:t>
            </a:r>
            <a:endParaRPr sz="12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127" name="Shape 127"/>
          <p:cNvSpPr/>
          <p:nvPr/>
        </p:nvSpPr>
        <p:spPr>
          <a:xfrm>
            <a:off x="1982450" y="1358825"/>
            <a:ext cx="5608800" cy="261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txBox="1"/>
          <p:nvPr/>
        </p:nvSpPr>
        <p:spPr>
          <a:xfrm>
            <a:off x="311700" y="4562425"/>
            <a:ext cx="6544200" cy="46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100">
                <a:solidFill>
                  <a:srgbClr val="333333"/>
                </a:solidFill>
                <a:highlight>
                  <a:srgbClr val="FFFFFF"/>
                </a:highlight>
              </a:rPr>
              <a:t>Example from: Keras: Deep Learning for humans - </a:t>
            </a:r>
            <a:r>
              <a:rPr lang="en" sz="1100" u="sng">
                <a:solidFill>
                  <a:srgbClr val="1155CC"/>
                </a:solidFill>
                <a:highlight>
                  <a:srgbClr val="FFFFFF"/>
                </a:highlight>
                <a:hlinkClick r:id="rId3"/>
              </a:rPr>
              <a:t>https://github.com/keras-team/keras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Current Approaches: Conflerge</a:t>
            </a:r>
            <a:endParaRPr/>
          </a:p>
        </p:txBody>
      </p:sp>
      <p:sp>
        <p:nvSpPr>
          <p:cNvPr id="134" name="Shape 134"/>
          <p:cNvSpPr txBox="1"/>
          <p:nvPr>
            <p:ph idx="1" type="body"/>
          </p:nvPr>
        </p:nvSpPr>
        <p:spPr>
          <a:xfrm>
            <a:off x="405825" y="1140688"/>
            <a:ext cx="8520600" cy="1395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Proxima Nova"/>
              <a:buChar char="●"/>
            </a:pPr>
            <a:r>
              <a:rPr lang="en"/>
              <a:t>Uses abstract syntax tree (AST) merging to automatically resolve conflicts</a:t>
            </a:r>
            <a:endParaRPr/>
          </a:p>
          <a:p>
            <a:pPr indent="-342900" lvl="0" marL="457200" rtl="0">
              <a:spcBef>
                <a:spcPts val="0"/>
              </a:spcBef>
              <a:spcAft>
                <a:spcPts val="0"/>
              </a:spcAft>
              <a:buSzPts val="1800"/>
              <a:buChar char="●"/>
            </a:pPr>
            <a:r>
              <a:rPr lang="en"/>
              <a:t>Dependency on JavaParser means only compatible with Java</a:t>
            </a:r>
            <a:endParaRPr/>
          </a:p>
          <a:p>
            <a:pPr indent="-317500" lvl="2" marL="1371600" rtl="0">
              <a:spcBef>
                <a:spcPts val="0"/>
              </a:spcBef>
              <a:spcAft>
                <a:spcPts val="0"/>
              </a:spcAft>
              <a:buSzPts val="1400"/>
              <a:buChar char="■"/>
            </a:pPr>
            <a:r>
              <a:rPr lang="en"/>
              <a:t>JavaParser, however, guarantees an AST represents valid Java code</a:t>
            </a:r>
            <a:endParaRPr/>
          </a:p>
          <a:p>
            <a:pPr indent="-342900" lvl="0" marL="457200" rtl="0">
              <a:spcBef>
                <a:spcPts val="0"/>
              </a:spcBef>
              <a:spcAft>
                <a:spcPts val="0"/>
              </a:spcAft>
              <a:buSzPts val="1800"/>
              <a:buChar char="●"/>
            </a:pPr>
            <a:r>
              <a:rPr lang="en"/>
              <a:t>Discards custom whitespace placed by contributors</a:t>
            </a:r>
            <a:endParaRPr/>
          </a:p>
        </p:txBody>
      </p:sp>
      <p:pic>
        <p:nvPicPr>
          <p:cNvPr descr="https://camo.githubusercontent.com/ab32b0181f998030fdb7aaf503167c26933b342e/687474703a2f2f692e696d6775722e636f6d2f647337316a42332e706e67" id="135" name="Shape 135"/>
          <p:cNvPicPr preferRelativeResize="0"/>
          <p:nvPr/>
        </p:nvPicPr>
        <p:blipFill>
          <a:blip r:embed="rId3">
            <a:alphaModFix/>
          </a:blip>
          <a:stretch>
            <a:fillRect/>
          </a:stretch>
        </p:blipFill>
        <p:spPr>
          <a:xfrm>
            <a:off x="585525" y="2450038"/>
            <a:ext cx="7499400" cy="2134250"/>
          </a:xfrm>
          <a:prstGeom prst="rect">
            <a:avLst/>
          </a:prstGeom>
          <a:noFill/>
          <a:ln>
            <a:noFill/>
          </a:ln>
        </p:spPr>
      </p:pic>
      <p:sp>
        <p:nvSpPr>
          <p:cNvPr id="136" name="Shape 136"/>
          <p:cNvSpPr txBox="1"/>
          <p:nvPr/>
        </p:nvSpPr>
        <p:spPr>
          <a:xfrm>
            <a:off x="3138450" y="4584275"/>
            <a:ext cx="2867100" cy="3606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100" u="sng">
                <a:solidFill>
                  <a:schemeClr val="hlink"/>
                </a:solidFill>
                <a:highlight>
                  <a:schemeClr val="lt1"/>
                </a:highlight>
                <a:hlinkClick r:id="rId4"/>
              </a:rPr>
              <a:t>https://github.com/ishansaksena/Conflerge</a:t>
            </a:r>
            <a:endParaRPr sz="1100">
              <a:solidFill>
                <a:srgbClr val="333333"/>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Approach</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Centered on a language independent AST</a:t>
            </a:r>
            <a:endParaRPr/>
          </a:p>
          <a:p>
            <a:pPr indent="-342900" lvl="0" marL="457200" rtl="0">
              <a:spcBef>
                <a:spcPts val="0"/>
              </a:spcBef>
              <a:spcAft>
                <a:spcPts val="0"/>
              </a:spcAft>
              <a:buSzPts val="1800"/>
              <a:buChar char="●"/>
            </a:pPr>
            <a:r>
              <a:rPr lang="en"/>
              <a:t>Our AST provides the following benefits:</a:t>
            </a:r>
            <a:endParaRPr/>
          </a:p>
          <a:p>
            <a:pPr indent="-317500" lvl="1" marL="914400" rtl="0">
              <a:spcBef>
                <a:spcPts val="0"/>
              </a:spcBef>
              <a:spcAft>
                <a:spcPts val="0"/>
              </a:spcAft>
              <a:buSzPts val="1400"/>
              <a:buChar char="○"/>
            </a:pPr>
            <a:r>
              <a:rPr lang="en"/>
              <a:t>Specialized for merging algorithms (don’t have to work around other existing AST formats)</a:t>
            </a:r>
            <a:endParaRPr/>
          </a:p>
          <a:p>
            <a:pPr indent="-317500" lvl="2" marL="1371600" rtl="0">
              <a:spcBef>
                <a:spcPts val="0"/>
              </a:spcBef>
              <a:spcAft>
                <a:spcPts val="0"/>
              </a:spcAft>
              <a:buSzPts val="1400"/>
              <a:buChar char="■"/>
            </a:pPr>
            <a:r>
              <a:rPr lang="en"/>
              <a:t>Merging algorithms also become language independent</a:t>
            </a:r>
            <a:endParaRPr/>
          </a:p>
          <a:p>
            <a:pPr indent="-317500" lvl="1" marL="914400" rtl="0">
              <a:spcBef>
                <a:spcPts val="0"/>
              </a:spcBef>
              <a:spcAft>
                <a:spcPts val="0"/>
              </a:spcAft>
              <a:buSzPts val="1400"/>
              <a:buChar char="○"/>
            </a:pPr>
            <a:r>
              <a:rPr lang="en"/>
              <a:t>Retaining source code for unparsing the final merged tree</a:t>
            </a:r>
            <a:endParaRPr/>
          </a:p>
          <a:p>
            <a:pPr indent="-317500" lvl="2" marL="1371600" rtl="0">
              <a:spcBef>
                <a:spcPts val="0"/>
              </a:spcBef>
              <a:spcAft>
                <a:spcPts val="0"/>
              </a:spcAft>
              <a:buSzPts val="1400"/>
              <a:buChar char="■"/>
            </a:pPr>
            <a:r>
              <a:rPr lang="en"/>
              <a:t>Allows for whitespace conservation</a:t>
            </a:r>
            <a:endParaRPr/>
          </a:p>
          <a:p>
            <a:pPr indent="-317500" lvl="1" marL="914400" rtl="0">
              <a:spcBef>
                <a:spcPts val="0"/>
              </a:spcBef>
              <a:spcAft>
                <a:spcPts val="0"/>
              </a:spcAft>
              <a:buSzPts val="1400"/>
              <a:buChar char="○"/>
            </a:pPr>
            <a:r>
              <a:rPr lang="en"/>
              <a:t>Control and flexibility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architecture.png" id="147" name="Shape 147"/>
          <p:cNvPicPr preferRelativeResize="0"/>
          <p:nvPr/>
        </p:nvPicPr>
        <p:blipFill rotWithShape="1">
          <a:blip r:embed="rId3">
            <a:alphaModFix/>
          </a:blip>
          <a:srcRect b="2102" l="2115" r="1740" t="2341"/>
          <a:stretch/>
        </p:blipFill>
        <p:spPr>
          <a:xfrm>
            <a:off x="464104" y="1353363"/>
            <a:ext cx="5720749" cy="3091925"/>
          </a:xfrm>
          <a:prstGeom prst="rect">
            <a:avLst/>
          </a:prstGeom>
          <a:noFill/>
          <a:ln>
            <a:noFill/>
          </a:ln>
        </p:spPr>
      </p:pic>
      <p:sp>
        <p:nvSpPr>
          <p:cNvPr id="148" name="Shape 148"/>
          <p:cNvSpPr txBox="1"/>
          <p:nvPr/>
        </p:nvSpPr>
        <p:spPr>
          <a:xfrm>
            <a:off x="6341650" y="2368675"/>
            <a:ext cx="2579400" cy="1146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latin typeface="Proxima Nova"/>
                <a:ea typeface="Proxima Nova"/>
                <a:cs typeface="Proxima Nova"/>
                <a:sym typeface="Proxima Nova"/>
              </a:rPr>
              <a:t>Similar to Conflerge’s, but completely different on the inside.</a:t>
            </a:r>
            <a:endParaRPr sz="1800">
              <a:latin typeface="Proxima Nova"/>
              <a:ea typeface="Proxima Nova"/>
              <a:cs typeface="Proxima Nova"/>
              <a:sym typeface="Proxima Nova"/>
            </a:endParaRPr>
          </a:p>
        </p:txBody>
      </p:sp>
      <p:sp>
        <p:nvSpPr>
          <p:cNvPr id="149" name="Shape 149"/>
          <p:cNvSpPr txBox="1"/>
          <p:nvPr>
            <p:ph type="title"/>
          </p:nvPr>
        </p:nvSpPr>
        <p:spPr>
          <a:xfrm>
            <a:off x="464100" y="597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High Level Operations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Parsing</a:t>
            </a:r>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Must parse source code files into our generic AST</a:t>
            </a:r>
            <a:endParaRPr/>
          </a:p>
          <a:p>
            <a:pPr indent="-342900" lvl="0" marL="457200" rtl="0">
              <a:spcBef>
                <a:spcPts val="0"/>
              </a:spcBef>
              <a:spcAft>
                <a:spcPts val="0"/>
              </a:spcAft>
              <a:buSzPts val="1800"/>
              <a:buChar char="●"/>
            </a:pPr>
            <a:r>
              <a:rPr lang="en"/>
              <a:t>Requires a separate Parser for each language</a:t>
            </a:r>
            <a:endParaRPr/>
          </a:p>
          <a:p>
            <a:pPr indent="-317500" lvl="1" marL="914400" rtl="0">
              <a:spcBef>
                <a:spcPts val="0"/>
              </a:spcBef>
              <a:spcAft>
                <a:spcPts val="0"/>
              </a:spcAft>
              <a:buSzPts val="1400"/>
              <a:buChar char="○"/>
            </a:pPr>
            <a:r>
              <a:rPr lang="en"/>
              <a:t>Each parser must implement our Parser interface</a:t>
            </a:r>
            <a:endParaRPr/>
          </a:p>
          <a:p>
            <a:pPr indent="-317500" lvl="2" marL="1371600" rtl="0">
              <a:spcBef>
                <a:spcPts val="0"/>
              </a:spcBef>
              <a:spcAft>
                <a:spcPts val="0"/>
              </a:spcAft>
              <a:buSzPts val="1400"/>
              <a:buChar char="■"/>
            </a:pPr>
            <a:r>
              <a:rPr lang="en"/>
              <a:t>Requires methods for parsing and unparsing</a:t>
            </a:r>
            <a:endParaRPr/>
          </a:p>
          <a:p>
            <a:pPr indent="-317500" lvl="1" marL="914400" rtl="0">
              <a:spcBef>
                <a:spcPts val="0"/>
              </a:spcBef>
              <a:spcAft>
                <a:spcPts val="0"/>
              </a:spcAft>
              <a:buSzPts val="1400"/>
              <a:buChar char="○"/>
            </a:pPr>
            <a:r>
              <a:rPr lang="en"/>
              <a:t>We implemented our own simple Python Parser</a:t>
            </a:r>
            <a:endParaRPr/>
          </a:p>
          <a:p>
            <a:pPr indent="-342900" lvl="0" marL="457200" rtl="0">
              <a:spcBef>
                <a:spcPts val="0"/>
              </a:spcBef>
              <a:spcAft>
                <a:spcPts val="0"/>
              </a:spcAft>
              <a:buSzPts val="1800"/>
              <a:buChar char="●"/>
            </a:pPr>
            <a:r>
              <a:rPr lang="en"/>
              <a:t>Base, local, and remote f</a:t>
            </a:r>
            <a:r>
              <a:rPr lang="en"/>
              <a:t>iles are parsed line-by-line into our generic AST</a:t>
            </a:r>
            <a:endParaRPr/>
          </a:p>
          <a:p>
            <a:pPr indent="-342900" lvl="0" marL="457200" rtl="0">
              <a:spcBef>
                <a:spcPts val="0"/>
              </a:spcBef>
              <a:spcAft>
                <a:spcPts val="0"/>
              </a:spcAft>
              <a:buSzPts val="1800"/>
              <a:buChar char="●"/>
            </a:pPr>
            <a:r>
              <a:rPr lang="en"/>
              <a:t>AST nodes store type, content, indentation, and an ID (for matching)</a:t>
            </a:r>
            <a:endParaRPr/>
          </a:p>
          <a:p>
            <a:pPr indent="-317500" lvl="1" marL="914400" rtl="0">
              <a:spcBef>
                <a:spcPts val="0"/>
              </a:spcBef>
              <a:spcAft>
                <a:spcPts val="0"/>
              </a:spcAft>
              <a:buSzPts val="1400"/>
              <a:buChar char="○"/>
            </a:pPr>
            <a:r>
              <a:rPr lang="en"/>
              <a:t>If a language requires more complex nodes, these nodes can be easily extended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Merging Process</a:t>
            </a:r>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Proxima Nova"/>
              <a:buChar char="●"/>
            </a:pPr>
            <a:r>
              <a:rPr lang="en"/>
              <a:t>Input: BASE, LOCAL, REMOTE ASTs</a:t>
            </a:r>
            <a:endParaRPr/>
          </a:p>
          <a:p>
            <a:pPr indent="-342900" lvl="0" marL="457200" marR="0" rtl="0" algn="l">
              <a:lnSpc>
                <a:spcPct val="115000"/>
              </a:lnSpc>
              <a:spcBef>
                <a:spcPts val="0"/>
              </a:spcBef>
              <a:spcAft>
                <a:spcPts val="0"/>
              </a:spcAft>
              <a:buSzPts val="1800"/>
              <a:buChar char="●"/>
            </a:pPr>
            <a:r>
              <a:rPr lang="en"/>
              <a:t>Compute tree diffs </a:t>
            </a:r>
            <a:r>
              <a:rPr lang="en"/>
              <a:t>BASE→LOCAL and BASE→REMOTE</a:t>
            </a:r>
            <a:endParaRPr/>
          </a:p>
          <a:p>
            <a:pPr indent="-317500" lvl="1" marL="914400" marR="0" rtl="0" algn="l">
              <a:lnSpc>
                <a:spcPct val="115000"/>
              </a:lnSpc>
              <a:spcBef>
                <a:spcPts val="0"/>
              </a:spcBef>
              <a:spcAft>
                <a:spcPts val="0"/>
              </a:spcAft>
              <a:buSzPts val="1400"/>
              <a:buChar char="○"/>
            </a:pPr>
            <a:r>
              <a:rPr lang="en"/>
              <a:t>First, match the nodes between all three trees</a:t>
            </a:r>
            <a:endParaRPr/>
          </a:p>
          <a:p>
            <a:pPr indent="-317500" lvl="1" marL="914400" marR="0" rtl="0" algn="l">
              <a:lnSpc>
                <a:spcPct val="115000"/>
              </a:lnSpc>
              <a:spcBef>
                <a:spcPts val="0"/>
              </a:spcBef>
              <a:spcAft>
                <a:spcPts val="0"/>
              </a:spcAft>
              <a:buSzPts val="1400"/>
              <a:buChar char="○"/>
            </a:pPr>
            <a:r>
              <a:rPr lang="en"/>
              <a:t>Second, detect differences between BASE and LOCAL, and BASE and REMOTE</a:t>
            </a:r>
            <a:endParaRPr/>
          </a:p>
          <a:p>
            <a:pPr indent="-317500" lvl="1" marL="914400" marR="0" rtl="0" algn="l">
              <a:lnSpc>
                <a:spcPct val="115000"/>
              </a:lnSpc>
              <a:spcBef>
                <a:spcPts val="0"/>
              </a:spcBef>
              <a:spcAft>
                <a:spcPts val="0"/>
              </a:spcAft>
              <a:buSzPts val="1400"/>
              <a:buChar char="○"/>
            </a:pPr>
            <a:r>
              <a:rPr lang="en"/>
              <a:t>Tree diffs are represented as a set of actions (insert, delete, update a node)</a:t>
            </a:r>
            <a:endParaRPr/>
          </a:p>
          <a:p>
            <a:pPr indent="-342900" lvl="0" marL="457200" marR="0" rtl="0" algn="l">
              <a:lnSpc>
                <a:spcPct val="115000"/>
              </a:lnSpc>
              <a:spcBef>
                <a:spcPts val="0"/>
              </a:spcBef>
              <a:spcAft>
                <a:spcPts val="0"/>
              </a:spcAft>
              <a:buSzPts val="1800"/>
              <a:buChar char="●"/>
            </a:pPr>
            <a:r>
              <a:rPr lang="en"/>
              <a:t>Merge and apply both diffs onto BASE</a:t>
            </a:r>
            <a:endParaRPr/>
          </a:p>
          <a:p>
            <a:pPr indent="-317500" lvl="1" marL="914400" marR="0" rtl="0" algn="l">
              <a:lnSpc>
                <a:spcPct val="115000"/>
              </a:lnSpc>
              <a:spcBef>
                <a:spcPts val="0"/>
              </a:spcBef>
              <a:spcAft>
                <a:spcPts val="0"/>
              </a:spcAft>
              <a:buSzPts val="1400"/>
              <a:buChar char="○"/>
            </a:pPr>
            <a:r>
              <a:rPr lang="en"/>
              <a:t>A fairly complicated process, especially where conflicts occur</a:t>
            </a:r>
            <a:endParaRPr/>
          </a:p>
          <a:p>
            <a:pPr indent="-342900" lvl="0" marL="457200" marR="0" rtl="0" algn="l">
              <a:lnSpc>
                <a:spcPct val="115000"/>
              </a:lnSpc>
              <a:spcBef>
                <a:spcPts val="0"/>
              </a:spcBef>
              <a:spcAft>
                <a:spcPts val="0"/>
              </a:spcAft>
              <a:buSzPts val="1800"/>
              <a:buChar char="●"/>
            </a:pPr>
            <a:r>
              <a:rPr lang="en"/>
              <a:t>Output: a modified BASE AST, unparsed into merged source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