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17A94E-9799-4E54-BF4A-36942CD08EC4}">
  <a:tblStyle styleId="{7B17A94E-9799-4E54-BF4A-36942CD08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BDC0453-C44D-4580-BEC4-CA6C13682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= whether the tool detects merge conflict or not</a:t>
            </a:r>
            <a:br>
              <a:rPr lang="en"/>
            </a:br>
            <a:r>
              <a:rPr lang="en"/>
              <a:t>True and False = whether the tool was correct or not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mention that these are raw inputs for true and false positives and negatives?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include any examples here? His feedback said to include a real world example, but we’re doing that later in the demo, right? It could use one but I’m undecided..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it might be a good idea to show the example here to help motivate the problem and then run through it during the demo to show that our tool solves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Conflerge is a git merge tool that is used for java projects. It is basically a wrapper around Javaparser, which produces ASTs out of source code. Conflerge takes these ASTs and runs a merging algorithm on them. Some of the downsides are: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result of a merge is all formatted according to the default Javaparser formatting -- any custom whitespace for example is not preserved. This is a problem since many developers use whitespace for code clarity purposes. This means that the developer must manually reinsert it and commit the code again.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Conflerge uses Javaparser, languages other than java are not supported.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there is a failure to merge (tool couldn’t resolve the merge conflict), </a:t>
            </a:r>
            <a:r>
              <a:rPr b="1" lang="en"/>
              <a:t>give example of a failure and show the output on the side</a:t>
            </a:r>
            <a:r>
              <a:rPr lang="en"/>
              <a:t>? (in the last presentation, we said that no information was given to the user-- which is what I thought according to what the contributor to conflerge told me, but Bryan said he got a lot of exceptions he didn’t understand. If we can reproduce this it might be a good idea to include it, or just give screenshots of whatever failures we get and talk about those.)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Incl. example of simple  merge that git can handle, but an example of one it cannot solve.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generic ast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ucidchart.com/documents/edit/53b9d5df-a5ff-455c-aabb-dca86575031a/0?callback=close&amp;name=slides&amp;callback_type=back&amp;v=244&amp;s=360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Smerge: Smarter Merge Conflict Resolutions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Alva Wei (alvawei)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Jediah Conachan (jediah6)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Kenji Nicholson (kenjilee)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Steven Miller (stevenm62)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Sungmin Rhee (srhee4)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</a:t>
            </a:r>
            <a:r>
              <a:rPr lang="en"/>
              <a:t>: How successful is Smerge at reducing conflicts?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</a:t>
            </a:r>
            <a:r>
              <a:rPr lang="en"/>
              <a:t>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Smerge will reduce the number of merge conflicts experienced by the programmer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Procedure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Gather many GitHub repositories and their respective historical data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From the historical data, look for merge commits that have two parents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git’s standard merge tools on the commits to see how many conflicts arise as a baseline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Smerge’s merging algorithm and record metric information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Compare the human resolution to the resolution presented by Smerge automatically.</a:t>
            </a:r>
            <a:r>
              <a:rPr lang="en" sz="1600"/>
              <a:t> Categorize merge result as correct, correct w/o comments, unresolved or incorrect.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graphicFrame>
        <p:nvGraphicFramePr>
          <p:cNvPr id="122" name="Shape 122"/>
          <p:cNvGraphicFramePr/>
          <p:nvPr/>
        </p:nvGraphicFramePr>
        <p:xfrm>
          <a:off x="425200" y="14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{9BDC0453-C44D-4580-BEC4-CA6C13682474}</a:tableStyleId>
              </a:tblPr>
              <a:tblGrid>
                <a:gridCol w="683925"/>
                <a:gridCol w="3861600"/>
                <a:gridCol w="3861600"/>
              </a:tblGrid>
              <a:tr h="41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Negatives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5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detect </a:t>
                      </a:r>
                      <a:r>
                        <a:rPr lang="en"/>
                        <a:t>m</a:t>
                      </a:r>
                      <a:r>
                        <a:rPr lang="en"/>
                        <a:t>erge conflict AND</a:t>
                      </a:r>
                      <a:br>
                        <a:rPr lang="en"/>
                      </a:br>
                      <a:r>
                        <a:rPr lang="en"/>
                        <a:t>merge requires manual 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does not detect merge conflicts AND merge can be done automatically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detect</a:t>
                      </a:r>
                      <a:r>
                        <a:rPr lang="en"/>
                        <a:t> m</a:t>
                      </a:r>
                      <a:r>
                        <a:rPr lang="en"/>
                        <a:t>erge conflict BUT</a:t>
                      </a:r>
                      <a:br>
                        <a:rPr lang="en"/>
                      </a:br>
                      <a:r>
                        <a:rPr lang="en"/>
                        <a:t>merge can be done automatically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does not detect merge conflicts BUT </a:t>
                      </a:r>
                      <a:br>
                        <a:rPr lang="en"/>
                      </a:br>
                      <a:r>
                        <a:rPr lang="en"/>
                        <a:t>merge requires manual resolution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(cont.)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Conflicts:</a:t>
            </a:r>
            <a:r>
              <a:rPr lang="en"/>
              <a:t> The number of merge conflicts found in the repo by git merge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% Correct:</a:t>
            </a:r>
            <a:r>
              <a:rPr lang="en"/>
              <a:t> The conflicts that Smerge was able to resolve correctly.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% Correct w/o Comments/Whitespace:</a:t>
            </a:r>
            <a:r>
              <a:rPr lang="en"/>
              <a:t> The conflicts that were resolved correctly, ignoring comments and whitespace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% Unresolved:</a:t>
            </a:r>
            <a:r>
              <a:rPr lang="en"/>
              <a:t> The conflicts that Smerge aborted merging would result in possibly undesired behavior.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% Incorrect: </a:t>
            </a:r>
            <a:r>
              <a:rPr lang="en"/>
              <a:t>The conflicts that Smerge reported to have merged, but the solution it produced differed from the programmer’s manual resolution.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429925" y="11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{7B17A94E-9799-4E54-BF4A-36942CD08EC4}</a:tableStyleId>
              </a:tblPr>
              <a:tblGrid>
                <a:gridCol w="1704250"/>
                <a:gridCol w="1219175"/>
                <a:gridCol w="1101200"/>
                <a:gridCol w="1428950"/>
                <a:gridCol w="1520700"/>
                <a:gridCol w="1206075"/>
              </a:tblGrid>
              <a:tr h="41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Repository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#Conflicts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%Correct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%CorrectCW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%Unresolved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%Incorrect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1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 Models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1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Keras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1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</a:t>
                      </a:r>
                      <a:endParaRPr/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429850" y="2838000"/>
            <a:ext cx="81804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Untested repositories: snallygaster, django, face_recognition, ansible, XX-net, scikit-lean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suggests our tool is currently unsuccessful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Goals for coming weeks: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cases where tool fails to merge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tool to show positive results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correctness of evaluation scripts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false-negative conflicts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Minimizing false-positives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Threats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selection bias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select a small # of repos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Undercoverage bias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Edge cases where tool is close to useless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version control systems use line-based analysis to detect merge conflicts which results in many unnecessary manual merges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Manual merges = valuable developer time = more money spent on projects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Conflerge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Abstract Syntax Tree (AST) merging to automatically merge conflicts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on JavaParser means only compatible with Java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Discards custom whitespace placed by contributors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Capable of merging whitespace conflicts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Conservative to prevent undesired merges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manual resolution on most merge conflicts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number of conflicts presented to the users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merging module that can be used with several different language parsers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handle as many trivial merge conflicts as possible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frequency of undesired behavior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Implementation</a:t>
            </a:r>
            <a:endParaRPr/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Parser takes three input files an</a:t>
            </a:r>
            <a:r>
              <a:rPr lang="en">
                <a:solidFill>
                  <a:srgbClr val="FFFFFF"/>
                </a:solidFill>
              </a:rPr>
              <a:t>d generates an AST for each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Easier to parse into a generic AST that fits our needs with our own parser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Matcher finds tree matchings from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$LOCAL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$REMOTE</a:t>
            </a:r>
            <a:r>
              <a:rPr lang="en">
                <a:solidFill>
                  <a:srgbClr val="FFFFFF"/>
                </a:solidFill>
              </a:rPr>
              <a:t> ASTs to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$BASE</a:t>
            </a:r>
            <a:r>
              <a:rPr lang="en">
                <a:solidFill>
                  <a:srgbClr val="FFFFFF"/>
                </a:solidFill>
              </a:rPr>
              <a:t> AST</a:t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Differ produces action sets for both matchings and merges them into one AST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" name="Shape 8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67821"/>
            <a:ext cx="4572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are parsed line-by-line into ASTs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AST nodes store parent, children, type, label, indentation, and ID (for matching)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Whitespace</a:t>
            </a:r>
            <a:endParaRPr/>
          </a:p>
          <a:p>
            <a:pPr indent="45720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etc.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210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$BASE</a:t>
            </a:r>
            <a:r>
              <a:rPr lang="en"/>
              <a:t> AST nodes are assigned unique IDs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$LOCAL</a:t>
            </a:r>
            <a:r>
              <a:rPr lang="en"/>
              <a:t> and </a:t>
            </a: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$REMOTE</a:t>
            </a:r>
            <a:r>
              <a:rPr lang="en"/>
              <a:t> ASTs are compared to </a:t>
            </a: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$BASE</a:t>
            </a:r>
            <a:r>
              <a:rPr lang="en"/>
              <a:t> AST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Fuzzy label 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8A7B52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/>
              <a:t> be considered the same as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8A7B52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/>
              <a:t>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about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 and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/>
              <a:t>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and child matching (not yet implemented)</a:t>
            </a:r>
            <a:endParaRPr/>
          </a:p>
        </p:txBody>
      </p:sp>
      <p:graphicFrame>
        <p:nvGraphicFramePr>
          <p:cNvPr id="98" name="Shape 98"/>
          <p:cNvGraphicFramePr/>
          <p:nvPr/>
        </p:nvGraphicFramePr>
        <p:xfrm>
          <a:off x="2286000" y="32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{7B17A94E-9799-4E54-BF4A-36942CD08EC4}</a:tableStyleId>
              </a:tblPr>
              <a:tblGrid>
                <a:gridCol w="1524000"/>
                <a:gridCol w="1524000"/>
                <a:gridCol w="1524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$BASE</a:t>
                      </a:r>
                      <a:r>
                        <a:rPr lang="en" sz="1100"/>
                        <a:t>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(2)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(3)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100">
                        <a:solidFill>
                          <a:srgbClr val="8A7B5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(4)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“hello”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$LOCAL: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(2)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(3)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(5)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(4)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“Hello”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$REMOTE: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(2)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(6)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(3)    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100">
                        <a:solidFill>
                          <a:srgbClr val="8A7B5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(7)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“hi world!”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Diffing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2466925"/>
            <a:ext cx="85206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kinds of node actions: insert, delete, move, update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can be considered as a delete followed by an insert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set from </a:t>
            </a: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$BASE</a:t>
            </a:r>
            <a:r>
              <a:rPr lang="en"/>
              <a:t> to </a:t>
            </a: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$LOCAL</a:t>
            </a:r>
            <a:r>
              <a:rPr lang="en"/>
              <a:t>:</a:t>
            </a: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1,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/>
              <a:t>to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3,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 to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4,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"/>
              <a:t> to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“Hello”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5 as the 4th child of </a:t>
            </a:r>
            <a:r>
              <a:rPr lang="en">
                <a:solidFill>
                  <a:srgbClr val="434F54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endParaRPr>
              <a:solidFill>
                <a:srgbClr val="434F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22860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{7B17A94E-9799-4E54-BF4A-36942CD08EC4}</a:tableStyleId>
              </a:tblPr>
              <a:tblGrid>
                <a:gridCol w="1524000"/>
                <a:gridCol w="1524000"/>
                <a:gridCol w="1524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$BASE</a:t>
                      </a:r>
                      <a:r>
                        <a:rPr lang="en" sz="1100"/>
                        <a:t>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(2)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(3)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100">
                        <a:solidFill>
                          <a:srgbClr val="8A7B5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(4)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“hello”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$LOCAL: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(2)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(3)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(5)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(4)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“Hello”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$REMOTE: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(2) 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(6)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(3)    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100">
                        <a:solidFill>
                          <a:srgbClr val="8A7B52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(7) </a:t>
                      </a:r>
                      <a:r>
                        <a:rPr lang="en" sz="11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1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“hi world!”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