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  <p:sldMasterId id="2147483735" r:id="rId2"/>
    <p:sldMasterId id="2147483719" r:id="rId3"/>
    <p:sldMasterId id="2147483731" r:id="rId4"/>
  </p:sldMasterIdLst>
  <p:notesMasterIdLst>
    <p:notesMasterId r:id="rId25"/>
  </p:notesMasterIdLst>
  <p:handoutMasterIdLst>
    <p:handoutMasterId r:id="rId26"/>
  </p:handoutMasterIdLst>
  <p:sldIdLst>
    <p:sldId id="425" r:id="rId5"/>
    <p:sldId id="443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55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4571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9" algn="l" defTabSz="4571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4571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6" algn="l" defTabSz="4571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5" algn="l" defTabSz="4571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4571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2" algn="l" defTabSz="4571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23DB1A9-08D7-8647-A2AC-B02FB2356BC0}">
          <p14:sldIdLst>
            <p14:sldId id="425"/>
          </p14:sldIdLst>
        </p14:section>
        <p14:section name="Contents" id="{66E55BCD-5A28-8F46-BEDC-1D571CC74DF0}">
          <p14:sldIdLst>
            <p14:sldId id="44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5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3F"/>
    <a:srgbClr val="505050"/>
    <a:srgbClr val="FFFFFF"/>
    <a:srgbClr val="007377"/>
    <a:srgbClr val="FFBF3F"/>
    <a:srgbClr val="8CE2D0"/>
    <a:srgbClr val="A6BBC8"/>
    <a:srgbClr val="00B5E2"/>
    <a:srgbClr val="646468"/>
    <a:srgbClr val="5A5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9" autoAdjust="0"/>
    <p:restoredTop sz="96737" autoAdjust="0"/>
  </p:normalViewPr>
  <p:slideViewPr>
    <p:cSldViewPr snapToGrid="0" snapToObjects="1">
      <p:cViewPr>
        <p:scale>
          <a:sx n="90" d="100"/>
          <a:sy n="90" d="100"/>
        </p:scale>
        <p:origin x="-900" y="120"/>
      </p:cViewPr>
      <p:guideLst>
        <p:guide orient="horz" pos="1309"/>
        <p:guide orient="horz" pos="1190"/>
        <p:guide orient="horz" pos="834"/>
        <p:guide orient="horz" pos="120"/>
        <p:guide orient="horz" pos="3616"/>
        <p:guide orient="horz" pos="478"/>
        <p:guide pos="5519"/>
        <p:guide pos="3000"/>
        <p:guide pos="2763"/>
        <p:guide/>
        <p:guide pos="1839"/>
        <p:guide pos="2078"/>
        <p:guide pos="3680"/>
        <p:guide pos="3919"/>
        <p:guide pos="237"/>
        <p:guide pos="1425"/>
        <p:guide pos="4311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96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88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9" algn="l" defTabSz="4571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4571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6" algn="l" defTabSz="4571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5" algn="l" defTabSz="4571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4571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2" algn="l" defTabSz="4571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1319876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59952" lvl="0" indent="-359952">
              <a:spcBef>
                <a:spcPts val="400"/>
              </a:spcBef>
            </a:pPr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 smtClean="0"/>
              <a:t>第二级 </a:t>
            </a:r>
            <a:r>
              <a:rPr lang="en-US" altLang="zh-CN" dirty="0" smtClean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 smtClean="0"/>
              <a:t>第三级 </a:t>
            </a:r>
            <a:r>
              <a:rPr lang="en-US" altLang="zh-CN" dirty="0" smtClean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 smtClean="0"/>
              <a:t>第四级 </a:t>
            </a:r>
            <a:r>
              <a:rPr lang="en-US" altLang="zh-CN" dirty="0" smtClean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 smtClean="0"/>
              <a:t>第五级 </a:t>
            </a:r>
            <a:r>
              <a:rPr lang="en-US" altLang="zh-CN" dirty="0" smtClean="0"/>
              <a:t>Fifth level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zh-CN" altLang="en-US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</a:p>
        </p:txBody>
      </p:sp>
    </p:spTree>
    <p:extLst>
      <p:ext uri="{BB962C8B-B14F-4D97-AF65-F5344CB8AC3E}">
        <p14:creationId xmlns:p14="http://schemas.microsoft.com/office/powerpoint/2010/main" val="210345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6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</a:p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6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7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976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854" indent="-342854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976" lvl="0" indent="0" algn="l" defTabSz="457139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54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6" y="2078038"/>
            <a:ext cx="5464175" cy="3662362"/>
          </a:xfrm>
        </p:spPr>
        <p:txBody>
          <a:bodyPr anchor="t"/>
          <a:lstStyle>
            <a:lvl1pPr marL="0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</a:p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</a:p>
          <a:p>
            <a:pPr marL="0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6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976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8" y="1323975"/>
            <a:ext cx="2541588" cy="565151"/>
          </a:xfrm>
          <a:solidFill>
            <a:schemeClr val="accent1"/>
          </a:solidFill>
        </p:spPr>
        <p:txBody>
          <a:bodyPr/>
          <a:lstStyle>
            <a:lvl1pPr marL="179976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976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9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976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5"/>
            <a:ext cx="2534920" cy="565151"/>
          </a:xfrm>
          <a:solidFill>
            <a:schemeClr val="accent1"/>
          </a:solidFill>
        </p:spPr>
        <p:txBody>
          <a:bodyPr/>
          <a:lstStyle>
            <a:lvl1pPr marL="179976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976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7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976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9" y="1323975"/>
            <a:ext cx="2541588" cy="565151"/>
          </a:xfrm>
          <a:solidFill>
            <a:schemeClr val="accent1"/>
          </a:solidFill>
        </p:spPr>
        <p:txBody>
          <a:bodyPr/>
          <a:lstStyle>
            <a:lvl1pPr marL="179976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976" marR="0" lvl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6722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9" y="1319876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2" y="1319876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9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3" y="1319876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9952" indent="-359952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139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6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7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4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854" indent="-342854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139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4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854" indent="-342854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139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4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854" indent="-342854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139" rtl="0" eaLnBrk="1" latinLnBrk="0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 smtClean="0"/>
              <a:t>编辑正文文字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6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854" indent="-342854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6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854" indent="-342854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6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854" indent="-342854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1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854" indent="-342854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854" indent="-342854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854" indent="-342854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6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854" indent="-342854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6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854" indent="-342854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6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854" indent="-342854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5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6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6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27" tIns="45714" rIns="91427" bIns="45714"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lIns="91427" tIns="45714" rIns="91427" bIns="45714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73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1319876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976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>
                <a:solidFill>
                  <a:schemeClr val="accent2"/>
                </a:solidFill>
              </a:defRPr>
            </a:lvl1pPr>
            <a:lvl2pPr marL="74240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383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383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383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6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976" marR="0" indent="0" algn="l" defTabSz="45713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8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3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81804" y="1319876"/>
            <a:ext cx="8367711" cy="4421308"/>
          </a:xfrm>
          <a:prstGeom prst="rect">
            <a:avLst/>
          </a:prstGeom>
        </p:spPr>
        <p:txBody>
          <a:bodyPr lIns="83775" tIns="41888" rIns="83775" bIns="41888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 marL="74230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36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36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36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701" y="190500"/>
            <a:ext cx="7319161" cy="568476"/>
          </a:xfrm>
          <a:prstGeom prst="rect">
            <a:avLst/>
          </a:prstGeom>
        </p:spPr>
        <p:txBody>
          <a:bodyPr lIns="83775" tIns="41888" rIns="83775" bIns="4188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0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27" tIns="45714" rIns="91427" bIns="45714"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221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81804" y="1319876"/>
            <a:ext cx="8367711" cy="4421308"/>
          </a:xfrm>
          <a:prstGeom prst="rect">
            <a:avLst/>
          </a:prstGeom>
        </p:spPr>
        <p:txBody>
          <a:bodyPr lIns="83775" tIns="41888" rIns="83775" bIns="41888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 marL="74230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36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36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36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701" y="190500"/>
            <a:ext cx="7319161" cy="568476"/>
          </a:xfrm>
          <a:prstGeom prst="rect">
            <a:avLst/>
          </a:prstGeom>
        </p:spPr>
        <p:txBody>
          <a:bodyPr lIns="83775" tIns="41888" rIns="83775" bIns="4188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28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6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59952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59952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59952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/>
        </p:blipFill>
        <p:spPr>
          <a:xfrm>
            <a:off x="2" y="941608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8" y="1701801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1319876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/>
            </a:lvl1pPr>
            <a:lvl2pPr marL="74240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383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383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383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3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1319876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40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383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383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383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2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8"/>
            <a:ext cx="9144000" cy="738693"/>
          </a:xfrm>
          <a:prstGeom prst="rect">
            <a:avLst/>
          </a:prstGeom>
        </p:spPr>
      </p:pic>
      <p:pic>
        <p:nvPicPr>
          <p:cNvPr id="20" name="Picture 19" descr="151111_SAIC_word_template_header_footer_lim-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99275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4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59952" lvl="0" indent="-359952">
              <a:spcBef>
                <a:spcPts val="400"/>
              </a:spcBef>
            </a:pPr>
            <a:r>
              <a:rPr lang="zh-CN" altLang="en-US" dirty="0" smtClean="0"/>
              <a:t>编辑正文文字 </a:t>
            </a:r>
            <a:r>
              <a:rPr lang="en-US" dirty="0" smtClean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 smtClean="0"/>
              <a:t>第二级 </a:t>
            </a:r>
            <a:r>
              <a:rPr lang="en-US" dirty="0" smtClean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 smtClean="0"/>
              <a:t>第三级 </a:t>
            </a:r>
            <a:r>
              <a:rPr lang="en-US" dirty="0" smtClean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 smtClean="0"/>
              <a:t>第四级 </a:t>
            </a:r>
            <a:r>
              <a:rPr lang="en-US" dirty="0" smtClean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 smtClean="0"/>
              <a:t>第五级 </a:t>
            </a: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4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8" y="6907214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4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4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60" y="6907214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E:\work\CI-2\CICD视觉识别系统\CI LOGO-小写d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8" y="6303590"/>
            <a:ext cx="1174464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800" r:id="rId2"/>
    <p:sldLayoutId id="2147483801" r:id="rId3"/>
  </p:sldLayoutIdLst>
  <p:hf hdr="0" ftr="0"/>
  <p:txStyles>
    <p:titleStyle>
      <a:lvl1pPr algn="l" defTabSz="457139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854" indent="-342854" algn="l" defTabSz="457139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accent2"/>
          </a:solidFill>
          <a:latin typeface="Arial"/>
          <a:ea typeface="+mn-ea"/>
          <a:cs typeface="Arial"/>
        </a:defRPr>
      </a:lvl1pPr>
      <a:lvl2pPr marL="742851" indent="-285712" algn="l" defTabSz="457139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accent2"/>
          </a:solidFill>
          <a:latin typeface="Arial"/>
          <a:ea typeface="+mn-ea"/>
          <a:cs typeface="Arial"/>
        </a:defRPr>
      </a:lvl2pPr>
      <a:lvl3pPr marL="1142848" indent="-228569" algn="l" defTabSz="457139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accent2"/>
          </a:solidFill>
          <a:latin typeface="Arial"/>
          <a:ea typeface="+mn-ea"/>
          <a:cs typeface="Arial"/>
        </a:defRPr>
      </a:lvl3pPr>
      <a:lvl4pPr marL="1599986" indent="-228569" algn="l" defTabSz="457139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accent2"/>
          </a:solidFill>
          <a:latin typeface="Arial"/>
          <a:ea typeface="+mn-ea"/>
          <a:cs typeface="Arial"/>
        </a:defRPr>
      </a:lvl4pPr>
      <a:lvl5pPr marL="2057126" indent="-228569" algn="l" defTabSz="457139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>
          <a:solidFill>
            <a:schemeClr val="accent2"/>
          </a:solidFill>
          <a:latin typeface="Arial"/>
          <a:ea typeface="+mn-ea"/>
          <a:cs typeface="Arial"/>
        </a:defRPr>
      </a:lvl5pPr>
      <a:lvl6pPr marL="2514265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3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3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1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7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6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5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4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2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2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8"/>
            <a:ext cx="9144000" cy="738693"/>
          </a:xfrm>
          <a:prstGeom prst="rect">
            <a:avLst/>
          </a:prstGeom>
        </p:spPr>
      </p:pic>
      <p:pic>
        <p:nvPicPr>
          <p:cNvPr id="9" name="Picture 8" descr="151111_SAIC_word_template_header_footer_lim-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99275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4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8" y="6907214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4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4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60" y="6907214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7" name="Picture 2" descr="E:\work\CI-2\CICD视觉识别系统\CI LOGO-小写d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8" y="6303590"/>
            <a:ext cx="1174464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0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79" r:id="rId2"/>
  </p:sldLayoutIdLst>
  <p:hf hdr="0" ftr="0" dt="0"/>
  <p:txStyles>
    <p:titleStyle>
      <a:lvl1pPr algn="l" defTabSz="457139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139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851" indent="-285712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2848" indent="-228569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599986" indent="-228569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126" indent="-228569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265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3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3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1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7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6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5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4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2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2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8"/>
            <a:ext cx="9144000" cy="738693"/>
          </a:xfrm>
          <a:prstGeom prst="rect">
            <a:avLst/>
          </a:prstGeom>
        </p:spPr>
      </p:pic>
      <p:pic>
        <p:nvPicPr>
          <p:cNvPr id="14" name="Picture 13" descr="151111_SAIC_word_template_header_footer_lim-0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99275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 smtClean="0"/>
              <a:t>编辑标题文字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6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 smtClean="0"/>
              <a:t>编辑正文文字 </a:t>
            </a:r>
            <a:r>
              <a:rPr lang="en-US" dirty="0" smtClean="0"/>
              <a:t>Click to edit Master text styles</a:t>
            </a:r>
          </a:p>
          <a:p>
            <a:pPr lvl="1"/>
            <a:r>
              <a:rPr lang="zh-CN" altLang="en-US" dirty="0" smtClean="0"/>
              <a:t>第二级 </a:t>
            </a:r>
            <a:r>
              <a:rPr lang="en-US" dirty="0" smtClean="0"/>
              <a:t>Second level</a:t>
            </a:r>
          </a:p>
          <a:p>
            <a:pPr lvl="2"/>
            <a:r>
              <a:rPr lang="zh-CN" altLang="en-US" dirty="0" smtClean="0"/>
              <a:t>第三级 </a:t>
            </a:r>
            <a:r>
              <a:rPr lang="en-US" dirty="0" smtClean="0"/>
              <a:t>Third level</a:t>
            </a:r>
          </a:p>
          <a:p>
            <a:pPr lvl="3"/>
            <a:r>
              <a:rPr lang="zh-CN" altLang="en-US" dirty="0" smtClean="0"/>
              <a:t>第四级 </a:t>
            </a:r>
            <a:r>
              <a:rPr lang="en-US" dirty="0" smtClean="0"/>
              <a:t>Fourth level</a:t>
            </a:r>
          </a:p>
          <a:p>
            <a:pPr lvl="4"/>
            <a:r>
              <a:rPr lang="zh-CN" altLang="en-US" dirty="0" smtClean="0"/>
              <a:t>第五级 </a:t>
            </a: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510317" y="6345224"/>
            <a:ext cx="1810333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b="0" dirty="0" smtClean="0">
                <a:solidFill>
                  <a:schemeClr val="tx2"/>
                </a:solidFill>
                <a:latin typeface="Arial"/>
                <a:cs typeface="Arial"/>
              </a:rPr>
              <a:t>会议名称  保密级别</a:t>
            </a:r>
            <a:endParaRPr lang="en-US" sz="100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3505201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/>
                <a:cs typeface="Arial"/>
              </a:rPr>
              <a:pPr algn="ctr"/>
              <a:t>‹#›</a:t>
            </a:fld>
            <a:endParaRPr lang="en-US" sz="100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4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8" y="6907214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4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4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60" y="6907214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2" name="Picture 2" descr="E:\work\CI-2\CICD视觉识别系统\CI LOGO-小写d.pn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8" y="6303590"/>
            <a:ext cx="1174464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24" r:id="rId2"/>
    <p:sldLayoutId id="2147483721" r:id="rId3"/>
    <p:sldLayoutId id="2147483758" r:id="rId4"/>
    <p:sldLayoutId id="2147483752" r:id="rId5"/>
    <p:sldLayoutId id="2147483750" r:id="rId6"/>
    <p:sldLayoutId id="2147483751" r:id="rId7"/>
    <p:sldLayoutId id="2147483753" r:id="rId8"/>
    <p:sldLayoutId id="2147483757" r:id="rId9"/>
    <p:sldLayoutId id="2147483726" r:id="rId10"/>
    <p:sldLayoutId id="2147483727" r:id="rId11"/>
    <p:sldLayoutId id="2147483725" r:id="rId12"/>
    <p:sldLayoutId id="2147483754" r:id="rId13"/>
    <p:sldLayoutId id="2147483728" r:id="rId14"/>
    <p:sldLayoutId id="2147483748" r:id="rId15"/>
    <p:sldLayoutId id="2147483749" r:id="rId16"/>
  </p:sldLayoutIdLst>
  <p:hf hdr="0" ftr="0"/>
  <p:txStyles>
    <p:titleStyle>
      <a:lvl1pPr algn="l" defTabSz="457139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59952" indent="-359952" algn="l" defTabSz="457139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851" indent="-285712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2848" indent="-228569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599986" indent="-228569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126" indent="-228569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265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3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3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1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7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6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5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4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2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2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pic>
        <p:nvPicPr>
          <p:cNvPr id="7" name="Picture 6" descr="151110_logo_arrange_70-01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1" t="28627" r="22338" b="49156"/>
          <a:stretch/>
        </p:blipFill>
        <p:spPr>
          <a:xfrm>
            <a:off x="2359906" y="2906444"/>
            <a:ext cx="4428423" cy="970092"/>
          </a:xfrm>
          <a:prstGeom prst="rect">
            <a:avLst/>
          </a:prstGeom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4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80</a:t>
            </a:r>
            <a:endParaRPr lang="en-US" sz="600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8" y="6907214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4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4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60" y="6907214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4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hdr="0" ftr="0" dt="0"/>
  <p:txStyles>
    <p:titleStyle>
      <a:lvl1pPr algn="ctr" defTabSz="457139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854" indent="-342854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851" indent="-285712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2848" indent="-228569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599986" indent="-228569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126" indent="-228569" algn="l" defTabSz="457139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265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3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3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1" indent="-228569" algn="l" defTabSz="4571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7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6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5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4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2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2" algn="l" defTabSz="4571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ruanyifeng.com/blog/2012/07/git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2/07/git.html" TargetMode="Externa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Git</a:t>
            </a:r>
            <a:r>
              <a:rPr lang="zh-CN" altLang="en-US" dirty="0" smtClean="0"/>
              <a:t>功能演示</a:t>
            </a:r>
            <a:endParaRPr 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1600" dirty="0"/>
              <a:t>部</a:t>
            </a:r>
            <a:r>
              <a:rPr lang="zh-CN" altLang="en-US" dirty="0" smtClean="0"/>
              <a:t>门 </a:t>
            </a:r>
            <a:r>
              <a:rPr lang="en-US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dirty="0" smtClean="0"/>
              <a:t>CI</a:t>
            </a:r>
            <a:endParaRPr lang="en-US" dirty="0"/>
          </a:p>
          <a:p>
            <a:r>
              <a:rPr lang="zh-CN" altLang="en-US" dirty="0"/>
              <a:t>版本号 </a:t>
            </a:r>
            <a:r>
              <a:rPr lang="en-US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zh-CN" altLang="en-US" spc="1600" dirty="0"/>
              <a:t>日</a:t>
            </a:r>
            <a:r>
              <a:rPr lang="zh-CN" altLang="en-US" dirty="0" smtClean="0"/>
              <a:t>期 </a:t>
            </a:r>
            <a:r>
              <a:rPr lang="en-US" dirty="0" smtClean="0"/>
              <a:t>Date：		</a:t>
            </a:r>
            <a:r>
              <a:rPr lang="en-US" dirty="0" smtClean="0"/>
              <a:t>2017.02.27</a:t>
            </a:r>
            <a:endParaRPr lang="en-US" dirty="0"/>
          </a:p>
        </p:txBody>
      </p:sp>
      <p:pic>
        <p:nvPicPr>
          <p:cNvPr id="4" name="Picture 3" descr="新综合办公大楼02修图三稿_1209_O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6" b="38046"/>
          <a:stretch/>
        </p:blipFill>
        <p:spPr>
          <a:xfrm>
            <a:off x="2" y="953770"/>
            <a:ext cx="9143999" cy="25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分支管理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701" y="1112808"/>
            <a:ext cx="3279899" cy="1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7652" y="1355843"/>
            <a:ext cx="3429494" cy="162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701" y="3620135"/>
            <a:ext cx="4151769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7652" y="3677285"/>
            <a:ext cx="3724842" cy="200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23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分支管理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1237" y="1318437"/>
            <a:ext cx="7389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查看</a:t>
            </a:r>
            <a:r>
              <a:rPr lang="zh-CN" altLang="en-US" dirty="0"/>
              <a:t>分支：</a:t>
            </a:r>
            <a:r>
              <a:rPr lang="en-US" altLang="zh-CN" dirty="0" err="1"/>
              <a:t>git</a:t>
            </a:r>
            <a:r>
              <a:rPr lang="en-US" altLang="zh-CN" dirty="0"/>
              <a:t> branch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创建</a:t>
            </a:r>
            <a:r>
              <a:rPr lang="zh-CN" altLang="en-US" dirty="0"/>
              <a:t>分支：</a:t>
            </a:r>
            <a:r>
              <a:rPr lang="en-US" altLang="zh-CN" dirty="0" err="1"/>
              <a:t>git</a:t>
            </a:r>
            <a:r>
              <a:rPr lang="en-US" altLang="zh-CN" dirty="0"/>
              <a:t> branch &lt;name&gt;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切换</a:t>
            </a:r>
            <a:r>
              <a:rPr lang="zh-CN" altLang="en-US" dirty="0"/>
              <a:t>分支：</a:t>
            </a:r>
            <a:r>
              <a:rPr lang="en-US" altLang="zh-CN" dirty="0" err="1"/>
              <a:t>git</a:t>
            </a:r>
            <a:r>
              <a:rPr lang="en-US" altLang="zh-CN" dirty="0"/>
              <a:t> checkout &lt;name&gt;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创建</a:t>
            </a:r>
            <a:r>
              <a:rPr lang="en-US" altLang="zh-CN" dirty="0"/>
              <a:t>+</a:t>
            </a:r>
            <a:r>
              <a:rPr lang="zh-CN" altLang="en-US" dirty="0"/>
              <a:t>切换分支：</a:t>
            </a:r>
            <a:r>
              <a:rPr lang="en-US" altLang="zh-CN" dirty="0" err="1"/>
              <a:t>git</a:t>
            </a:r>
            <a:r>
              <a:rPr lang="en-US" altLang="zh-CN" dirty="0"/>
              <a:t> checkout -b &lt;name&gt;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合并</a:t>
            </a:r>
            <a:r>
              <a:rPr lang="zh-CN" altLang="en-US" dirty="0"/>
              <a:t>某分支到当前分支：</a:t>
            </a:r>
            <a:r>
              <a:rPr lang="en-US" altLang="zh-CN" dirty="0" err="1"/>
              <a:t>git</a:t>
            </a:r>
            <a:r>
              <a:rPr lang="en-US" altLang="zh-CN" dirty="0"/>
              <a:t> merge &lt;name&gt;\</a:t>
            </a:r>
            <a:r>
              <a:rPr lang="en-US" altLang="zh-CN" dirty="0" err="1"/>
              <a:t>git</a:t>
            </a:r>
            <a:r>
              <a:rPr lang="en-US" altLang="zh-CN" dirty="0"/>
              <a:t> merge –no-</a:t>
            </a:r>
            <a:r>
              <a:rPr lang="en-US" altLang="zh-CN" dirty="0" err="1"/>
              <a:t>ff</a:t>
            </a:r>
            <a:r>
              <a:rPr lang="en-US" altLang="zh-CN" dirty="0"/>
              <a:t> –m “” &lt;name&gt;(</a:t>
            </a:r>
            <a:r>
              <a:rPr lang="zh-CN" altLang="en-US" dirty="0"/>
              <a:t>分支记录是否保存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6.</a:t>
            </a:r>
            <a:r>
              <a:rPr lang="zh-CN" altLang="en-US" dirty="0" smtClean="0"/>
              <a:t>删除</a:t>
            </a:r>
            <a:r>
              <a:rPr lang="zh-CN" altLang="en-US" dirty="0"/>
              <a:t>分支：</a:t>
            </a:r>
            <a:r>
              <a:rPr lang="en-US" altLang="zh-CN" dirty="0" err="1"/>
              <a:t>git</a:t>
            </a:r>
            <a:r>
              <a:rPr lang="en-US" altLang="zh-CN" dirty="0"/>
              <a:t> branch -d /</a:t>
            </a:r>
            <a:r>
              <a:rPr lang="en-US" altLang="zh-CN" b="1" i="1" dirty="0"/>
              <a:t>D</a:t>
            </a:r>
            <a:r>
              <a:rPr lang="en-US" altLang="zh-CN" dirty="0"/>
              <a:t>&lt;name&gt;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7.Bug</a:t>
            </a:r>
            <a:r>
              <a:rPr lang="zh-CN" altLang="en-US" dirty="0"/>
              <a:t>分支：</a:t>
            </a:r>
            <a:r>
              <a:rPr lang="en-US" altLang="zh-CN" dirty="0" err="1"/>
              <a:t>git</a:t>
            </a:r>
            <a:r>
              <a:rPr lang="en-US" altLang="zh-CN" dirty="0"/>
              <a:t> stash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en-US" altLang="zh-CN" dirty="0"/>
              <a:t> stash list</a:t>
            </a:r>
            <a:r>
              <a:rPr lang="zh-CN" altLang="en-US" dirty="0"/>
              <a:t>、 </a:t>
            </a:r>
            <a:r>
              <a:rPr lang="en-US" altLang="zh-CN" dirty="0" err="1"/>
              <a:t>git</a:t>
            </a:r>
            <a:r>
              <a:rPr lang="en-US" altLang="zh-CN" dirty="0"/>
              <a:t> stash pop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git</a:t>
            </a:r>
            <a:r>
              <a:rPr lang="en-US" altLang="zh-CN" dirty="0"/>
              <a:t> stash apply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en-US" altLang="zh-CN" dirty="0"/>
              <a:t> stash </a:t>
            </a:r>
            <a:r>
              <a:rPr lang="en-US" altLang="zh-CN" dirty="0" smtClean="0"/>
              <a:t>drop</a:t>
            </a:r>
          </a:p>
          <a:p>
            <a:r>
              <a:rPr lang="en-US" altLang="zh-CN" dirty="0" smtClean="0"/>
              <a:t>8.</a:t>
            </a:r>
            <a:r>
              <a:rPr lang="zh-CN" altLang="en-US" dirty="0"/>
              <a:t>当</a:t>
            </a:r>
            <a:r>
              <a:rPr lang="en-US" altLang="zh-CN" dirty="0" err="1"/>
              <a:t>Git</a:t>
            </a:r>
            <a:r>
              <a:rPr lang="zh-CN" altLang="en-US" dirty="0"/>
              <a:t>无法自动合并分支时，就必须首先解决冲突。解决冲突后，再提交，合并完成</a:t>
            </a:r>
            <a:r>
              <a:rPr lang="zh-CN" altLang="en-US" dirty="0" smtClean="0"/>
              <a:t>。用</a:t>
            </a:r>
            <a:r>
              <a:rPr lang="en-US" altLang="zh-CN" dirty="0" err="1"/>
              <a:t>git</a:t>
            </a:r>
            <a:r>
              <a:rPr lang="en-US" altLang="zh-CN" dirty="0"/>
              <a:t> log --graph</a:t>
            </a:r>
            <a:r>
              <a:rPr lang="zh-CN" altLang="en-US" dirty="0"/>
              <a:t>命令可以看到分支合并图。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3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团队协作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1237" y="1318437"/>
            <a:ext cx="73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21" y="1318437"/>
            <a:ext cx="7899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1.git </a:t>
            </a:r>
            <a:r>
              <a:rPr lang="en-US" altLang="zh-CN" dirty="0"/>
              <a:t>remote –v</a:t>
            </a:r>
          </a:p>
          <a:p>
            <a:r>
              <a:rPr lang="en-US" altLang="zh-CN" dirty="0"/>
              <a:t>2.git </a:t>
            </a:r>
            <a:r>
              <a:rPr lang="en-US" altLang="zh-CN" dirty="0"/>
              <a:t>push &lt;</a:t>
            </a:r>
            <a:r>
              <a:rPr lang="zh-CN" altLang="en-US" dirty="0"/>
              <a:t>远程库</a:t>
            </a:r>
            <a:r>
              <a:rPr lang="en-US" altLang="zh-CN" dirty="0"/>
              <a:t>&gt; &lt;</a:t>
            </a:r>
            <a:r>
              <a:rPr lang="zh-CN" altLang="en-US" dirty="0"/>
              <a:t>本地分支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团队协作</a:t>
            </a:r>
            <a:endParaRPr lang="en-US" altLang="zh-CN" dirty="0"/>
          </a:p>
          <a:p>
            <a:r>
              <a:rPr lang="en-US" altLang="zh-CN" dirty="0" smtClean="0"/>
              <a:t>    3.1 master</a:t>
            </a:r>
            <a:r>
              <a:rPr lang="zh-CN" altLang="en-US" dirty="0" smtClean="0"/>
              <a:t>分支是主分支，因此要时刻与远程同步；</a:t>
            </a:r>
          </a:p>
          <a:p>
            <a:r>
              <a:rPr lang="en-US" altLang="zh-CN" dirty="0" smtClean="0"/>
              <a:t>    3.2 dev</a:t>
            </a:r>
            <a:r>
              <a:rPr lang="zh-CN" altLang="en-US" dirty="0" smtClean="0"/>
              <a:t>分支是开发分支，团队所有成员都需要在上面工作，所以也需要与   远程同步；</a:t>
            </a:r>
          </a:p>
          <a:p>
            <a:r>
              <a:rPr lang="en-US" altLang="zh-CN" dirty="0" smtClean="0"/>
              <a:t>    3.3 bug</a:t>
            </a:r>
            <a:r>
              <a:rPr lang="zh-CN" altLang="en-US" dirty="0" smtClean="0"/>
              <a:t>分支只用于在本地修复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，就没必要推到远程了，除非老板要看看你每周到底修复了几个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    3.4 feature</a:t>
            </a:r>
            <a:r>
              <a:rPr lang="zh-CN" altLang="en-US" dirty="0" smtClean="0"/>
              <a:t>分支是否推到远程，取决于你是否和你的小伙伴合作在上面开发。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6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分支管理</a:t>
            </a:r>
            <a:r>
              <a:rPr lang="zh-CN" altLang="en-US" dirty="0"/>
              <a:t>策略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1237" y="1318437"/>
            <a:ext cx="73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21" y="1318437"/>
            <a:ext cx="7899991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分支管理策略：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www.ruanyifeng.com/blog/2012/07/git.html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http://nvie.com/posts/a-successful-git-branching-model/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2" y="2984546"/>
            <a:ext cx="785763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6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标签管理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1237" y="1318437"/>
            <a:ext cx="73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21" y="1318437"/>
            <a:ext cx="7899991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命令</a:t>
            </a:r>
            <a:r>
              <a:rPr lang="en-US" altLang="zh-CN" dirty="0" err="1"/>
              <a:t>git</a:t>
            </a:r>
            <a:r>
              <a:rPr lang="en-US" altLang="zh-CN" dirty="0"/>
              <a:t> tag</a:t>
            </a:r>
            <a:r>
              <a:rPr lang="zh-CN" altLang="en-US" dirty="0"/>
              <a:t>可以查看所有标签</a:t>
            </a:r>
            <a:endParaRPr lang="en-US" altLang="zh-CN" dirty="0"/>
          </a:p>
          <a:p>
            <a:r>
              <a:rPr lang="en-US" altLang="zh-CN" dirty="0"/>
              <a:t>2.git tag &lt;tag version&gt;  [commit id]</a:t>
            </a:r>
          </a:p>
          <a:p>
            <a:r>
              <a:rPr lang="en-US" altLang="zh-CN" dirty="0"/>
              <a:t>3.git tag -a &lt;</a:t>
            </a:r>
            <a:r>
              <a:rPr lang="en-US" altLang="zh-CN" dirty="0" err="1"/>
              <a:t>tagname</a:t>
            </a:r>
            <a:r>
              <a:rPr lang="en-US" altLang="zh-CN" dirty="0"/>
              <a:t>&gt; -m "</a:t>
            </a:r>
            <a:r>
              <a:rPr lang="en-US" altLang="zh-CN" dirty="0" err="1"/>
              <a:t>blablabla</a:t>
            </a:r>
            <a:r>
              <a:rPr lang="en-US" altLang="zh-CN" dirty="0"/>
              <a:t>..."</a:t>
            </a:r>
            <a:r>
              <a:rPr lang="zh-CN" altLang="en-US" dirty="0"/>
              <a:t>可以指定标签信息；</a:t>
            </a:r>
          </a:p>
          <a:p>
            <a:r>
              <a:rPr lang="en-US" altLang="zh-CN" dirty="0"/>
              <a:t>4.git tag -s &lt;</a:t>
            </a:r>
            <a:r>
              <a:rPr lang="en-US" altLang="zh-CN" dirty="0" err="1"/>
              <a:t>tagname</a:t>
            </a:r>
            <a:r>
              <a:rPr lang="en-US" altLang="zh-CN" dirty="0"/>
              <a:t>&gt; -m "</a:t>
            </a:r>
            <a:r>
              <a:rPr lang="en-US" altLang="zh-CN" dirty="0" err="1"/>
              <a:t>blablabla</a:t>
            </a:r>
            <a:r>
              <a:rPr lang="en-US" altLang="zh-CN" dirty="0"/>
              <a:t>..."</a:t>
            </a:r>
            <a:r>
              <a:rPr lang="zh-CN" altLang="en-US" dirty="0"/>
              <a:t>可以用</a:t>
            </a:r>
            <a:r>
              <a:rPr lang="en-US" altLang="zh-CN" dirty="0"/>
              <a:t>PGP</a:t>
            </a:r>
            <a:r>
              <a:rPr lang="zh-CN" altLang="en-US" dirty="0"/>
              <a:t>签名标签；</a:t>
            </a:r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3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标签管理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1237" y="1318437"/>
            <a:ext cx="73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21" y="1318437"/>
            <a:ext cx="789999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</a:t>
            </a:r>
            <a:r>
              <a:rPr lang="en-US" altLang="zh-CN" dirty="0" err="1"/>
              <a:t>git</a:t>
            </a:r>
            <a:r>
              <a:rPr lang="en-US" altLang="zh-CN" dirty="0"/>
              <a:t> push origin &lt;</a:t>
            </a:r>
            <a:r>
              <a:rPr lang="en-US" altLang="zh-CN" dirty="0" err="1"/>
              <a:t>tagname</a:t>
            </a:r>
            <a:r>
              <a:rPr lang="en-US" altLang="zh-CN" dirty="0"/>
              <a:t>&gt;</a:t>
            </a:r>
            <a:r>
              <a:rPr lang="zh-CN" altLang="en-US" dirty="0"/>
              <a:t>可以推送一个本地标签；</a:t>
            </a:r>
          </a:p>
          <a:p>
            <a:r>
              <a:rPr lang="zh-CN" altLang="en-US" dirty="0"/>
              <a:t>命令</a:t>
            </a:r>
            <a:r>
              <a:rPr lang="en-US" altLang="zh-CN" dirty="0" err="1"/>
              <a:t>git</a:t>
            </a:r>
            <a:r>
              <a:rPr lang="en-US" altLang="zh-CN" dirty="0"/>
              <a:t> push origin --tags</a:t>
            </a:r>
            <a:r>
              <a:rPr lang="zh-CN" altLang="en-US" dirty="0"/>
              <a:t>可以推送全部未推送过的本地标签；</a:t>
            </a:r>
          </a:p>
          <a:p>
            <a:r>
              <a:rPr lang="zh-CN" altLang="en-US" dirty="0"/>
              <a:t>命令</a:t>
            </a:r>
            <a:r>
              <a:rPr lang="en-US" altLang="zh-CN" dirty="0" err="1"/>
              <a:t>git</a:t>
            </a:r>
            <a:r>
              <a:rPr lang="en-US" altLang="zh-CN" dirty="0"/>
              <a:t> tag -d &lt;</a:t>
            </a:r>
            <a:r>
              <a:rPr lang="en-US" altLang="zh-CN" dirty="0" err="1"/>
              <a:t>tagname</a:t>
            </a:r>
            <a:r>
              <a:rPr lang="en-US" altLang="zh-CN" dirty="0"/>
              <a:t>&gt;</a:t>
            </a:r>
            <a:r>
              <a:rPr lang="zh-CN" altLang="en-US" dirty="0"/>
              <a:t>可以删除一个本地标签；</a:t>
            </a:r>
          </a:p>
          <a:p>
            <a:r>
              <a:rPr lang="zh-CN" altLang="en-US" dirty="0"/>
              <a:t>命令</a:t>
            </a:r>
            <a:r>
              <a:rPr lang="en-US" altLang="zh-CN" dirty="0" err="1"/>
              <a:t>git</a:t>
            </a:r>
            <a:r>
              <a:rPr lang="en-US" altLang="zh-CN" dirty="0"/>
              <a:t> push origin :refs/tags/&lt;</a:t>
            </a:r>
            <a:r>
              <a:rPr lang="en-US" altLang="zh-CN" dirty="0" err="1"/>
              <a:t>tagname</a:t>
            </a:r>
            <a:r>
              <a:rPr lang="en-US" altLang="zh-CN" dirty="0"/>
              <a:t>&gt;</a:t>
            </a:r>
            <a:r>
              <a:rPr lang="zh-CN" altLang="en-US" dirty="0"/>
              <a:t>可以删除一个远程标签。</a:t>
            </a:r>
            <a:endParaRPr lang="en-US" altLang="zh-CN" dirty="0"/>
          </a:p>
          <a:p>
            <a:r>
              <a:rPr lang="zh-CN" altLang="en-US" b="1" i="1" dirty="0"/>
              <a:t>命令</a:t>
            </a:r>
            <a:r>
              <a:rPr lang="en-US" altLang="zh-CN" b="1" i="1" dirty="0" err="1"/>
              <a:t>git</a:t>
            </a:r>
            <a:r>
              <a:rPr lang="en-US" altLang="zh-CN" b="1" i="1" dirty="0"/>
              <a:t> checkout &lt;</a:t>
            </a:r>
            <a:r>
              <a:rPr lang="en-US" altLang="zh-CN" b="1" i="1" dirty="0" err="1"/>
              <a:t>tagname</a:t>
            </a:r>
            <a:r>
              <a:rPr lang="en-US" altLang="zh-CN" b="1" i="1" dirty="0"/>
              <a:t>&gt;</a:t>
            </a:r>
          </a:p>
          <a:p>
            <a:r>
              <a:rPr lang="zh-CN" altLang="en-US" b="1" i="1" dirty="0"/>
              <a:t>命令 </a:t>
            </a:r>
            <a:r>
              <a:rPr lang="en-US" altLang="zh-CN" b="1" i="1" dirty="0" err="1"/>
              <a:t>git</a:t>
            </a:r>
            <a:r>
              <a:rPr lang="en-US" altLang="zh-CN" b="1" i="1" dirty="0"/>
              <a:t> checkout –b &lt;</a:t>
            </a:r>
            <a:r>
              <a:rPr lang="en-US" altLang="zh-CN" b="1" i="1" dirty="0" err="1"/>
              <a:t>branchname</a:t>
            </a:r>
            <a:r>
              <a:rPr lang="en-US" altLang="zh-CN" b="1" i="1" dirty="0"/>
              <a:t>&gt; &lt;</a:t>
            </a:r>
            <a:r>
              <a:rPr lang="en-US" altLang="zh-CN" b="1" i="1" dirty="0" err="1"/>
              <a:t>tagname</a:t>
            </a:r>
            <a:r>
              <a:rPr lang="en-US" altLang="zh-CN" b="1" i="1" dirty="0"/>
              <a:t>&gt;</a:t>
            </a:r>
            <a:endParaRPr lang="zh-CN" altLang="en-US" b="1" i="1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3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 </a:t>
            </a:r>
            <a:r>
              <a:rPr lang="en-US" altLang="zh-CN" dirty="0" smtClean="0"/>
              <a:t>--</a:t>
            </a:r>
            <a:r>
              <a:rPr lang="zh-CN" altLang="en-US" dirty="0"/>
              <a:t>真正的分布式版本</a:t>
            </a:r>
            <a:r>
              <a:rPr lang="zh-CN" altLang="en-US" dirty="0" smtClean="0"/>
              <a:t>库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1237" y="1318437"/>
            <a:ext cx="73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21" y="1318437"/>
            <a:ext cx="7899991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1.</a:t>
            </a:r>
            <a:r>
              <a:rPr lang="zh-CN" altLang="en-US" dirty="0"/>
              <a:t>注册</a:t>
            </a:r>
            <a:r>
              <a:rPr lang="en-US" altLang="zh-CN" dirty="0" err="1"/>
              <a:t>github</a:t>
            </a:r>
            <a:r>
              <a:rPr lang="zh-CN" altLang="en-US" dirty="0"/>
              <a:t>账号（选择</a:t>
            </a:r>
            <a:r>
              <a:rPr lang="en-US" altLang="zh-CN" dirty="0"/>
              <a:t>free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2.</a:t>
            </a:r>
            <a:r>
              <a:rPr lang="zh-CN" altLang="en-US" dirty="0"/>
              <a:t>本地生成</a:t>
            </a:r>
            <a:r>
              <a:rPr lang="en-US" altLang="zh-CN" dirty="0" err="1"/>
              <a:t>ssh</a:t>
            </a:r>
            <a:r>
              <a:rPr lang="en-US" altLang="zh-CN" dirty="0"/>
              <a:t> key</a:t>
            </a:r>
            <a:r>
              <a:rPr lang="zh-CN" altLang="en-US" dirty="0"/>
              <a:t>，将</a:t>
            </a:r>
            <a:r>
              <a:rPr lang="en-US" altLang="zh-CN" dirty="0"/>
              <a:t>pub key</a:t>
            </a:r>
            <a:r>
              <a:rPr lang="zh-CN" altLang="en-US" dirty="0"/>
              <a:t>添加到</a:t>
            </a:r>
            <a:r>
              <a:rPr lang="en-US" altLang="zh-CN" dirty="0" err="1"/>
              <a:t>github</a:t>
            </a:r>
            <a:r>
              <a:rPr lang="zh-CN" altLang="en-US" dirty="0"/>
              <a:t>上：</a:t>
            </a:r>
            <a:r>
              <a:rPr lang="en-US" altLang="zh-CN" dirty="0" err="1"/>
              <a:t>ssh-keygen</a:t>
            </a:r>
            <a:r>
              <a:rPr lang="en-US" altLang="zh-CN" dirty="0"/>
              <a:t> –t </a:t>
            </a:r>
            <a:r>
              <a:rPr lang="en-US" altLang="zh-CN" dirty="0" err="1"/>
              <a:t>rsa</a:t>
            </a:r>
            <a:r>
              <a:rPr lang="en-US" altLang="zh-CN" dirty="0"/>
              <a:t> –C “&lt;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邮箱地址</a:t>
            </a:r>
            <a:r>
              <a:rPr lang="en-US" altLang="zh-CN" dirty="0"/>
              <a:t>&gt;” </a:t>
            </a:r>
          </a:p>
          <a:p>
            <a:pPr>
              <a:defRPr/>
            </a:pPr>
            <a:r>
              <a:rPr lang="en-US" altLang="zh-CN" dirty="0"/>
              <a:t>3.Github</a:t>
            </a:r>
            <a:r>
              <a:rPr lang="zh-CN" altLang="en-US" dirty="0"/>
              <a:t>上创建</a:t>
            </a:r>
            <a:r>
              <a:rPr lang="en-US" altLang="zh-CN" dirty="0"/>
              <a:t>repository: </a:t>
            </a:r>
            <a:r>
              <a:rPr lang="en-US" altLang="zh-CN" dirty="0" err="1"/>
              <a:t>repName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4.</a:t>
            </a:r>
            <a:r>
              <a:rPr lang="zh-CN" altLang="en-US" dirty="0"/>
              <a:t>关联本地仓库与</a:t>
            </a:r>
            <a:r>
              <a:rPr lang="en-US" altLang="zh-CN" dirty="0" err="1"/>
              <a:t>github</a:t>
            </a:r>
            <a:r>
              <a:rPr lang="zh-CN" altLang="en-US" dirty="0"/>
              <a:t>仓库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git</a:t>
            </a:r>
            <a:r>
              <a:rPr lang="en-US" altLang="zh-CN" dirty="0"/>
              <a:t> remote add origin git@github.com:&lt;</a:t>
            </a:r>
            <a:r>
              <a:rPr lang="en-US" altLang="zh-CN" dirty="0" err="1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&gt;/</a:t>
            </a:r>
            <a:r>
              <a:rPr lang="en-US" altLang="zh-CN" dirty="0" err="1"/>
              <a:t>repName.git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5.</a:t>
            </a:r>
            <a:r>
              <a:rPr lang="zh-CN" altLang="en-US" dirty="0"/>
              <a:t>推送本地内容致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git</a:t>
            </a:r>
            <a:r>
              <a:rPr lang="en-US" altLang="zh-CN" dirty="0"/>
              <a:t> push -f origin master</a:t>
            </a:r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1237" y="1318437"/>
            <a:ext cx="73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21" y="1318437"/>
            <a:ext cx="7899991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从</a:t>
            </a:r>
            <a:r>
              <a:rPr lang="zh-CN" altLang="en-US" dirty="0"/>
              <a:t>远程库克隆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git@github.com:&lt;</a:t>
            </a:r>
            <a:r>
              <a:rPr lang="en-US" altLang="zh-CN" dirty="0" err="1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&gt;/&lt;</a:t>
            </a:r>
            <a:r>
              <a:rPr lang="zh-CN" altLang="en-US" dirty="0"/>
              <a:t>远程库名称</a:t>
            </a:r>
            <a:r>
              <a:rPr lang="en-US" altLang="zh-CN" dirty="0"/>
              <a:t>&gt;.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2. </a:t>
            </a:r>
            <a:r>
              <a:rPr lang="en-US" altLang="zh-CN" dirty="0" err="1"/>
              <a:t>git</a:t>
            </a:r>
            <a:r>
              <a:rPr lang="en-US" altLang="zh-CN" dirty="0"/>
              <a:t> pull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远程分支名</a:t>
            </a:r>
            <a:r>
              <a:rPr lang="en-US" altLang="zh-CN" dirty="0"/>
              <a:t>&gt;:&lt;</a:t>
            </a:r>
            <a:r>
              <a:rPr lang="zh-CN" altLang="en-US" dirty="0"/>
              <a:t>本地分支名</a:t>
            </a:r>
            <a:r>
              <a:rPr lang="en-US" altLang="zh-CN" dirty="0"/>
              <a:t>&gt;  </a:t>
            </a:r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8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图形界面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TortoiseGit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1237" y="1318437"/>
            <a:ext cx="73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21" y="1318437"/>
            <a:ext cx="789999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157288"/>
            <a:ext cx="46958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5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205393"/>
            <a:ext cx="7772400" cy="1470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600" b="0" dirty="0" smtClean="0">
                <a:latin typeface="+mj-ea"/>
              </a:rPr>
              <a:t>参考资料：</a:t>
            </a:r>
            <a:r>
              <a:rPr lang="en-US" altLang="zh-CN" sz="1600" b="0" dirty="0" smtClean="0">
                <a:latin typeface="+mj-ea"/>
              </a:rPr>
              <a:t/>
            </a:r>
            <a:br>
              <a:rPr lang="en-US" altLang="zh-CN" sz="1600" b="0" dirty="0" smtClean="0">
                <a:latin typeface="+mj-ea"/>
              </a:rPr>
            </a:br>
            <a:r>
              <a:rPr lang="en-US" altLang="zh-CN" sz="1600" b="0" dirty="0" err="1">
                <a:latin typeface="+mj-ea"/>
              </a:rPr>
              <a:t>G</a:t>
            </a:r>
            <a:r>
              <a:rPr lang="en-US" altLang="zh-CN" sz="1600" b="0" dirty="0" err="1" smtClean="0">
                <a:latin typeface="+mj-ea"/>
              </a:rPr>
              <a:t>it</a:t>
            </a:r>
            <a:r>
              <a:rPr lang="zh-CN" altLang="en-US" sz="1600" b="0" dirty="0" smtClean="0">
                <a:latin typeface="+mj-ea"/>
              </a:rPr>
              <a:t>教程：</a:t>
            </a:r>
            <a:r>
              <a:rPr lang="en-US" altLang="zh-CN" sz="1600" b="0" dirty="0" smtClean="0">
                <a:latin typeface="+mj-ea"/>
                <a:hlinkClick r:id="rId2"/>
              </a:rPr>
              <a:t>http</a:t>
            </a:r>
            <a:r>
              <a:rPr lang="en-US" altLang="zh-CN" sz="1600" b="0" dirty="0">
                <a:latin typeface="+mj-ea"/>
                <a:hlinkClick r:id="rId2"/>
              </a:rPr>
              <a:t>://</a:t>
            </a:r>
            <a:r>
              <a:rPr lang="en-US" altLang="zh-CN" sz="1600" b="0" dirty="0" smtClean="0">
                <a:latin typeface="+mj-ea"/>
                <a:hlinkClick r:id="rId2"/>
              </a:rPr>
              <a:t>www.liaoxuefeng.com/wiki/0013739516305929606dd18361248578c67b8067c8c017b000</a:t>
            </a:r>
            <a:r>
              <a:rPr lang="en-US" altLang="zh-CN" sz="1600" b="0" dirty="0" smtClean="0">
                <a:latin typeface="+mj-ea"/>
              </a:rPr>
              <a:t/>
            </a:r>
            <a:br>
              <a:rPr lang="en-US" altLang="zh-CN" sz="1600" b="0" dirty="0" smtClean="0">
                <a:latin typeface="+mj-ea"/>
              </a:rPr>
            </a:br>
            <a:r>
              <a:rPr lang="en-US" altLang="zh-CN" sz="1600" b="0" dirty="0" smtClean="0">
                <a:latin typeface="+mj-ea"/>
              </a:rPr>
              <a:t/>
            </a:r>
            <a:br>
              <a:rPr lang="en-US" altLang="zh-CN" sz="1600" b="0" dirty="0" smtClean="0">
                <a:latin typeface="+mj-ea"/>
              </a:rPr>
            </a:br>
            <a:r>
              <a:rPr lang="zh-CN" altLang="en-US" sz="1600" b="0" dirty="0">
                <a:latin typeface="+mj-ea"/>
              </a:rPr>
              <a:t>分支管理策略：</a:t>
            </a:r>
            <a:r>
              <a:rPr lang="en-US" altLang="zh-CN" sz="1600" b="0" dirty="0">
                <a:latin typeface="+mj-ea"/>
                <a:hlinkClick r:id="rId3"/>
              </a:rPr>
              <a:t>http://www.ruanyifeng.com/blog/2012/07/git.html</a:t>
            </a:r>
            <a:r>
              <a:rPr lang="en-US" altLang="zh-CN" sz="1600" b="0" dirty="0">
                <a:latin typeface="+mj-ea"/>
              </a:rPr>
              <a:t/>
            </a:r>
            <a:br>
              <a:rPr lang="en-US" altLang="zh-CN" sz="1600" b="0" dirty="0">
                <a:latin typeface="+mj-ea"/>
              </a:rPr>
            </a:br>
            <a:r>
              <a:rPr lang="en-US" altLang="zh-CN" sz="1600" b="0" dirty="0">
                <a:latin typeface="+mj-ea"/>
              </a:rPr>
              <a:t/>
            </a:r>
            <a:br>
              <a:rPr lang="en-US" altLang="zh-CN" sz="1600" b="0" dirty="0">
                <a:latin typeface="+mj-ea"/>
              </a:rPr>
            </a:br>
            <a:r>
              <a:rPr lang="en-US" altLang="zh-CN" sz="1600" b="0" dirty="0">
                <a:latin typeface="+mj-ea"/>
              </a:rPr>
              <a:t>http://nvie.com/posts/a-successful-git-branching-model/</a:t>
            </a:r>
            <a:r>
              <a:rPr lang="zh-CN" altLang="en-US" sz="1600" b="0" dirty="0">
                <a:latin typeface="+mj-ea"/>
              </a:rPr>
              <a:t/>
            </a:r>
            <a:br>
              <a:rPr lang="zh-CN" altLang="en-US" sz="1600" b="0" dirty="0">
                <a:latin typeface="+mj-ea"/>
              </a:rPr>
            </a:br>
            <a:endParaRPr lang="zh-CN" altLang="en-US" sz="1600" b="0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F82C-7D61-496B-98CA-DFF0E8A00F53}" type="datetime1">
              <a:rPr lang="en-US" altLang="zh-CN" smtClean="0"/>
              <a:t>3/2/2017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1.Git</a:t>
            </a:r>
            <a:r>
              <a:rPr lang="zh-CN" altLang="en-US" dirty="0"/>
              <a:t> </a:t>
            </a:r>
            <a:r>
              <a:rPr lang="zh-CN" altLang="en-US" dirty="0" smtClean="0"/>
              <a:t>暂存区概念</a:t>
            </a:r>
            <a:endParaRPr lang="en-US" altLang="zh-CN" dirty="0" smtClean="0"/>
          </a:p>
          <a:p>
            <a:r>
              <a:rPr lang="en-US" altLang="zh-CN" dirty="0" smtClean="0"/>
              <a:t>2.Git </a:t>
            </a:r>
            <a:r>
              <a:rPr lang="zh-CN" altLang="en-US" dirty="0" smtClean="0"/>
              <a:t>常用操作</a:t>
            </a:r>
            <a:endParaRPr lang="en-US" altLang="zh-CN" dirty="0" smtClean="0"/>
          </a:p>
          <a:p>
            <a:r>
              <a:rPr lang="en-US" altLang="zh-CN" dirty="0" smtClean="0"/>
              <a:t>3.Git </a:t>
            </a:r>
            <a:r>
              <a:rPr lang="zh-CN" altLang="en-US" dirty="0" smtClean="0"/>
              <a:t>分支管理</a:t>
            </a:r>
            <a:endParaRPr lang="en-US" altLang="zh-CN" dirty="0" smtClean="0"/>
          </a:p>
          <a:p>
            <a:r>
              <a:rPr lang="en-US" altLang="zh-CN" dirty="0" smtClean="0"/>
              <a:t>4.Git </a:t>
            </a:r>
            <a:r>
              <a:rPr lang="zh-CN" altLang="en-US" dirty="0" smtClean="0"/>
              <a:t>标签管理</a:t>
            </a:r>
            <a:endParaRPr lang="en-US" altLang="zh-CN" dirty="0" smtClean="0"/>
          </a:p>
          <a:p>
            <a:r>
              <a:rPr lang="en-US" altLang="zh-CN" dirty="0" smtClean="0"/>
              <a:t>5.Git </a:t>
            </a:r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r>
              <a:rPr lang="en-US" altLang="zh-CN" dirty="0" smtClean="0"/>
              <a:t>6.Git </a:t>
            </a:r>
            <a:r>
              <a:rPr lang="zh-CN" altLang="en-US" dirty="0" smtClean="0"/>
              <a:t>界面化工具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TortoiseGit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0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3200" dirty="0" smtClean="0">
                <a:latin typeface="+mn-ea"/>
                <a:ea typeface="+mn-ea"/>
              </a:rPr>
              <a:t>谢谢！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F82C-7D61-496B-98CA-DFF0E8A00F53}" type="datetime1">
              <a:rPr lang="en-US" altLang="zh-CN" smtClean="0"/>
              <a:t>3/1/2017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r>
              <a:rPr lang="en-US" altLang="zh-CN" dirty="0" smtClean="0"/>
              <a:t>(Stage/Index)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0957" y="1042509"/>
            <a:ext cx="6352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Git</a:t>
            </a:r>
            <a:r>
              <a:rPr lang="zh-CN" altLang="en-US" dirty="0"/>
              <a:t>和其他版本控制系统如</a:t>
            </a:r>
            <a:r>
              <a:rPr lang="en-US" altLang="zh-CN" dirty="0"/>
              <a:t>SVN</a:t>
            </a:r>
            <a:r>
              <a:rPr lang="zh-CN" altLang="en-US" dirty="0"/>
              <a:t>的一个不同之处就是有暂存区的概念。</a:t>
            </a: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84" y="1680204"/>
            <a:ext cx="4629150" cy="206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728" y="3923414"/>
            <a:ext cx="4600575" cy="211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1133" y="1688840"/>
            <a:ext cx="4225909" cy="205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43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常用操作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1.Git </a:t>
            </a:r>
            <a:r>
              <a:rPr lang="zh-CN" altLang="en-US" dirty="0" smtClean="0"/>
              <a:t>创建版本库</a:t>
            </a:r>
            <a:endParaRPr lang="en-US" altLang="zh-CN" dirty="0" smtClean="0"/>
          </a:p>
          <a:p>
            <a:r>
              <a:rPr lang="en-US" altLang="zh-CN" dirty="0" smtClean="0"/>
              <a:t>2.Git </a:t>
            </a:r>
            <a:r>
              <a:rPr lang="zh-CN" altLang="en-US" dirty="0" smtClean="0"/>
              <a:t>管理修改</a:t>
            </a:r>
            <a:endParaRPr lang="en-US" altLang="zh-CN" dirty="0" smtClean="0"/>
          </a:p>
          <a:p>
            <a:r>
              <a:rPr lang="en-US" altLang="zh-CN" dirty="0" smtClean="0"/>
              <a:t>3.Git </a:t>
            </a:r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r>
              <a:rPr lang="en-US" altLang="zh-CN" dirty="0" smtClean="0"/>
              <a:t>4.Git </a:t>
            </a: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r>
              <a:rPr lang="en-US" altLang="zh-CN" dirty="0" smtClean="0"/>
              <a:t>5.Git </a:t>
            </a:r>
            <a:r>
              <a:rPr lang="zh-CN" altLang="en-US" dirty="0" smtClean="0"/>
              <a:t>版本回退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43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常用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创建版本库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2228850"/>
            <a:ext cx="5348066" cy="123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8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常用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管理修改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 smtClean="0"/>
              <a:t>1.git add  &lt;file1&gt; &lt;file2&gt; &lt;…&gt;</a:t>
            </a:r>
            <a:r>
              <a:rPr lang="zh-CN" altLang="en-US" dirty="0" smtClean="0"/>
              <a:t>因为</a:t>
            </a:r>
            <a:r>
              <a:rPr lang="en-US" altLang="zh-CN" dirty="0" err="1"/>
              <a:t>Git</a:t>
            </a:r>
            <a:r>
              <a:rPr lang="zh-CN" altLang="en-US" dirty="0"/>
              <a:t>跟踪并管理的是修改，而非文件。</a:t>
            </a:r>
            <a:r>
              <a:rPr lang="en-US" altLang="zh-CN" dirty="0"/>
              <a:t>(</a:t>
            </a:r>
            <a:r>
              <a:rPr lang="zh-CN" altLang="en-US" dirty="0"/>
              <a:t>暂存区</a:t>
            </a:r>
            <a:r>
              <a:rPr lang="en-US" altLang="zh-CN" dirty="0"/>
              <a:t>)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2.git </a:t>
            </a:r>
            <a:r>
              <a:rPr lang="en-US" altLang="zh-CN" dirty="0" smtClean="0"/>
              <a:t>commit –m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” 从暂存区提交到本地仓库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64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常用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-</a:t>
            </a:r>
            <a:r>
              <a:rPr lang="zh-CN" altLang="en-US" dirty="0"/>
              <a:t>撤销</a:t>
            </a:r>
            <a:r>
              <a:rPr lang="zh-CN" altLang="en-US" dirty="0" smtClean="0"/>
              <a:t>修改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1.git checkout --  &lt;filename&gt; </a:t>
            </a:r>
            <a:r>
              <a:rPr lang="zh-CN" altLang="en-US" dirty="0"/>
              <a:t>从暂存区拿文件，会覆盖工作区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git</a:t>
            </a:r>
            <a:r>
              <a:rPr lang="en-US" altLang="zh-CN" dirty="0"/>
              <a:t> checkout head &lt;filename&gt; </a:t>
            </a:r>
            <a:r>
              <a:rPr lang="zh-CN" altLang="en-US" dirty="0"/>
              <a:t>直接从版本库拿文件，覆盖暂存区和</a:t>
            </a:r>
            <a:r>
              <a:rPr lang="zh-CN" altLang="en-US" dirty="0" smtClean="0"/>
              <a:t>工作区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2.git reset head &lt;filename&gt;</a:t>
            </a:r>
            <a:r>
              <a:rPr lang="zh-CN" altLang="en-US" dirty="0"/>
              <a:t>暂存区被重写，与版本库一致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reset --hard HEAD</a:t>
            </a:r>
            <a:r>
              <a:rPr lang="en-US" altLang="zh-CN" dirty="0" smtClean="0"/>
              <a:t>^/</a:t>
            </a:r>
            <a:r>
              <a:rPr lang="en-US" altLang="zh-CN" dirty="0" err="1" smtClean="0"/>
              <a:t>commitid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版本回退 适用于已经提交到本地库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4.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log/</a:t>
            </a:r>
            <a:r>
              <a:rPr lang="en-US" altLang="zh-CN" dirty="0" err="1" smtClean="0"/>
              <a:t>reflog</a:t>
            </a:r>
            <a:r>
              <a:rPr lang="en-US" altLang="zh-CN" dirty="0" smtClean="0"/>
              <a:t> –pretty=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–abbrev-commit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92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常用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删除文件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&lt;filename&gt; </a:t>
            </a: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smtClean="0"/>
              <a:t>&lt;filename&gt;  </a:t>
            </a:r>
            <a:r>
              <a:rPr lang="zh-CN" altLang="en-US" dirty="0" smtClean="0"/>
              <a:t>提交到暂存区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97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分支管理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76377" y="1112808"/>
            <a:ext cx="7142672" cy="54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+mn-ea"/>
              </a:rPr>
              <a:t>分支在</a:t>
            </a:r>
            <a:r>
              <a:rPr lang="zh-CN" altLang="en-US" dirty="0" smtClean="0">
                <a:latin typeface="+mn-ea"/>
              </a:rPr>
              <a:t>实际中的用途：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</a:t>
            </a:r>
            <a:r>
              <a:rPr lang="zh-CN" altLang="en-US" sz="1400" dirty="0" smtClean="0">
                <a:latin typeface="+mn-ea"/>
              </a:rPr>
              <a:t>假设</a:t>
            </a:r>
            <a:r>
              <a:rPr lang="zh-CN" altLang="en-US" sz="1400" dirty="0">
                <a:latin typeface="+mn-ea"/>
              </a:rPr>
              <a:t>你准备开发一个新功能，但是需要两周才能完成，第一周你写了</a:t>
            </a:r>
            <a:r>
              <a:rPr lang="en-US" altLang="zh-CN" sz="1400" dirty="0">
                <a:latin typeface="+mn-ea"/>
              </a:rPr>
              <a:t>50%</a:t>
            </a:r>
            <a:r>
              <a:rPr lang="zh-CN" altLang="en-US" sz="1400" dirty="0">
                <a:latin typeface="+mn-ea"/>
              </a:rPr>
              <a:t>的代码，如果立刻提交，由于代码还没写完，不完整的代码库会导致别人不能干活了。如果等代码全部写完再一次提交，又存在丢失每天进度的巨大风险。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        现在</a:t>
            </a:r>
            <a:r>
              <a:rPr lang="zh-CN" altLang="en-US" sz="1400" dirty="0">
                <a:latin typeface="+mn-ea"/>
              </a:rPr>
              <a:t>有了分支，就不用怕了。你创建了一个属于你自己的分支，别人看不到，还继续在原来的分支上正常工作，而你在自己的分支上干活，想提交就提交，直到开发完毕后，再一次性合并到原来的分支上，这样，既安全，又不影响别人工作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其他版本控制系统如</a:t>
            </a:r>
            <a:r>
              <a:rPr lang="en-US" altLang="zh-CN" b="1" dirty="0"/>
              <a:t>SVN</a:t>
            </a:r>
            <a:r>
              <a:rPr lang="zh-CN" altLang="en-US" b="1" dirty="0"/>
              <a:t>等都有分支管理，但是用过之后你会发现，这些版本控制系统创建和切换分支比蜗牛还慢，简直让人无法忍受，结果分支功能成了摆设，大家都不去用。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但</a:t>
            </a:r>
            <a:r>
              <a:rPr lang="en-US" altLang="zh-CN" b="1" dirty="0" err="1"/>
              <a:t>Git</a:t>
            </a:r>
            <a:r>
              <a:rPr lang="zh-CN" altLang="en-US" b="1" dirty="0"/>
              <a:t>的分支是与众不同的，无论创建、切换和删除分支，</a:t>
            </a:r>
            <a:r>
              <a:rPr lang="en-US" altLang="zh-CN" b="1" dirty="0" err="1"/>
              <a:t>Git</a:t>
            </a:r>
            <a:r>
              <a:rPr lang="zh-CN" altLang="en-US" b="1" dirty="0"/>
              <a:t>在</a:t>
            </a:r>
            <a:r>
              <a:rPr lang="en-US" altLang="zh-CN" b="1" dirty="0"/>
              <a:t>1</a:t>
            </a:r>
            <a:r>
              <a:rPr lang="zh-CN" altLang="en-US" b="1" dirty="0"/>
              <a:t>秒钟之内就能完成！无论你的版本库是</a:t>
            </a:r>
            <a:r>
              <a:rPr lang="en-US" altLang="zh-CN" b="1" dirty="0"/>
              <a:t>1</a:t>
            </a:r>
            <a:r>
              <a:rPr lang="zh-CN" altLang="en-US" b="1" dirty="0"/>
              <a:t>个文件还是</a:t>
            </a:r>
            <a:r>
              <a:rPr lang="en-US" altLang="zh-CN" b="1" dirty="0"/>
              <a:t>1</a:t>
            </a:r>
            <a:r>
              <a:rPr lang="zh-CN" altLang="en-US" b="1" dirty="0"/>
              <a:t>万个文件</a:t>
            </a:r>
          </a:p>
          <a:p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01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0"/>
</p:tagLst>
</file>

<file path=ppt/theme/theme1.xml><?xml version="1.0" encoding="utf-8"?>
<a:theme xmlns:a="http://schemas.openxmlformats.org/drawingml/2006/main" name="SAIC-VW_presentation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svw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svw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SAIC-VW_presentation</Template>
  <TotalTime>8534</TotalTime>
  <Words>1042</Words>
  <Application>Microsoft Office PowerPoint</Application>
  <PresentationFormat>全屏显示(4:3)</PresentationFormat>
  <Paragraphs>103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SAIC-VW_presentation</vt:lpstr>
      <vt:lpstr>Cover</vt:lpstr>
      <vt:lpstr>Contents</vt:lpstr>
      <vt:lpstr>End</vt:lpstr>
      <vt:lpstr>Git功能演示</vt:lpstr>
      <vt:lpstr>提纲</vt:lpstr>
      <vt:lpstr>Git 暂存区(Stage/Index)</vt:lpstr>
      <vt:lpstr>Git 常用操作</vt:lpstr>
      <vt:lpstr>Git 常用操作-创建版本库</vt:lpstr>
      <vt:lpstr>Git 常用操作-管理修改</vt:lpstr>
      <vt:lpstr>Git 常用操作-撤销修改</vt:lpstr>
      <vt:lpstr>Git 常用操作-删除文件</vt:lpstr>
      <vt:lpstr>Git 分支管理</vt:lpstr>
      <vt:lpstr>Git 分支管理</vt:lpstr>
      <vt:lpstr>Git 分支管理</vt:lpstr>
      <vt:lpstr>Git 分支管理—团队协作</vt:lpstr>
      <vt:lpstr>Git 分支管理策略</vt:lpstr>
      <vt:lpstr>Git 标签管理</vt:lpstr>
      <vt:lpstr>Git 标签管理</vt:lpstr>
      <vt:lpstr>Git 远程仓库 --真正的分布式版本库</vt:lpstr>
      <vt:lpstr>Git 远程仓库</vt:lpstr>
      <vt:lpstr>Git 图形界面--TortoiseGit</vt:lpstr>
      <vt:lpstr>参考资料： Git教程：http://www.liaoxuefeng.com/wiki/0013739516305929606dd18361248578c67b8067c8c017b000  分支管理策略：http://www.ruanyifeng.com/blog/2012/07/git.html  http://nvie.com/posts/a-successful-git-branching-model/ 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Yu Tingting  (SVW CI-2)</dc:creator>
  <cp:lastModifiedBy>Lin Xinxing  (SVW CID-1)</cp:lastModifiedBy>
  <cp:revision>84</cp:revision>
  <cp:lastPrinted>2015-06-02T09:38:52Z</cp:lastPrinted>
  <dcterms:created xsi:type="dcterms:W3CDTF">2015-12-17T07:05:38Z</dcterms:created>
  <dcterms:modified xsi:type="dcterms:W3CDTF">2017-03-02T00:59:06Z</dcterms:modified>
</cp:coreProperties>
</file>