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80" r:id="rId13"/>
    <p:sldId id="281" r:id="rId14"/>
    <p:sldId id="284" r:id="rId15"/>
    <p:sldId id="282" r:id="rId16"/>
    <p:sldId id="285" r:id="rId17"/>
    <p:sldId id="283" r:id="rId18"/>
    <p:sldId id="286" r:id="rId19"/>
    <p:sldId id="271" r:id="rId20"/>
    <p:sldId id="272" r:id="rId21"/>
    <p:sldId id="267" r:id="rId22"/>
    <p:sldId id="268" r:id="rId23"/>
    <p:sldId id="269" r:id="rId24"/>
    <p:sldId id="270" r:id="rId25"/>
    <p:sldId id="273" r:id="rId26"/>
    <p:sldId id="287" r:id="rId27"/>
    <p:sldId id="275" r:id="rId28"/>
    <p:sldId id="274" r:id="rId29"/>
    <p:sldId id="276" r:id="rId30"/>
    <p:sldId id="277" r:id="rId31"/>
    <p:sldId id="278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DC5E3-5589-410B-A353-B68A61A41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13B761-54FB-4A2B-A4FE-C3A1A8C5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842274-6134-4D9D-B721-918A922F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D9A5-12CF-4B4F-993B-A9E19CC344F3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09DB2-4E79-45DE-B6D9-9D27AE67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D8C7FD-B43B-4011-A289-1D34AC18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0D14-FA6F-43BB-8E26-846925D4D5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885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5ED16-6638-4BE0-8941-EAB963F7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D91AC5-6DC9-436A-83D7-9BA4C7E0E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0CED9E-C060-4E0A-B49E-633A95E3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D9A5-12CF-4B4F-993B-A9E19CC344F3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FFAFC7-7723-4044-8BB6-D0D4C995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C8F98-B4E9-491B-986C-4D6BDCE2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0D14-FA6F-43BB-8E26-846925D4D5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78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75525D-E9AC-4FBC-8C61-2A434B87D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36DC05-82DF-457E-A8AF-9071A935C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07BFDC-2A38-46F2-A301-E4F19152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D9A5-12CF-4B4F-993B-A9E19CC344F3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DC017-5B79-406E-9D60-46530984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A58D59-A486-4057-8A43-1CD1D8EF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0D14-FA6F-43BB-8E26-846925D4D5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990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A150C-D62D-4EC5-8F84-6724D1C3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12D05-F3E5-4D6F-99A5-D5E7AFD0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A52AD6-E641-4E0C-9B40-4AFEDCFD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D9A5-12CF-4B4F-993B-A9E19CC344F3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A0D1C2-BDFB-4B5D-AB13-7ED04116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A1470B-0951-4B92-BAEC-F31F67F4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0D14-FA6F-43BB-8E26-846925D4D5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00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E542E-5518-4824-8EFD-ACBFD6F5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B96CFD-3EA0-4977-BE47-799F2414B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1FF3CD-6280-492D-AEF7-3A0134B4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D9A5-12CF-4B4F-993B-A9E19CC344F3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B84C2D-3C25-4343-B5B9-BBC0E017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27C5DD-92B3-4593-AEF8-D2C511F3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0D14-FA6F-43BB-8E26-846925D4D5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72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7CF78-FDA6-4769-BC7C-03488078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7E715F-58A7-4838-8DEF-1E8074A36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AFF621-B44B-40E3-83EA-9901DC447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93A1D-F061-4BF1-8F45-4F7BE698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D9A5-12CF-4B4F-993B-A9E19CC344F3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E36422-5346-4DCF-B4FC-1D936EC8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E833BB-3CEB-48E0-BB57-67F3A002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0D14-FA6F-43BB-8E26-846925D4D5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7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A17DD-0C24-44F4-B0B0-30AF20F2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F53BE6-010D-4AC7-8A95-7B659D5D9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FF70BD-6D7B-402D-B6AA-95CBBE0AF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B30370-CF0F-4CC7-ACF1-5DA423CBA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1BB1FF-D788-4D94-839F-8A2109137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FD0A99-45B4-45D9-874C-955B2CC1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D9A5-12CF-4B4F-993B-A9E19CC344F3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DF82E5-C00E-4353-9743-93060DFC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805B3E-F715-4890-802D-1CBB5EBA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0D14-FA6F-43BB-8E26-846925D4D5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36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4A434-970E-405F-91E8-CAD602D0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F7EFA0-5C45-41F5-89D7-295CB7CE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D9A5-12CF-4B4F-993B-A9E19CC344F3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EF8564-4FC0-4FE9-B7B3-C388C3B7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428480-F496-44E0-9C38-CBD447B6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0D14-FA6F-43BB-8E26-846925D4D5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63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CEDBC3-2331-49E4-9FB6-AF079F26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D9A5-12CF-4B4F-993B-A9E19CC344F3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BB5064-EAB7-4CF3-BC7E-A7D7EBCD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43A73E-9276-4AA3-AD2B-2D6F3D06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0D14-FA6F-43BB-8E26-846925D4D5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85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C849F-34C0-4557-B9D1-91A4044A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D689C6-61F7-439C-B443-E7F86A54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D28B20-39CF-44F5-B678-1378F4434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4A3078-7960-4586-BCF1-2E0E51A6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D9A5-12CF-4B4F-993B-A9E19CC344F3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3456C0-89F8-4EAE-9476-34557BBF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726185-8549-4346-80B4-347EB20D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0D14-FA6F-43BB-8E26-846925D4D5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30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83AF2-3260-4B72-9A41-5D053249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28DF13-C72A-4077-AB36-590678ED4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66F167-7A04-425F-A73E-6A23B65CF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F6B989-DDD3-463C-A341-2B50C09F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D9A5-12CF-4B4F-993B-A9E19CC344F3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4EB487-A00D-4B04-B2CD-4AEC8DAB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864333-B16D-4D77-A4FC-98CFEDF7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0D14-FA6F-43BB-8E26-846925D4D5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35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0F87B4-DB69-46CC-B814-463ADBF6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BD0550-234A-4A12-ADFC-49F122178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75722A-3B14-421C-80E6-6762A65A3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D9A5-12CF-4B4F-993B-A9E19CC344F3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2F1868-2E10-42D1-B681-B39331742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1003A4-4251-4CB0-AFB5-A0828FF47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0D14-FA6F-43BB-8E26-846925D4D5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14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vcarpal/smartcarTF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open?id=1hbVDZhyWdgwwFhfJWZB85ji1G0FGQQPw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s de pantalla blancos - FondosMil">
            <a:extLst>
              <a:ext uri="{FF2B5EF4-FFF2-40B4-BE49-F238E27FC236}">
                <a16:creationId xmlns:a16="http://schemas.microsoft.com/office/drawing/2014/main" id="{CDFA93F0-F5EC-4574-9A4C-95494F318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9A2FF0-B9D3-4638-A276-F46CA9B1F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8" y="1122363"/>
            <a:ext cx="10054542" cy="2387600"/>
          </a:xfrm>
        </p:spPr>
        <p:txBody>
          <a:bodyPr>
            <a:normAutofit fontScale="90000"/>
          </a:bodyPr>
          <a:lstStyle/>
          <a:p>
            <a:br>
              <a:rPr lang="es-ES" b="1" dirty="0"/>
            </a:br>
            <a:r>
              <a:rPr lang="es-ES" sz="5300" b="1" dirty="0"/>
              <a:t> Securización mediante </a:t>
            </a:r>
            <a:r>
              <a:rPr lang="es-ES" sz="5300" b="1" dirty="0" err="1"/>
              <a:t>Keyrock</a:t>
            </a:r>
            <a:r>
              <a:rPr lang="es-ES" sz="5300" b="1" dirty="0"/>
              <a:t> y </a:t>
            </a:r>
            <a:r>
              <a:rPr lang="es-ES" sz="5300" b="1" dirty="0" err="1"/>
              <a:t>Wilma</a:t>
            </a:r>
            <a:r>
              <a:rPr lang="es-ES" sz="5300" b="1" dirty="0"/>
              <a:t> de Aplicación y Servicios Web para Vehículo Inteligente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51F1D4-5344-463B-BE74-25C7F6DD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ES" sz="2000" dirty="0"/>
              <a:t>Autor: Álvaro Carmona Palomares </a:t>
            </a:r>
          </a:p>
          <a:p>
            <a:pPr algn="r"/>
            <a:r>
              <a:rPr lang="es-ES" sz="2000" dirty="0"/>
              <a:t>Tutora: María Teresa Ariza Gómez</a:t>
            </a:r>
          </a:p>
          <a:p>
            <a:pPr algn="r"/>
            <a:r>
              <a:rPr lang="es-ES" sz="2000" dirty="0"/>
              <a:t>Departamento de Ingeniería telemática, Escuela Técnica Superior de Ingeniería US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03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s de pantalla blancos - FondosMil">
            <a:extLst>
              <a:ext uri="{FF2B5EF4-FFF2-40B4-BE49-F238E27FC236}">
                <a16:creationId xmlns:a16="http://schemas.microsoft.com/office/drawing/2014/main" id="{13CB058F-ED59-41F0-B828-A464FE68A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55F116-D3FA-4832-ABFC-06B0ED5E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Arquitectura del Sistema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599FF-3210-4C44-B5DF-13A2C12D3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3200" dirty="0"/>
              <a:t>Bloque I: Aplicación Web.</a:t>
            </a:r>
          </a:p>
          <a:p>
            <a:endParaRPr lang="es-ES" sz="3200" dirty="0"/>
          </a:p>
          <a:p>
            <a:r>
              <a:rPr lang="es-ES" sz="3200" dirty="0"/>
              <a:t>Bloque II: Gestión de usuarios.</a:t>
            </a:r>
          </a:p>
          <a:p>
            <a:endParaRPr lang="es-ES" sz="3200" dirty="0"/>
          </a:p>
          <a:p>
            <a:r>
              <a:rPr lang="es-ES" sz="3200" dirty="0"/>
              <a:t>Bloque III: Gestión de la información de contexto.</a:t>
            </a:r>
          </a:p>
          <a:p>
            <a:endParaRPr lang="es-ES" sz="3200" dirty="0"/>
          </a:p>
          <a:p>
            <a:r>
              <a:rPr lang="es-ES" sz="3200" dirty="0"/>
              <a:t>Bloque IV: Procesamiento y producción de la información de contexto.</a:t>
            </a:r>
          </a:p>
        </p:txBody>
      </p:sp>
    </p:spTree>
    <p:extLst>
      <p:ext uri="{BB962C8B-B14F-4D97-AF65-F5344CB8AC3E}">
        <p14:creationId xmlns:p14="http://schemas.microsoft.com/office/powerpoint/2010/main" val="296050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04E73-10FA-41D6-8957-1B1248F0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FE5F2-E4B7-49C1-8EC8-85592ECDC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433956-30FE-42B4-9255-C4F5C17202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EE2E0F8-CF2D-4FDF-8731-F0FFCB281B46}"/>
              </a:ext>
            </a:extLst>
          </p:cNvPr>
          <p:cNvSpPr/>
          <p:nvPr/>
        </p:nvSpPr>
        <p:spPr>
          <a:xfrm>
            <a:off x="263369" y="230188"/>
            <a:ext cx="6797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b="1" dirty="0"/>
              <a:t>Arquitectura del Sistema 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5018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CC4CE-CEF5-408A-8D89-5443B88A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9CACE-83ED-4AAF-A3A4-84ED01B97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2" descr="Fondos de pantalla blancos - FondosMil">
            <a:extLst>
              <a:ext uri="{FF2B5EF4-FFF2-40B4-BE49-F238E27FC236}">
                <a16:creationId xmlns:a16="http://schemas.microsoft.com/office/drawing/2014/main" id="{F9E7F530-26BC-4B30-9DF9-5E07143B4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212C22-D7D8-4450-8D39-2A52F900C0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6060" y="1243765"/>
            <a:ext cx="6718139" cy="404586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B21F691-DD02-42C2-ABE9-6212372296AF}"/>
              </a:ext>
            </a:extLst>
          </p:cNvPr>
          <p:cNvSpPr/>
          <p:nvPr/>
        </p:nvSpPr>
        <p:spPr>
          <a:xfrm>
            <a:off x="6934200" y="1321356"/>
            <a:ext cx="2986651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Aplicación Web.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Servidor Web.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89DBA1-C8EB-43E3-97A4-B96F2D99A5BE}"/>
              </a:ext>
            </a:extLst>
          </p:cNvPr>
          <p:cNvSpPr/>
          <p:nvPr/>
        </p:nvSpPr>
        <p:spPr>
          <a:xfrm>
            <a:off x="390691" y="365125"/>
            <a:ext cx="60682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b="1" dirty="0"/>
              <a:t>Bloque I: Aplicación Web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654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04E73-10FA-41D6-8957-1B1248F0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FE5F2-E4B7-49C1-8EC8-85592ECDC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433956-30FE-42B4-9255-C4F5C17202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EE2E0F8-CF2D-4FDF-8731-F0FFCB281B46}"/>
              </a:ext>
            </a:extLst>
          </p:cNvPr>
          <p:cNvSpPr/>
          <p:nvPr/>
        </p:nvSpPr>
        <p:spPr>
          <a:xfrm>
            <a:off x="263369" y="230188"/>
            <a:ext cx="6797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b="1" dirty="0"/>
              <a:t>Arquitectura del Sistema 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841657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A6F67-C0D2-4072-84ED-74CB2C3A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54BDE5-1B5E-41CE-A1C9-D7A8ED2F3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2" descr="Fondos de pantalla blancos - FondosMil">
            <a:extLst>
              <a:ext uri="{FF2B5EF4-FFF2-40B4-BE49-F238E27FC236}">
                <a16:creationId xmlns:a16="http://schemas.microsoft.com/office/drawing/2014/main" id="{BCAD6931-C2AB-4F8A-B122-0956CBBFB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57B6FD5-2941-4897-8421-8FE921CC89FB}"/>
              </a:ext>
            </a:extLst>
          </p:cNvPr>
          <p:cNvSpPr/>
          <p:nvPr/>
        </p:nvSpPr>
        <p:spPr>
          <a:xfrm>
            <a:off x="390691" y="365125"/>
            <a:ext cx="72283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b="1" dirty="0"/>
              <a:t>Bloque II: Gestión de Usuarios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90A1C9-FE77-4797-AA4D-4F42EBA379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0691" y="1825625"/>
            <a:ext cx="6422464" cy="46672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6C035DE-E10D-4746-AF9B-4D9E3A135793}"/>
              </a:ext>
            </a:extLst>
          </p:cNvPr>
          <p:cNvSpPr/>
          <p:nvPr/>
        </p:nvSpPr>
        <p:spPr>
          <a:xfrm>
            <a:off x="6813155" y="1825625"/>
            <a:ext cx="5378845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Gestor de Identidad </a:t>
            </a:r>
            <a:r>
              <a:rPr lang="es-ES" sz="2800" dirty="0" err="1"/>
              <a:t>Keyrock</a:t>
            </a:r>
            <a:r>
              <a:rPr lang="es-E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Servicio </a:t>
            </a:r>
            <a:r>
              <a:rPr lang="es-ES" sz="2800" dirty="0" err="1"/>
              <a:t>RESTful</a:t>
            </a:r>
            <a:r>
              <a:rPr lang="es-ES" sz="2800" dirty="0"/>
              <a:t>: </a:t>
            </a:r>
            <a:r>
              <a:rPr lang="es-ES" sz="2800" dirty="0" err="1"/>
              <a:t>Keyrockservice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014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04E73-10FA-41D6-8957-1B1248F0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FE5F2-E4B7-49C1-8EC8-85592ECDC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433956-30FE-42B4-9255-C4F5C17202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EE2E0F8-CF2D-4FDF-8731-F0FFCB281B46}"/>
              </a:ext>
            </a:extLst>
          </p:cNvPr>
          <p:cNvSpPr/>
          <p:nvPr/>
        </p:nvSpPr>
        <p:spPr>
          <a:xfrm>
            <a:off x="263369" y="230188"/>
            <a:ext cx="6797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b="1" dirty="0"/>
              <a:t>Arquitectura del Sistema 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04911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3EF7-5430-4278-88D3-B1FBF7F7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" name="Picture 2" descr="Fondos de pantalla blancos - FondosMil">
            <a:extLst>
              <a:ext uri="{FF2B5EF4-FFF2-40B4-BE49-F238E27FC236}">
                <a16:creationId xmlns:a16="http://schemas.microsoft.com/office/drawing/2014/main" id="{933BCBF7-E06E-4C01-9E80-C16197042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E929D8E-84C8-43EA-9DFD-575D7E903BCC}"/>
              </a:ext>
            </a:extLst>
          </p:cNvPr>
          <p:cNvSpPr/>
          <p:nvPr/>
        </p:nvSpPr>
        <p:spPr>
          <a:xfrm>
            <a:off x="390691" y="365125"/>
            <a:ext cx="111368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b="1" dirty="0"/>
              <a:t>Bloque III: Gestión de Información de Contexto</a:t>
            </a:r>
            <a:endParaRPr lang="es-ES" dirty="0"/>
          </a:p>
        </p:txBody>
      </p:sp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1AFE92B1-2F18-473A-872A-4822E0C410D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6061" y="1912716"/>
            <a:ext cx="6103715" cy="458015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AEA4C98-21FD-466E-9874-BEE18B3C4C99}"/>
              </a:ext>
            </a:extLst>
          </p:cNvPr>
          <p:cNvSpPr/>
          <p:nvPr/>
        </p:nvSpPr>
        <p:spPr>
          <a:xfrm>
            <a:off x="6454577" y="1842121"/>
            <a:ext cx="5222263" cy="25237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PEP-Proxy </a:t>
            </a:r>
            <a:r>
              <a:rPr lang="es-ES" sz="2800" dirty="0" err="1"/>
              <a:t>Wilma</a:t>
            </a:r>
            <a:r>
              <a:rPr lang="es-E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Servicio </a:t>
            </a:r>
            <a:r>
              <a:rPr lang="es-ES" sz="2800" dirty="0" err="1"/>
              <a:t>RESTful</a:t>
            </a:r>
            <a:r>
              <a:rPr lang="es-ES" sz="2800" dirty="0"/>
              <a:t>: </a:t>
            </a:r>
            <a:r>
              <a:rPr lang="es-ES" sz="2800" dirty="0" err="1"/>
              <a:t>Sensorservice</a:t>
            </a:r>
            <a:r>
              <a:rPr lang="es-E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Base de Datos.</a:t>
            </a:r>
          </a:p>
        </p:txBody>
      </p:sp>
    </p:spTree>
    <p:extLst>
      <p:ext uri="{BB962C8B-B14F-4D97-AF65-F5344CB8AC3E}">
        <p14:creationId xmlns:p14="http://schemas.microsoft.com/office/powerpoint/2010/main" val="334327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04E73-10FA-41D6-8957-1B1248F0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FE5F2-E4B7-49C1-8EC8-85592ECDC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433956-30FE-42B4-9255-C4F5C17202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EE2E0F8-CF2D-4FDF-8731-F0FFCB281B46}"/>
              </a:ext>
            </a:extLst>
          </p:cNvPr>
          <p:cNvSpPr/>
          <p:nvPr/>
        </p:nvSpPr>
        <p:spPr>
          <a:xfrm>
            <a:off x="263369" y="230188"/>
            <a:ext cx="6797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b="1" dirty="0"/>
              <a:t>Arquitectura del Sistema 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502902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09F2D-2714-4711-A801-565802D6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23C3F0-51F0-439C-8F82-FA2EB4761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2" descr="Fondos de pantalla blancos - FondosMil">
            <a:extLst>
              <a:ext uri="{FF2B5EF4-FFF2-40B4-BE49-F238E27FC236}">
                <a16:creationId xmlns:a16="http://schemas.microsoft.com/office/drawing/2014/main" id="{00087D53-4515-436F-8258-08548E1C8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D60064F-0B59-4519-9FFA-CA18DD411C87}"/>
              </a:ext>
            </a:extLst>
          </p:cNvPr>
          <p:cNvSpPr/>
          <p:nvPr/>
        </p:nvSpPr>
        <p:spPr>
          <a:xfrm>
            <a:off x="390691" y="365125"/>
            <a:ext cx="1072075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b="1" dirty="0"/>
              <a:t>Bloque IV: Procesamiento y Producción de la </a:t>
            </a:r>
          </a:p>
          <a:p>
            <a:r>
              <a:rPr lang="es-ES" sz="4400" b="1" dirty="0"/>
              <a:t>Información de Contexto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6FE30C5-1DD3-4D6E-9F66-99C9BD247E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0691" y="2176800"/>
            <a:ext cx="6507820" cy="422433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21D5EE2-7A4F-43A4-AD18-D3E1FC5C75CE}"/>
              </a:ext>
            </a:extLst>
          </p:cNvPr>
          <p:cNvSpPr/>
          <p:nvPr/>
        </p:nvSpPr>
        <p:spPr>
          <a:xfrm>
            <a:off x="7005350" y="2239837"/>
            <a:ext cx="5268494" cy="25237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Orion</a:t>
            </a:r>
            <a:r>
              <a:rPr lang="es-ES" sz="2800" dirty="0"/>
              <a:t> </a:t>
            </a:r>
            <a:r>
              <a:rPr lang="es-ES" sz="2800" dirty="0" err="1"/>
              <a:t>Context</a:t>
            </a:r>
            <a:r>
              <a:rPr lang="es-ES" sz="2800" dirty="0"/>
              <a:t> </a:t>
            </a:r>
            <a:r>
              <a:rPr lang="es-ES" sz="2800" dirty="0" err="1"/>
              <a:t>Broker</a:t>
            </a:r>
            <a:r>
              <a:rPr lang="es-E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IoT</a:t>
            </a:r>
            <a:r>
              <a:rPr lang="es-ES" sz="2800" dirty="0"/>
              <a:t> </a:t>
            </a:r>
            <a:r>
              <a:rPr lang="es-ES" sz="2800" dirty="0" err="1"/>
              <a:t>Agent</a:t>
            </a:r>
            <a:r>
              <a:rPr lang="es-ES" sz="2800" dirty="0"/>
              <a:t> </a:t>
            </a:r>
            <a:r>
              <a:rPr lang="es-ES" sz="2800" dirty="0" err="1"/>
              <a:t>Ultralight</a:t>
            </a:r>
            <a:r>
              <a:rPr lang="es-E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Servicio </a:t>
            </a:r>
            <a:r>
              <a:rPr lang="es-ES" sz="2800" dirty="0" err="1"/>
              <a:t>RESTful</a:t>
            </a:r>
            <a:r>
              <a:rPr lang="es-ES" sz="2800" dirty="0"/>
              <a:t>: </a:t>
            </a:r>
            <a:r>
              <a:rPr lang="es-ES" sz="2800" dirty="0" err="1"/>
              <a:t>Middleservice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022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s de pantalla blancos - FondosMil">
            <a:extLst>
              <a:ext uri="{FF2B5EF4-FFF2-40B4-BE49-F238E27FC236}">
                <a16:creationId xmlns:a16="http://schemas.microsoft.com/office/drawing/2014/main" id="{A36F3493-E79A-4162-8E6A-AD535DBAC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0CA72DD-8F19-4D8B-BDC2-5D4EE268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DD0BFF-7B51-4A8C-AE64-3709ED146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DF4EB4-37CF-4969-8C31-222785A9E3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37D21CC-D5DF-4C4B-8EF2-A5FF2F529C60}"/>
              </a:ext>
            </a:extLst>
          </p:cNvPr>
          <p:cNvSpPr txBox="1">
            <a:spLocks/>
          </p:cNvSpPr>
          <p:nvPr/>
        </p:nvSpPr>
        <p:spPr>
          <a:xfrm>
            <a:off x="0" y="-180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Diseño del Sistema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EDA4945-C95A-497E-905E-23662156F714}"/>
              </a:ext>
            </a:extLst>
          </p:cNvPr>
          <p:cNvSpPr/>
          <p:nvPr/>
        </p:nvSpPr>
        <p:spPr>
          <a:xfrm>
            <a:off x="5811471" y="5156657"/>
            <a:ext cx="6380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Distintos casos de uso en función del actor.</a:t>
            </a:r>
          </a:p>
        </p:txBody>
      </p:sp>
    </p:spTree>
    <p:extLst>
      <p:ext uri="{BB962C8B-B14F-4D97-AF65-F5344CB8AC3E}">
        <p14:creationId xmlns:p14="http://schemas.microsoft.com/office/powerpoint/2010/main" val="297034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s de pantalla blancos - FondosMil">
            <a:extLst>
              <a:ext uri="{FF2B5EF4-FFF2-40B4-BE49-F238E27FC236}">
                <a16:creationId xmlns:a16="http://schemas.microsoft.com/office/drawing/2014/main" id="{8332C47C-10FA-4A07-AF97-794E3AB0B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C691E6-0CDE-4EE5-AD29-319D5266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b="1"/>
              <a:t>Índice</a:t>
            </a:r>
            <a:endParaRPr lang="es-ES" sz="54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6B9176-55D9-44D9-AA80-29575E79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Motivación, Antecedentes y Objetivos.</a:t>
            </a:r>
          </a:p>
          <a:p>
            <a:r>
              <a:rPr lang="es-ES" sz="3200" dirty="0"/>
              <a:t>Recursos Software y Hardware.</a:t>
            </a:r>
          </a:p>
          <a:p>
            <a:r>
              <a:rPr lang="es-ES" sz="3200" dirty="0"/>
              <a:t>Tecnologías Utilizadas.</a:t>
            </a:r>
          </a:p>
          <a:p>
            <a:r>
              <a:rPr lang="es-ES" sz="3200" dirty="0"/>
              <a:t>Arquitectura del Sistema.</a:t>
            </a:r>
          </a:p>
          <a:p>
            <a:r>
              <a:rPr lang="es-ES" sz="3200" dirty="0"/>
              <a:t>Diseño del Sistema.</a:t>
            </a:r>
          </a:p>
          <a:p>
            <a:r>
              <a:rPr lang="es-ES" sz="3200" dirty="0"/>
              <a:t>Solución Desarrollada.</a:t>
            </a:r>
          </a:p>
          <a:p>
            <a:r>
              <a:rPr lang="es-ES" sz="3200" dirty="0"/>
              <a:t>Conclusiones y Líneas Futuras.</a:t>
            </a:r>
          </a:p>
        </p:txBody>
      </p:sp>
    </p:spTree>
    <p:extLst>
      <p:ext uri="{BB962C8B-B14F-4D97-AF65-F5344CB8AC3E}">
        <p14:creationId xmlns:p14="http://schemas.microsoft.com/office/powerpoint/2010/main" val="186849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ondos de pantalla blancos - FondosMil">
            <a:extLst>
              <a:ext uri="{FF2B5EF4-FFF2-40B4-BE49-F238E27FC236}">
                <a16:creationId xmlns:a16="http://schemas.microsoft.com/office/drawing/2014/main" id="{1EE80F34-B67E-438A-A448-9BBAB8D675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23E5BBB-3EEC-4936-88C2-B6F3938C04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73033" y="0"/>
            <a:ext cx="8518967" cy="685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3421E6E-CA93-4F43-96EB-722E7CD2375D}"/>
              </a:ext>
            </a:extLst>
          </p:cNvPr>
          <p:cNvSpPr txBox="1">
            <a:spLocks/>
          </p:cNvSpPr>
          <p:nvPr/>
        </p:nvSpPr>
        <p:spPr>
          <a:xfrm>
            <a:off x="0" y="-180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Diseño del Sistema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E5AB91F-0782-4916-87B1-44565A73C131}"/>
              </a:ext>
            </a:extLst>
          </p:cNvPr>
          <p:cNvSpPr/>
          <p:nvPr/>
        </p:nvSpPr>
        <p:spPr>
          <a:xfrm>
            <a:off x="118413" y="1591655"/>
            <a:ext cx="3378745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Diagrama de flujo.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Ejemplo para caso </a:t>
            </a:r>
          </a:p>
          <a:p>
            <a:r>
              <a:rPr lang="es-ES" sz="2800" dirty="0"/>
              <a:t>de uso autenticación.</a:t>
            </a:r>
          </a:p>
        </p:txBody>
      </p:sp>
    </p:spTree>
    <p:extLst>
      <p:ext uri="{BB962C8B-B14F-4D97-AF65-F5344CB8AC3E}">
        <p14:creationId xmlns:p14="http://schemas.microsoft.com/office/powerpoint/2010/main" val="3795547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s de pantalla blancos - FondosMil">
            <a:extLst>
              <a:ext uri="{FF2B5EF4-FFF2-40B4-BE49-F238E27FC236}">
                <a16:creationId xmlns:a16="http://schemas.microsoft.com/office/drawing/2014/main" id="{CEFAE022-D52A-41B8-B017-3AC86C76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D8C56E-5A48-4A99-BABE-919B9BEB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Solución Desarrollada: Bloque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6822E-9099-4372-8DCB-0CECC6402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sz="3200" dirty="0"/>
              <a:t>Patrón Modelo-Vista-Controlador.</a:t>
            </a:r>
          </a:p>
          <a:p>
            <a:r>
              <a:rPr lang="es-ES" sz="3200" dirty="0"/>
              <a:t>Uso de </a:t>
            </a:r>
            <a:r>
              <a:rPr lang="es-ES" sz="3200" dirty="0" err="1"/>
              <a:t>HTTPs</a:t>
            </a:r>
            <a:r>
              <a:rPr lang="es-ES" sz="3200" dirty="0"/>
              <a:t> en la comunicación con el servidor web.</a:t>
            </a:r>
          </a:p>
          <a:p>
            <a:r>
              <a:rPr lang="es-ES" sz="3200" dirty="0"/>
              <a:t>Sesiones JAVA para una mayor seguridad.</a:t>
            </a:r>
          </a:p>
          <a:p>
            <a:r>
              <a:rPr lang="es-ES" sz="3200" dirty="0"/>
              <a:t>Creación de un Servlet controlador.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BEFC17-501F-4C81-BB61-DB62240825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30005" y="3905671"/>
            <a:ext cx="5061995" cy="29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00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s de pantalla blancos - FondosMil">
            <a:extLst>
              <a:ext uri="{FF2B5EF4-FFF2-40B4-BE49-F238E27FC236}">
                <a16:creationId xmlns:a16="http://schemas.microsoft.com/office/drawing/2014/main" id="{A669F60B-5688-4481-91FE-BDD897C6B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A452DD-FD51-4897-A4EF-A0FC606C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51AC9-7756-4037-AA1A-40B0AEA35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64BD3C-F489-4797-96CA-E5AF669688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82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s de pantalla blancos - FondosMil">
            <a:extLst>
              <a:ext uri="{FF2B5EF4-FFF2-40B4-BE49-F238E27FC236}">
                <a16:creationId xmlns:a16="http://schemas.microsoft.com/office/drawing/2014/main" id="{EC4ABAAF-A6C7-417B-80F0-105FDB313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15CE86-FCDE-47FF-B77F-258C2558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Solución Desarrollada: Bloque II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498733-E733-42AD-BED2-66230718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Servicio web </a:t>
            </a:r>
            <a:r>
              <a:rPr lang="es-ES" sz="3200" dirty="0" err="1"/>
              <a:t>RESTful</a:t>
            </a:r>
            <a:r>
              <a:rPr lang="es-ES" sz="3200" dirty="0"/>
              <a:t> exclusivo para la comunicación con </a:t>
            </a:r>
            <a:r>
              <a:rPr lang="es-ES" sz="3200" dirty="0" err="1"/>
              <a:t>Keyrock</a:t>
            </a:r>
            <a:r>
              <a:rPr lang="es-ES" sz="3200" dirty="0"/>
              <a:t>.</a:t>
            </a:r>
          </a:p>
          <a:p>
            <a:r>
              <a:rPr lang="es-ES" sz="3200" dirty="0"/>
              <a:t>Uso de MySQL-</a:t>
            </a:r>
            <a:r>
              <a:rPr lang="es-ES" sz="3200" dirty="0" err="1"/>
              <a:t>db</a:t>
            </a:r>
            <a:r>
              <a:rPr lang="es-ES" sz="3200" dirty="0"/>
              <a:t> para almacenar información de los usuarios.</a:t>
            </a:r>
          </a:p>
          <a:p>
            <a:r>
              <a:rPr lang="es-ES" sz="3200" dirty="0"/>
              <a:t>Componente FIWARE </a:t>
            </a:r>
            <a:r>
              <a:rPr lang="es-ES" sz="3200" dirty="0" err="1"/>
              <a:t>Identity</a:t>
            </a:r>
            <a:r>
              <a:rPr lang="es-ES" sz="3200" dirty="0"/>
              <a:t> Manager </a:t>
            </a:r>
            <a:r>
              <a:rPr lang="es-ES" sz="3200" dirty="0" err="1"/>
              <a:t>Keyrock</a:t>
            </a:r>
            <a:r>
              <a:rPr lang="es-ES" sz="3200" dirty="0"/>
              <a:t> para la gestión de usuarios.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122CEB-E0BC-4477-853B-253B3EC229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73073" y="4502552"/>
            <a:ext cx="4818927" cy="242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6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s de pantalla blancos - FondosMil">
            <a:extLst>
              <a:ext uri="{FF2B5EF4-FFF2-40B4-BE49-F238E27FC236}">
                <a16:creationId xmlns:a16="http://schemas.microsoft.com/office/drawing/2014/main" id="{6989CAA2-2AE3-494F-A341-88074B205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3FC8D1-851E-4114-9652-C9CF19B1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Solución Desarrollada: Bloque III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7F22A-5BB2-4DC3-9232-9E691CBC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4110" y="1825625"/>
            <a:ext cx="5369689" cy="4351338"/>
          </a:xfrm>
        </p:spPr>
        <p:txBody>
          <a:bodyPr>
            <a:normAutofit/>
          </a:bodyPr>
          <a:lstStyle/>
          <a:p>
            <a:r>
              <a:rPr lang="es-ES" dirty="0"/>
              <a:t>APLICACIÓN SPRING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Reciben notificaciones y almacena la información de contexto.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Crea las subscripciones y entidades en el OCB.</a:t>
            </a:r>
          </a:p>
          <a:p>
            <a:r>
              <a:rPr lang="es-ES" dirty="0"/>
              <a:t>HIBERNATE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Transacciones con la base de datos gestionada por PostgreSQL.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Uso del lenguaje JAVA para programar las transacciones.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E9810C-3AF5-44C5-A05D-4E1EE947F1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5" y="1825625"/>
            <a:ext cx="5660020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F5717DE-8706-4A6A-9110-B0B19909411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541150" y="0"/>
            <a:ext cx="365085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25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s de pantalla blancos - FondosMil">
            <a:extLst>
              <a:ext uri="{FF2B5EF4-FFF2-40B4-BE49-F238E27FC236}">
                <a16:creationId xmlns:a16="http://schemas.microsoft.com/office/drawing/2014/main" id="{09915407-1B3D-4F88-B534-C454827F7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9C058-3F5B-4E82-92DE-49A82AB1F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91" y="532807"/>
            <a:ext cx="5153629" cy="4351338"/>
          </a:xfrm>
        </p:spPr>
        <p:txBody>
          <a:bodyPr/>
          <a:lstStyle/>
          <a:p>
            <a:pPr marL="0" lvl="0" indent="0">
              <a:spcAft>
                <a:spcPts val="1000"/>
              </a:spcAft>
              <a:buClr>
                <a:prstClr val="white"/>
              </a:buClr>
              <a:buSzPct val="100000"/>
              <a:buNone/>
            </a:pPr>
            <a:r>
              <a:rPr lang="es-ES" sz="4400" b="1" dirty="0"/>
              <a:t>Entidades</a:t>
            </a:r>
          </a:p>
          <a:p>
            <a:r>
              <a:rPr lang="es-ES" sz="2000" dirty="0"/>
              <a:t>API </a:t>
            </a:r>
            <a:r>
              <a:rPr lang="es-ES" sz="2000" dirty="0" err="1"/>
              <a:t>RESTful</a:t>
            </a:r>
            <a:r>
              <a:rPr lang="es-ES" sz="2000" dirty="0"/>
              <a:t> basada en la especificación OMA NGSI.</a:t>
            </a:r>
          </a:p>
          <a:p>
            <a:r>
              <a:rPr lang="es-ES" sz="2000" dirty="0"/>
              <a:t>La información de contexto en OMA NGSI se representa mediante estructuras de datos (elementos de contexto).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194B00-3362-4A1D-92C3-B2159B3E72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91828" y="520861"/>
            <a:ext cx="6200172" cy="4875136"/>
          </a:xfrm>
          <a:prstGeom prst="rect">
            <a:avLst/>
          </a:prstGeom>
        </p:spPr>
      </p:pic>
      <p:pic>
        <p:nvPicPr>
          <p:cNvPr id="6" name="Imagen 5" descr="modeloNGSI">
            <a:extLst>
              <a:ext uri="{FF2B5EF4-FFF2-40B4-BE49-F238E27FC236}">
                <a16:creationId xmlns:a16="http://schemas.microsoft.com/office/drawing/2014/main" id="{2F88F314-8549-4404-A6CD-FC439A8015C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64" y="5416952"/>
            <a:ext cx="12075336" cy="1420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742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38E81-0AE6-4135-8E54-DB1B8D5D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Marcador de contenido 7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D5533087-2DA5-4BF3-B155-637D8272E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00" y="1825625"/>
            <a:ext cx="8774599" cy="4351338"/>
          </a:xfrm>
        </p:spPr>
      </p:pic>
      <p:pic>
        <p:nvPicPr>
          <p:cNvPr id="4" name="Picture 2" descr="Fondos de pantalla blancos - FondosMil">
            <a:extLst>
              <a:ext uri="{FF2B5EF4-FFF2-40B4-BE49-F238E27FC236}">
                <a16:creationId xmlns:a16="http://schemas.microsoft.com/office/drawing/2014/main" id="{3806C7C3-A6A2-4227-A1B7-2989FB8D9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ndos de pantalla blancos - FondosMil">
            <a:extLst>
              <a:ext uri="{FF2B5EF4-FFF2-40B4-BE49-F238E27FC236}">
                <a16:creationId xmlns:a16="http://schemas.microsoft.com/office/drawing/2014/main" id="{8600FB9C-0D23-4284-9902-5358FDF16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195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C1FEFEC-1806-4855-8422-F06B8B0D017B}"/>
              </a:ext>
            </a:extLst>
          </p:cNvPr>
          <p:cNvSpPr/>
          <p:nvPr/>
        </p:nvSpPr>
        <p:spPr>
          <a:xfrm>
            <a:off x="471523" y="186809"/>
            <a:ext cx="33425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s-ES" sz="4400" b="1" dirty="0"/>
              <a:t>Suscripciones</a:t>
            </a:r>
          </a:p>
        </p:txBody>
      </p:sp>
      <p:pic>
        <p:nvPicPr>
          <p:cNvPr id="12" name="Imagen 11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B5EA6FFA-2344-41B3-8559-A43CEBA8B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52" y="-161350"/>
            <a:ext cx="6579088" cy="6742296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ED26147A-83CD-4F36-80C0-323D13BABBBB}"/>
              </a:ext>
            </a:extLst>
          </p:cNvPr>
          <p:cNvSpPr/>
          <p:nvPr/>
        </p:nvSpPr>
        <p:spPr>
          <a:xfrm>
            <a:off x="-288412" y="1450342"/>
            <a:ext cx="5519176" cy="175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000"/>
              </a:spcAft>
              <a:buClr>
                <a:prstClr val="white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2000" dirty="0"/>
              <a:t>Se notifica a un método mapeado del servicio web cuando se cumple una condición.</a:t>
            </a:r>
          </a:p>
          <a:p>
            <a:pPr marL="800100" lvl="1" indent="-342900">
              <a:spcAft>
                <a:spcPts val="1000"/>
              </a:spcAft>
              <a:buClr>
                <a:prstClr val="white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2000" dirty="0"/>
              <a:t>Comprobaciones de las subscripciones mediante </a:t>
            </a:r>
            <a:r>
              <a:rPr lang="es-ES" sz="2000" dirty="0" err="1"/>
              <a:t>Postman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907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AADC4-E1B1-440B-BE48-2EE6F25E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9D595-6456-44E6-B12B-EC2D4302A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EE3A06-C1BE-4B65-B0C5-6BF7EE098D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4132"/>
            <a:ext cx="12192000" cy="682386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F4F05CA-D5B6-4F05-9807-306E1B1F12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66912"/>
            <a:ext cx="5590572" cy="405695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234495D-8E3B-4BCC-A796-D4626FC2A983}"/>
              </a:ext>
            </a:extLst>
          </p:cNvPr>
          <p:cNvSpPr/>
          <p:nvPr/>
        </p:nvSpPr>
        <p:spPr>
          <a:xfrm>
            <a:off x="6228626" y="34132"/>
            <a:ext cx="55442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/>
              <a:t>Servidor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360612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s de pantalla blancos - FondosMil">
            <a:extLst>
              <a:ext uri="{FF2B5EF4-FFF2-40B4-BE49-F238E27FC236}">
                <a16:creationId xmlns:a16="http://schemas.microsoft.com/office/drawing/2014/main" id="{95ED95F5-F803-4061-9812-28C70C85F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23EC1B9-FD0A-480F-8A3F-2E159267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Solución Desarrollada: Bloque IV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249FC-170A-470D-A172-F8EE773FD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088" y="1496975"/>
            <a:ext cx="7171482" cy="4351338"/>
          </a:xfrm>
        </p:spPr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Volley</a:t>
            </a:r>
            <a:r>
              <a:rPr lang="es-ES" dirty="0"/>
              <a:t> para peticiones al servicio </a:t>
            </a:r>
            <a:r>
              <a:rPr lang="es-ES" dirty="0" err="1"/>
              <a:t>Middleservice</a:t>
            </a:r>
            <a:r>
              <a:rPr lang="es-ES" dirty="0"/>
              <a:t>.</a:t>
            </a:r>
          </a:p>
          <a:p>
            <a:r>
              <a:rPr lang="es-ES" dirty="0"/>
              <a:t>Lectura de sensores mediante </a:t>
            </a:r>
            <a:r>
              <a:rPr lang="es-ES" dirty="0" err="1"/>
              <a:t>LocationManager</a:t>
            </a:r>
            <a:r>
              <a:rPr lang="es-ES" dirty="0"/>
              <a:t>, detectando cambio en la localización y enviando las mediciones.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0C35C1-A18F-445F-B783-B1C69C2326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30947" y="4641448"/>
            <a:ext cx="4664595" cy="22136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FAEEAEC-710C-4081-B3D0-9E514344DFA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3041"/>
            <a:ext cx="2528570" cy="5056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6533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s de pantalla blancos - FondosMil">
            <a:extLst>
              <a:ext uri="{FF2B5EF4-FFF2-40B4-BE49-F238E27FC236}">
                <a16:creationId xmlns:a16="http://schemas.microsoft.com/office/drawing/2014/main" id="{E69D4423-51FC-4859-B03A-D8153F1A5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13F379-01C7-4DEB-A8E2-156160DB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Conclusiones y Líneas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EA912-AE63-4B7F-AC35-3DE56154F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Creación de scripts de servicio para refresco de token automático y comprobación de subscripciones.</a:t>
            </a:r>
          </a:p>
          <a:p>
            <a:endParaRPr lang="es-ES" dirty="0"/>
          </a:p>
          <a:p>
            <a:r>
              <a:rPr lang="es-ES" dirty="0"/>
              <a:t>Optimización de la interfaz gráfica, incluyendo mapas interactivos con las localizaciones detectadas.</a:t>
            </a:r>
          </a:p>
          <a:p>
            <a:endParaRPr lang="es-ES" dirty="0"/>
          </a:p>
          <a:p>
            <a:r>
              <a:rPr lang="es-ES" dirty="0"/>
              <a:t>Pruebas mediante sensores reales, incluyendo parámetros como sellos de tiempo.</a:t>
            </a:r>
          </a:p>
        </p:txBody>
      </p:sp>
    </p:spTree>
    <p:extLst>
      <p:ext uri="{BB962C8B-B14F-4D97-AF65-F5344CB8AC3E}">
        <p14:creationId xmlns:p14="http://schemas.microsoft.com/office/powerpoint/2010/main" val="224199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s de pantalla blancos - FondosMil">
            <a:extLst>
              <a:ext uri="{FF2B5EF4-FFF2-40B4-BE49-F238E27FC236}">
                <a16:creationId xmlns:a16="http://schemas.microsoft.com/office/drawing/2014/main" id="{88FB4A89-C622-4BF9-9BF5-533A9388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B22E84-76AE-466D-94D3-A803548F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D83DC3-460D-4393-B750-CDE1FDCA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dirty="0"/>
              <a:t>Necesidad de dispositivos conectados.</a:t>
            </a:r>
          </a:p>
          <a:p>
            <a:endParaRPr lang="es-ES" sz="3200" dirty="0"/>
          </a:p>
          <a:p>
            <a:r>
              <a:rPr lang="es-ES" sz="3200" dirty="0"/>
              <a:t>Mayor auge en el sector del Internet de las Cosas.</a:t>
            </a:r>
          </a:p>
          <a:p>
            <a:endParaRPr lang="es-ES" sz="3200" dirty="0"/>
          </a:p>
          <a:p>
            <a:endParaRPr lang="es-ES" dirty="0"/>
          </a:p>
        </p:txBody>
      </p:sp>
      <p:pic>
        <p:nvPicPr>
          <p:cNvPr id="1026" name="Picture 2" descr="El mercado IoT crece rápidamente en España » MuyCanal">
            <a:extLst>
              <a:ext uri="{FF2B5EF4-FFF2-40B4-BE49-F238E27FC236}">
                <a16:creationId xmlns:a16="http://schemas.microsoft.com/office/drawing/2014/main" id="{11EB4D40-DF6D-4655-9F50-DE6AD3029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83568"/>
            <a:ext cx="6191250" cy="294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917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ondos de pantalla blancos - FondosMil">
            <a:extLst>
              <a:ext uri="{FF2B5EF4-FFF2-40B4-BE49-F238E27FC236}">
                <a16:creationId xmlns:a16="http://schemas.microsoft.com/office/drawing/2014/main" id="{7EAEAD8E-8FD7-4B57-82F7-F54801440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E5D094-C604-4396-B913-00DF3555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Recursos del proyecto disponibles en </a:t>
            </a:r>
            <a:r>
              <a:rPr lang="es-ES" dirty="0" err="1"/>
              <a:t>Github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>
                <a:hlinkClick r:id="rId3"/>
              </a:rPr>
              <a:t>https://github.com/alvcarpal/smartcarTFG</a:t>
            </a:r>
            <a:endParaRPr lang="es-ES" dirty="0"/>
          </a:p>
          <a:p>
            <a:endParaRPr lang="es-ES" dirty="0"/>
          </a:p>
          <a:p>
            <a:r>
              <a:rPr lang="es-ES" dirty="0"/>
              <a:t>Tutoriales para el despliegue del proyecto en el enlace:</a:t>
            </a:r>
          </a:p>
          <a:p>
            <a:pPr marL="0" indent="0">
              <a:buNone/>
            </a:pPr>
            <a:r>
              <a:rPr lang="es-ES" dirty="0">
                <a:hlinkClick r:id="rId4"/>
              </a:rPr>
              <a:t>https://drive.google.com/open?id=1hbVDZhyWdgwwFhfJWZB85ji1G0FGQQPw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7360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s de pantalla blancos - FondosMil">
            <a:extLst>
              <a:ext uri="{FF2B5EF4-FFF2-40B4-BE49-F238E27FC236}">
                <a16:creationId xmlns:a16="http://schemas.microsoft.com/office/drawing/2014/main" id="{0A661D33-2347-42CB-9A82-B12416E9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7801C3-F683-455D-9DF2-1A49B620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b="1" dirty="0"/>
              <a:t>Muchas gracias por su atención.</a:t>
            </a:r>
          </a:p>
        </p:txBody>
      </p:sp>
    </p:spTree>
    <p:extLst>
      <p:ext uri="{BB962C8B-B14F-4D97-AF65-F5344CB8AC3E}">
        <p14:creationId xmlns:p14="http://schemas.microsoft.com/office/powerpoint/2010/main" val="10933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80F72-8B55-45BF-BE11-52E1CE13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A0C1B7-1BF8-419A-AED3-45EFD67C5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2" descr="Fondos de pantalla blancos - FondosMil">
            <a:extLst>
              <a:ext uri="{FF2B5EF4-FFF2-40B4-BE49-F238E27FC236}">
                <a16:creationId xmlns:a16="http://schemas.microsoft.com/office/drawing/2014/main" id="{D7DCA4AA-EBFD-42DA-ACBC-32D1DC600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5C835DC-3C14-4CC5-8411-7B5F665CD47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800" b="1" dirty="0"/>
              <a:t>Motivación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BED4816-1B06-4569-A834-6E08ECF52EFE}"/>
              </a:ext>
            </a:extLst>
          </p:cNvPr>
          <p:cNvSpPr/>
          <p:nvPr/>
        </p:nvSpPr>
        <p:spPr>
          <a:xfrm>
            <a:off x="588516" y="1826798"/>
            <a:ext cx="694825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3200" dirty="0"/>
              <a:t>Plataforma FIWARE para el desarrollo de soluciones inteligentes.</a:t>
            </a:r>
          </a:p>
        </p:txBody>
      </p:sp>
      <p:pic>
        <p:nvPicPr>
          <p:cNvPr id="2050" name="Picture 2" descr="The Open Source platform for our smart digital future - FIWARE">
            <a:extLst>
              <a:ext uri="{FF2B5EF4-FFF2-40B4-BE49-F238E27FC236}">
                <a16:creationId xmlns:a16="http://schemas.microsoft.com/office/drawing/2014/main" id="{4D151E9E-C6CB-4346-8CAB-97BA3FD05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089275"/>
            <a:ext cx="3733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eneric Enablers &amp; eHealth Applications - The Shock Index - FIWARE">
            <a:extLst>
              <a:ext uri="{FF2B5EF4-FFF2-40B4-BE49-F238E27FC236}">
                <a16:creationId xmlns:a16="http://schemas.microsoft.com/office/drawing/2014/main" id="{4727443F-8165-4B36-A049-4F7D8E25B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75" y="3152361"/>
            <a:ext cx="5082122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9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s de pantalla blancos - FondosMil">
            <a:extLst>
              <a:ext uri="{FF2B5EF4-FFF2-40B4-BE49-F238E27FC236}">
                <a16:creationId xmlns:a16="http://schemas.microsoft.com/office/drawing/2014/main" id="{0E7F53C9-5691-4459-B352-33C85CCA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6C9536C-54E7-49D2-B2C9-5A10F8B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156A2-AE6C-4369-BB8F-E3063B94B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i="1" dirty="0"/>
              <a:t>Aplicación y Servicio web para la gestión de información de sensores usando </a:t>
            </a:r>
            <a:r>
              <a:rPr lang="es-ES" sz="3200" i="1" dirty="0" err="1"/>
              <a:t>Fiware</a:t>
            </a:r>
            <a:r>
              <a:rPr lang="es-ES" sz="3200" i="1" dirty="0"/>
              <a:t> y Spring, Pablo Bermejo Pérez 2019.</a:t>
            </a:r>
          </a:p>
          <a:p>
            <a:endParaRPr lang="es-ES" sz="3200" i="1" dirty="0"/>
          </a:p>
          <a:p>
            <a:r>
              <a:rPr lang="es-ES" sz="3200" dirty="0"/>
              <a:t>Solución de vehículo inteligente mediante el uso de </a:t>
            </a:r>
            <a:r>
              <a:rPr lang="es-ES" sz="3200" dirty="0" err="1"/>
              <a:t>Orion</a:t>
            </a:r>
            <a:r>
              <a:rPr lang="es-ES" sz="3200" dirty="0"/>
              <a:t> </a:t>
            </a:r>
            <a:r>
              <a:rPr lang="es-ES" sz="3200" dirty="0" err="1"/>
              <a:t>Context</a:t>
            </a:r>
            <a:r>
              <a:rPr lang="es-ES" sz="3200" dirty="0"/>
              <a:t> </a:t>
            </a:r>
            <a:r>
              <a:rPr lang="es-ES" sz="3200" dirty="0" err="1"/>
              <a:t>Broker</a:t>
            </a:r>
            <a:r>
              <a:rPr lang="es-ES" sz="3200" dirty="0"/>
              <a:t>.</a:t>
            </a:r>
          </a:p>
          <a:p>
            <a:pPr marL="0" indent="0">
              <a:buNone/>
            </a:pPr>
            <a:r>
              <a:rPr lang="es-ES" i="1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19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s de pantalla blancos - FondosMil">
            <a:extLst>
              <a:ext uri="{FF2B5EF4-FFF2-40B4-BE49-F238E27FC236}">
                <a16:creationId xmlns:a16="http://schemas.microsoft.com/office/drawing/2014/main" id="{9630B308-40A9-4352-935A-FEBDD74D3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19C5F221-AE29-4A59-8895-3F2FB5B6E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388" y="0"/>
            <a:ext cx="7068612" cy="6864198"/>
          </a:xfr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BCEAB71-98D0-4F29-B118-5601DC995E91}"/>
              </a:ext>
            </a:extLst>
          </p:cNvPr>
          <p:cNvSpPr txBox="1">
            <a:spLocks/>
          </p:cNvSpPr>
          <p:nvPr/>
        </p:nvSpPr>
        <p:spPr>
          <a:xfrm>
            <a:off x="618281" y="702881"/>
            <a:ext cx="430096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3200" i="1" dirty="0"/>
              <a:t>Elementos comunes: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3200" i="1" dirty="0"/>
          </a:p>
          <a:p>
            <a:r>
              <a:rPr lang="es-ES" sz="3200" i="1" dirty="0"/>
              <a:t>Plataforma FIWARE.</a:t>
            </a:r>
          </a:p>
          <a:p>
            <a:endParaRPr lang="es-ES" sz="3200" i="1" dirty="0"/>
          </a:p>
          <a:p>
            <a:r>
              <a:rPr lang="es-ES" sz="3200" i="1" dirty="0"/>
              <a:t>Hibernate para el acceso a base de datos.</a:t>
            </a:r>
          </a:p>
          <a:p>
            <a:endParaRPr lang="es-ES" sz="3200" i="1" dirty="0"/>
          </a:p>
          <a:p>
            <a:r>
              <a:rPr lang="es-ES" sz="3200" i="1" dirty="0"/>
              <a:t>Servicio web para recibir las notificaciones. 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76859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s de pantalla blancos - FondosMil">
            <a:extLst>
              <a:ext uri="{FF2B5EF4-FFF2-40B4-BE49-F238E27FC236}">
                <a16:creationId xmlns:a16="http://schemas.microsoft.com/office/drawing/2014/main" id="{6D97B5EF-7430-42C1-BFA0-27C3A22DB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5A96020-031A-431F-BF54-38B3A1E5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150AE-CCD1-46D0-84FC-43BB1A56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Securización mediante </a:t>
            </a:r>
            <a:r>
              <a:rPr lang="es-ES" sz="3200" dirty="0" err="1"/>
              <a:t>Keyrock</a:t>
            </a:r>
            <a:r>
              <a:rPr lang="es-ES" sz="3200" dirty="0"/>
              <a:t> y </a:t>
            </a:r>
            <a:r>
              <a:rPr lang="es-ES" sz="3200" dirty="0" err="1"/>
              <a:t>Wilma</a:t>
            </a:r>
            <a:r>
              <a:rPr lang="es-ES" sz="3200" dirty="0"/>
              <a:t> del proyecto del alumno Pablo Bermejo.</a:t>
            </a:r>
          </a:p>
          <a:p>
            <a:endParaRPr lang="es-ES" sz="3200" dirty="0"/>
          </a:p>
          <a:p>
            <a:r>
              <a:rPr lang="es-ES" sz="3200" dirty="0"/>
              <a:t>Avance de algunos aspectos como la mejora en la aplicación web y el uso de </a:t>
            </a:r>
            <a:r>
              <a:rPr lang="es-ES" sz="3200" dirty="0" err="1"/>
              <a:t>IoT</a:t>
            </a:r>
            <a:r>
              <a:rPr lang="es-ES" sz="3200" dirty="0"/>
              <a:t> </a:t>
            </a:r>
            <a:r>
              <a:rPr lang="es-ES" sz="3200" dirty="0" err="1"/>
              <a:t>Agent</a:t>
            </a:r>
            <a:r>
              <a:rPr lang="es-ES" sz="3200" dirty="0"/>
              <a:t> </a:t>
            </a:r>
            <a:r>
              <a:rPr lang="es-ES" sz="3200" dirty="0" err="1"/>
              <a:t>Ultralight</a:t>
            </a:r>
            <a:r>
              <a:rPr lang="es-ES" sz="3200" dirty="0"/>
              <a:t>.</a:t>
            </a:r>
          </a:p>
          <a:p>
            <a:endParaRPr lang="es-ES" sz="3200" dirty="0"/>
          </a:p>
          <a:p>
            <a:r>
              <a:rPr lang="es-ES" sz="3200" dirty="0"/>
              <a:t>Gestión y administración de usuarios dentro del sistema mediante un Gestor de Identidad.</a:t>
            </a:r>
          </a:p>
        </p:txBody>
      </p:sp>
    </p:spTree>
    <p:extLst>
      <p:ext uri="{BB962C8B-B14F-4D97-AF65-F5344CB8AC3E}">
        <p14:creationId xmlns:p14="http://schemas.microsoft.com/office/powerpoint/2010/main" val="232825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s de pantalla blancos - FondosMil">
            <a:extLst>
              <a:ext uri="{FF2B5EF4-FFF2-40B4-BE49-F238E27FC236}">
                <a16:creationId xmlns:a16="http://schemas.microsoft.com/office/drawing/2014/main" id="{AB85152E-E423-46ED-96CC-D51DC29F7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1B9612-00F2-481B-B356-C2BECBFB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84" y="231960"/>
            <a:ext cx="10515600" cy="1325563"/>
          </a:xfrm>
        </p:spPr>
        <p:txBody>
          <a:bodyPr/>
          <a:lstStyle/>
          <a:p>
            <a:r>
              <a:rPr lang="es-ES" b="1" dirty="0"/>
              <a:t>Recursos Hardware y Software</a:t>
            </a:r>
          </a:p>
        </p:txBody>
      </p:sp>
      <p:pic>
        <p:nvPicPr>
          <p:cNvPr id="5" name="Marcador de contenido 4" descr="Intel - Core i7-7700 procesador 3,6 GHz Caja 8 MB Smart Cache ...">
            <a:extLst>
              <a:ext uri="{FF2B5EF4-FFF2-40B4-BE49-F238E27FC236}">
                <a16:creationId xmlns:a16="http://schemas.microsoft.com/office/drawing/2014/main" id="{9352DF2C-A8BE-4151-ACB8-0BCC0CFB5E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94" y="2134240"/>
            <a:ext cx="2425861" cy="2620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3295691-05DB-4E21-8562-C8F9A5AB0BF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35538" y="2378293"/>
            <a:ext cx="3134266" cy="624371"/>
          </a:xfrm>
          <a:prstGeom prst="rect">
            <a:avLst/>
          </a:prstGeom>
        </p:spPr>
      </p:pic>
      <p:pic>
        <p:nvPicPr>
          <p:cNvPr id="7" name="Imagen 6" descr="Novedades de Android Studio 2.0 - Armadillo Amarillo">
            <a:extLst>
              <a:ext uri="{FF2B5EF4-FFF2-40B4-BE49-F238E27FC236}">
                <a16:creationId xmlns:a16="http://schemas.microsoft.com/office/drawing/2014/main" id="{55201C96-293D-421A-B5A5-8B51C237888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098" y="2444003"/>
            <a:ext cx="1957705" cy="1358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Administración de servicios, hacking etico y soporte en Linux ...">
            <a:extLst>
              <a:ext uri="{FF2B5EF4-FFF2-40B4-BE49-F238E27FC236}">
                <a16:creationId xmlns:a16="http://schemas.microsoft.com/office/drawing/2014/main" id="{0A21DE27-EA2E-4B3B-B66A-6D2ABD68970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875" y="3451802"/>
            <a:ext cx="3147060" cy="125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Descargar Firefox — Navegador gratuito — Mozilla">
            <a:extLst>
              <a:ext uri="{FF2B5EF4-FFF2-40B4-BE49-F238E27FC236}">
                <a16:creationId xmlns:a16="http://schemas.microsoft.com/office/drawing/2014/main" id="{6CBF2D6F-654E-4444-B0AF-2F761F4B8F8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875" y="4966276"/>
            <a:ext cx="3051492" cy="12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Postman - Un cliente visual para el desarrollo de API - Brogramador">
            <a:extLst>
              <a:ext uri="{FF2B5EF4-FFF2-40B4-BE49-F238E27FC236}">
                <a16:creationId xmlns:a16="http://schemas.microsoft.com/office/drawing/2014/main" id="{D34092DE-B831-4E51-842F-5B22419D18DA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444" y="4500213"/>
            <a:ext cx="2049860" cy="17602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278A35ED-2615-43D2-A247-7F9B80F3EFE1}"/>
              </a:ext>
            </a:extLst>
          </p:cNvPr>
          <p:cNvSpPr/>
          <p:nvPr/>
        </p:nvSpPr>
        <p:spPr>
          <a:xfrm>
            <a:off x="266384" y="1518627"/>
            <a:ext cx="3392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/>
              <a:t>Recursos Hardware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6F9787A-8F97-43DE-B17F-8542F0F80B1D}"/>
              </a:ext>
            </a:extLst>
          </p:cNvPr>
          <p:cNvSpPr/>
          <p:nvPr/>
        </p:nvSpPr>
        <p:spPr>
          <a:xfrm>
            <a:off x="4939739" y="1519582"/>
            <a:ext cx="3254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/>
              <a:t>Recursos Software</a:t>
            </a:r>
          </a:p>
        </p:txBody>
      </p:sp>
      <p:pic>
        <p:nvPicPr>
          <p:cNvPr id="2050" name="Picture 2" descr="Ubuntu es la distro más popular de 2018 » MuyLinux">
            <a:extLst>
              <a:ext uri="{FF2B5EF4-FFF2-40B4-BE49-F238E27FC236}">
                <a16:creationId xmlns:a16="http://schemas.microsoft.com/office/drawing/2014/main" id="{21A180E1-154F-454A-BBA4-59C577DE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102" y="2489990"/>
            <a:ext cx="1823599" cy="121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4" descr="esquema del teléfono móvil - Iconos gratis de comunicaciones">
            <a:extLst>
              <a:ext uri="{FF2B5EF4-FFF2-40B4-BE49-F238E27FC236}">
                <a16:creationId xmlns:a16="http://schemas.microsoft.com/office/drawing/2014/main" id="{350AC62A-403F-4079-9DDE-DA03E2585F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8" name="Picture 6" descr="Vector Eps10 Del Esquema Del Iphone De Smartphone Icono Del ...">
            <a:extLst>
              <a:ext uri="{FF2B5EF4-FFF2-40B4-BE49-F238E27FC236}">
                <a16:creationId xmlns:a16="http://schemas.microsoft.com/office/drawing/2014/main" id="{AD505C1D-1847-4774-926D-699CE2204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93" y="4780486"/>
            <a:ext cx="2425861" cy="184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512A6290-5FA8-4C52-BAFB-B5483402D6B0}"/>
              </a:ext>
            </a:extLst>
          </p:cNvPr>
          <p:cNvSpPr/>
          <p:nvPr/>
        </p:nvSpPr>
        <p:spPr>
          <a:xfrm>
            <a:off x="291278" y="4411154"/>
            <a:ext cx="194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Ordenador Portátil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4661FA1-99D3-4E0F-9C54-DB7EF42221B9}"/>
              </a:ext>
            </a:extLst>
          </p:cNvPr>
          <p:cNvSpPr/>
          <p:nvPr/>
        </p:nvSpPr>
        <p:spPr>
          <a:xfrm>
            <a:off x="266384" y="6260433"/>
            <a:ext cx="157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Teléfono Móvil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C74D548-484F-4C54-81ED-682B94B00FE7}"/>
              </a:ext>
            </a:extLst>
          </p:cNvPr>
          <p:cNvSpPr/>
          <p:nvPr/>
        </p:nvSpPr>
        <p:spPr>
          <a:xfrm>
            <a:off x="4974366" y="6253578"/>
            <a:ext cx="1683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Navegador Web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ABCF130-DE36-40BA-B76C-745DF32BED93}"/>
              </a:ext>
            </a:extLst>
          </p:cNvPr>
          <p:cNvSpPr/>
          <p:nvPr/>
        </p:nvSpPr>
        <p:spPr>
          <a:xfrm>
            <a:off x="8371177" y="3760171"/>
            <a:ext cx="1588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Android Studio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C71E234-B877-4B8A-88FF-9A4374D91AD9}"/>
              </a:ext>
            </a:extLst>
          </p:cNvPr>
          <p:cNvSpPr/>
          <p:nvPr/>
        </p:nvSpPr>
        <p:spPr>
          <a:xfrm>
            <a:off x="10221925" y="3760171"/>
            <a:ext cx="1823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Ubuntu 18.04 LTS</a:t>
            </a:r>
          </a:p>
        </p:txBody>
      </p:sp>
    </p:spTree>
    <p:extLst>
      <p:ext uri="{BB962C8B-B14F-4D97-AF65-F5344CB8AC3E}">
        <p14:creationId xmlns:p14="http://schemas.microsoft.com/office/powerpoint/2010/main" val="178512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s de pantalla blancos - FondosMil">
            <a:extLst>
              <a:ext uri="{FF2B5EF4-FFF2-40B4-BE49-F238E27FC236}">
                <a16:creationId xmlns:a16="http://schemas.microsoft.com/office/drawing/2014/main" id="{A51F8ED2-16AD-4544-8ECA-0D44BE162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7133DE-E2E7-42BF-8E1F-D2E22C49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7" y="178792"/>
            <a:ext cx="10515600" cy="1325563"/>
          </a:xfrm>
        </p:spPr>
        <p:txBody>
          <a:bodyPr/>
          <a:lstStyle/>
          <a:p>
            <a:r>
              <a:rPr lang="es-ES" b="1" dirty="0"/>
              <a:t>Tecnologías Utilizadas</a:t>
            </a:r>
          </a:p>
        </p:txBody>
      </p:sp>
      <p:pic>
        <p:nvPicPr>
          <p:cNvPr id="9218" name="Picture 2" descr="FIWARE - Gradiant">
            <a:extLst>
              <a:ext uri="{FF2B5EF4-FFF2-40B4-BE49-F238E27FC236}">
                <a16:creationId xmlns:a16="http://schemas.microsoft.com/office/drawing/2014/main" id="{9FFC58CF-0419-495E-9498-EF60BED5F9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936" y="1739186"/>
            <a:ext cx="3212938" cy="129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A036F98-19FA-4A22-AB3B-0014FCD6D4A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476" y="1785690"/>
            <a:ext cx="2464926" cy="855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PostgreSQL Elephant Logo">
            <a:extLst>
              <a:ext uri="{FF2B5EF4-FFF2-40B4-BE49-F238E27FC236}">
                <a16:creationId xmlns:a16="http://schemas.microsoft.com/office/drawing/2014/main" id="{23E9AC0F-502D-43FF-8653-587EE257D68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476" y="3427235"/>
            <a:ext cx="1435744" cy="123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blog.rootnite.com/wp-content/uploads/2019/07/sp...">
            <a:extLst>
              <a:ext uri="{FF2B5EF4-FFF2-40B4-BE49-F238E27FC236}">
                <a16:creationId xmlns:a16="http://schemas.microsoft.com/office/drawing/2014/main" id="{71827F9B-6E17-4BC1-81CA-A9ED3406AAC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936" y="3427236"/>
            <a:ext cx="3212938" cy="123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hibernate icon 256px">
            <a:extLst>
              <a:ext uri="{FF2B5EF4-FFF2-40B4-BE49-F238E27FC236}">
                <a16:creationId xmlns:a16="http://schemas.microsoft.com/office/drawing/2014/main" id="{D04A5392-C85F-482C-834D-CC4A02F1705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476" y="5039991"/>
            <a:ext cx="1563065" cy="1320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D0D0B0-43D8-44F0-8B32-09F7FC18E48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41" y="5196538"/>
            <a:ext cx="1360989" cy="12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44931FE-BE72-4AC4-9033-F42C36E31BE5}"/>
              </a:ext>
            </a:extLst>
          </p:cNvPr>
          <p:cNvSpPr/>
          <p:nvPr/>
        </p:nvSpPr>
        <p:spPr>
          <a:xfrm>
            <a:off x="107067" y="1504355"/>
            <a:ext cx="557513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DOCKER Y DOCKER-COMPOSE.</a:t>
            </a:r>
          </a:p>
          <a:p>
            <a:endParaRPr lang="es-ES" sz="2400" dirty="0"/>
          </a:p>
          <a:p>
            <a:r>
              <a:rPr lang="es-ES" sz="2400" dirty="0"/>
              <a:t>FIWARE ORION CONTEXT BROKER, KEYROCK,PEP-PROXY WILMA Y IOT AGENT.</a:t>
            </a:r>
          </a:p>
          <a:p>
            <a:endParaRPr lang="es-ES" sz="2400" dirty="0"/>
          </a:p>
          <a:p>
            <a:r>
              <a:rPr lang="es-ES" sz="2400" dirty="0"/>
              <a:t>SPRING, HIBERNATE</a:t>
            </a:r>
          </a:p>
          <a:p>
            <a:endParaRPr lang="es-ES" sz="2400" dirty="0"/>
          </a:p>
          <a:p>
            <a:r>
              <a:rPr lang="es-ES" sz="2400" dirty="0"/>
              <a:t>POSTGRESQL, MySQL y MongoDB.</a:t>
            </a:r>
          </a:p>
          <a:p>
            <a:endParaRPr lang="es-ES" sz="2400" dirty="0"/>
          </a:p>
          <a:p>
            <a:r>
              <a:rPr lang="es-ES_tradnl" sz="2400" dirty="0" err="1"/>
              <a:t>Glassfish</a:t>
            </a:r>
            <a:r>
              <a:rPr lang="es-ES_tradnl" sz="2400" dirty="0"/>
              <a:t> Jersey y Apache HTTP Client.</a:t>
            </a:r>
          </a:p>
          <a:p>
            <a:endParaRPr lang="es-ES_tradnl" sz="2400" dirty="0"/>
          </a:p>
          <a:p>
            <a:r>
              <a:rPr lang="es-ES_tradnl" sz="2400" dirty="0"/>
              <a:t>JSP, SERVLET PARA BACKEND Y HTML, CSS Y JAVASCRIPT PARA FRONTEND.</a:t>
            </a:r>
            <a:endParaRPr lang="es-ES" sz="2400" dirty="0"/>
          </a:p>
          <a:p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A6B0E16-2708-462C-B9D0-9B8E6FB852CB}"/>
              </a:ext>
            </a:extLst>
          </p:cNvPr>
          <p:cNvSpPr/>
          <p:nvPr/>
        </p:nvSpPr>
        <p:spPr>
          <a:xfrm>
            <a:off x="9537264" y="4573392"/>
            <a:ext cx="1245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PostgreSQL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9B581BF-8B6E-468B-BD2A-044F50AB2A6A}"/>
              </a:ext>
            </a:extLst>
          </p:cNvPr>
          <p:cNvSpPr/>
          <p:nvPr/>
        </p:nvSpPr>
        <p:spPr>
          <a:xfrm>
            <a:off x="9600353" y="6397958"/>
            <a:ext cx="111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Hibernate</a:t>
            </a:r>
          </a:p>
        </p:txBody>
      </p:sp>
    </p:spTree>
    <p:extLst>
      <p:ext uri="{BB962C8B-B14F-4D97-AF65-F5344CB8AC3E}">
        <p14:creationId xmlns:p14="http://schemas.microsoft.com/office/powerpoint/2010/main" val="3033208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704</Words>
  <Application>Microsoft Office PowerPoint</Application>
  <PresentationFormat>Panorámica</PresentationFormat>
  <Paragraphs>142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Tema de Office</vt:lpstr>
      <vt:lpstr>  Securización mediante Keyrock y Wilma de Aplicación y Servicios Web para Vehículo Inteligente </vt:lpstr>
      <vt:lpstr>Índice</vt:lpstr>
      <vt:lpstr>Motivación</vt:lpstr>
      <vt:lpstr>Presentación de PowerPoint</vt:lpstr>
      <vt:lpstr>Antecedentes</vt:lpstr>
      <vt:lpstr>Presentación de PowerPoint</vt:lpstr>
      <vt:lpstr>Objetivos</vt:lpstr>
      <vt:lpstr>Recursos Hardware y Software</vt:lpstr>
      <vt:lpstr>Tecnologías Utilizadas</vt:lpstr>
      <vt:lpstr>Arquitectura del Sistema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Solución Desarrollada: Bloque I</vt:lpstr>
      <vt:lpstr>Presentación de PowerPoint</vt:lpstr>
      <vt:lpstr>Solución Desarrollada: Bloque II</vt:lpstr>
      <vt:lpstr>Solución Desarrollada: Bloque III</vt:lpstr>
      <vt:lpstr>Presentación de PowerPoint</vt:lpstr>
      <vt:lpstr>Presentación de PowerPoint</vt:lpstr>
      <vt:lpstr>Presentación de PowerPoint</vt:lpstr>
      <vt:lpstr>Solución Desarrollada: Bloque IV</vt:lpstr>
      <vt:lpstr>Conclusiones y Líneas Futuras</vt:lpstr>
      <vt:lpstr>Presentación de PowerPoint</vt:lpstr>
      <vt:lpstr>Muchas gracias por su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Securización mediante Keyrock y Wilma de Aplicación y Servicios Web para Vehículo Inteligente</dc:title>
  <dc:creator>Álvaro Carmona Palomares</dc:creator>
  <cp:lastModifiedBy>alvcarpal@alum.us.es</cp:lastModifiedBy>
  <cp:revision>20</cp:revision>
  <dcterms:created xsi:type="dcterms:W3CDTF">2020-05-12T06:39:18Z</dcterms:created>
  <dcterms:modified xsi:type="dcterms:W3CDTF">2020-06-08T05:54:24Z</dcterms:modified>
</cp:coreProperties>
</file>