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85" r:id="rId3"/>
    <p:sldId id="259" r:id="rId4"/>
    <p:sldId id="372" r:id="rId5"/>
    <p:sldId id="399" r:id="rId6"/>
    <p:sldId id="261" r:id="rId7"/>
    <p:sldId id="414" r:id="rId8"/>
    <p:sldId id="569" r:id="rId9"/>
    <p:sldId id="384" r:id="rId10"/>
    <p:sldId id="571" r:id="rId11"/>
    <p:sldId id="574" r:id="rId12"/>
    <p:sldId id="575" r:id="rId13"/>
    <p:sldId id="583" r:id="rId14"/>
    <p:sldId id="576" r:id="rId15"/>
    <p:sldId id="584" r:id="rId16"/>
    <p:sldId id="585" r:id="rId17"/>
    <p:sldId id="586" r:id="rId18"/>
    <p:sldId id="486" r:id="rId19"/>
    <p:sldId id="547" r:id="rId20"/>
    <p:sldId id="548" r:id="rId21"/>
    <p:sldId id="555" r:id="rId22"/>
    <p:sldId id="558" r:id="rId23"/>
    <p:sldId id="559" r:id="rId24"/>
    <p:sldId id="560" r:id="rId25"/>
    <p:sldId id="528" r:id="rId26"/>
    <p:sldId id="565" r:id="rId27"/>
    <p:sldId id="577" r:id="rId28"/>
    <p:sldId id="578" r:id="rId29"/>
    <p:sldId id="579" r:id="rId30"/>
    <p:sldId id="580" r:id="rId31"/>
    <p:sldId id="279" r:id="rId32"/>
  </p:sldIdLst>
  <p:sldSz cx="9144000" cy="6858000" type="screen4x3"/>
  <p:notesSz cx="6858000" cy="9144000"/>
  <p:embeddedFontLst>
    <p:embeddedFont>
      <p:font typeface="Dosis" panose="020B0604020202020204" charset="0"/>
      <p:regular r:id="rId34"/>
      <p:bold r:id="rId35"/>
    </p:embeddedFont>
    <p:embeddedFont>
      <p:font typeface="Sniglet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B48900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60FB8B-1F91-41A3-A708-3DEB35DC4975}">
  <a:tblStyle styleId="{5B60FB8B-1F91-41A3-A708-3DEB35DC4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79462" autoAdjust="0"/>
  </p:normalViewPr>
  <p:slideViewPr>
    <p:cSldViewPr>
      <p:cViewPr>
        <p:scale>
          <a:sx n="75" d="100"/>
          <a:sy n="75" d="100"/>
        </p:scale>
        <p:origin x="-1699" y="22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379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Welcome to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ClimbCode’s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exposition. Here we’ll see the results of the development’s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sprint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this project.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How</a:t>
            </a:r>
            <a:r>
              <a:rPr lang="es-ES" baseline="0" dirty="0"/>
              <a:t> do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grant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support</a:t>
            </a:r>
            <a:r>
              <a:rPr lang="es-ES" baseline="0" dirty="0"/>
              <a:t>? Simple,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interactive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, a </a:t>
            </a:r>
            <a:r>
              <a:rPr lang="es-ES" baseline="0" dirty="0" err="1"/>
              <a:t>better</a:t>
            </a:r>
            <a:r>
              <a:rPr lang="es-ES" baseline="0" dirty="0"/>
              <a:t> </a:t>
            </a:r>
            <a:r>
              <a:rPr lang="es-ES" baseline="0" dirty="0" err="1"/>
              <a:t>version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original </a:t>
            </a:r>
            <a:r>
              <a:rPr lang="es-ES" baseline="0" dirty="0" err="1"/>
              <a:t>paper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independent</a:t>
            </a:r>
            <a:r>
              <a:rPr lang="es-ES" baseline="0" dirty="0"/>
              <a:t> </a:t>
            </a:r>
            <a:r>
              <a:rPr lang="es-ES" baseline="0" dirty="0" err="1"/>
              <a:t>programmers</a:t>
            </a:r>
            <a:r>
              <a:rPr lang="es-ES" baseline="0" dirty="0"/>
              <a:t>. </a:t>
            </a:r>
            <a:r>
              <a:rPr lang="es-ES" baseline="0" dirty="0" err="1"/>
              <a:t>Those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 are </a:t>
            </a:r>
            <a:r>
              <a:rPr lang="es-ES" baseline="0" dirty="0" err="1"/>
              <a:t>bought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schools</a:t>
            </a:r>
            <a:r>
              <a:rPr lang="es-ES" baseline="0" dirty="0"/>
              <a:t> in </a:t>
            </a:r>
            <a:r>
              <a:rPr lang="es-ES" baseline="0" dirty="0" err="1"/>
              <a:t>order</a:t>
            </a:r>
            <a:r>
              <a:rPr lang="es-ES" baseline="0" dirty="0"/>
              <a:t> to </a:t>
            </a:r>
            <a:r>
              <a:rPr lang="es-ES" baseline="0" dirty="0" err="1"/>
              <a:t>increase</a:t>
            </a:r>
            <a:r>
              <a:rPr lang="es-ES" baseline="0" dirty="0"/>
              <a:t> </a:t>
            </a:r>
            <a:r>
              <a:rPr lang="es-ES" baseline="0" dirty="0" err="1"/>
              <a:t>their</a:t>
            </a:r>
            <a:r>
              <a:rPr lang="es-ES" baseline="0" dirty="0"/>
              <a:t> </a:t>
            </a:r>
            <a:r>
              <a:rPr lang="es-ES" baseline="0" dirty="0" err="1"/>
              <a:t>content</a:t>
            </a:r>
            <a:r>
              <a:rPr lang="es-ES" baseline="0" dirty="0"/>
              <a:t> </a:t>
            </a:r>
            <a:r>
              <a:rPr lang="es-ES" baseline="0" dirty="0" err="1"/>
              <a:t>catalog</a:t>
            </a:r>
            <a:r>
              <a:rPr lang="es-ES" baseline="0" dirty="0"/>
              <a:t> </a:t>
            </a:r>
            <a:r>
              <a:rPr lang="es-ES" baseline="0" dirty="0" err="1"/>
              <a:t>they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supporting</a:t>
            </a:r>
            <a:r>
              <a:rPr lang="es-ES" baseline="0" dirty="0"/>
              <a:t> </a:t>
            </a:r>
            <a:r>
              <a:rPr lang="es-ES" baseline="0" dirty="0" err="1"/>
              <a:t>their</a:t>
            </a:r>
            <a:r>
              <a:rPr lang="es-ES" baseline="0" dirty="0"/>
              <a:t> </a:t>
            </a:r>
            <a:r>
              <a:rPr lang="es-ES" baseline="0" dirty="0" err="1"/>
              <a:t>subjects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In </a:t>
            </a:r>
            <a:r>
              <a:rPr lang="es-ES" baseline="0" dirty="0" err="1"/>
              <a:t>terms</a:t>
            </a:r>
            <a:r>
              <a:rPr lang="es-ES" baseline="0" dirty="0"/>
              <a:t> of </a:t>
            </a:r>
            <a:r>
              <a:rPr lang="es-ES" baseline="0" dirty="0" err="1"/>
              <a:t>features</a:t>
            </a:r>
            <a:r>
              <a:rPr lang="es-ES" baseline="0" dirty="0"/>
              <a:t>,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finished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ones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had</a:t>
            </a:r>
            <a:r>
              <a:rPr lang="es-ES" baseline="0" dirty="0"/>
              <a:t> as </a:t>
            </a:r>
            <a:r>
              <a:rPr lang="es-ES" baseline="0" dirty="0" err="1"/>
              <a:t>our</a:t>
            </a:r>
            <a:r>
              <a:rPr lang="es-ES" baseline="0" dirty="0"/>
              <a:t> MVP: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interactive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’ </a:t>
            </a:r>
            <a:r>
              <a:rPr lang="es-ES" baseline="0" dirty="0" err="1"/>
              <a:t>system</a:t>
            </a:r>
            <a:r>
              <a:rPr lang="es-ES" baseline="0" dirty="0"/>
              <a:t>, </a:t>
            </a:r>
            <a:r>
              <a:rPr lang="es-ES" baseline="0" dirty="0" err="1"/>
              <a:t>allowing</a:t>
            </a:r>
            <a:r>
              <a:rPr lang="es-ES" baseline="0" dirty="0"/>
              <a:t> </a:t>
            </a:r>
            <a:r>
              <a:rPr lang="es-ES" baseline="0" dirty="0" err="1"/>
              <a:t>it</a:t>
            </a:r>
            <a:r>
              <a:rPr lang="es-ES" baseline="0" dirty="0"/>
              <a:t> to </a:t>
            </a:r>
            <a:r>
              <a:rPr lang="es-ES" baseline="0" dirty="0" err="1"/>
              <a:t>create</a:t>
            </a:r>
            <a:r>
              <a:rPr lang="es-ES" baseline="0" dirty="0"/>
              <a:t> and </a:t>
            </a:r>
            <a:r>
              <a:rPr lang="es-ES" baseline="0" dirty="0" err="1"/>
              <a:t>save</a:t>
            </a:r>
            <a:r>
              <a:rPr lang="es-ES" baseline="0" dirty="0"/>
              <a:t> </a:t>
            </a:r>
            <a:r>
              <a:rPr lang="es-ES" baseline="0" dirty="0" err="1"/>
              <a:t>them</a:t>
            </a:r>
            <a:r>
              <a:rPr lang="es-ES" baseline="0" dirty="0"/>
              <a:t> </a:t>
            </a:r>
            <a:r>
              <a:rPr lang="es-ES" baseline="0" dirty="0" err="1"/>
              <a:t>on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platform</a:t>
            </a:r>
            <a:r>
              <a:rPr lang="es-ES" baseline="0" dirty="0"/>
              <a:t>,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transactions</a:t>
            </a:r>
            <a:r>
              <a:rPr lang="es-ES" baseline="0" dirty="0"/>
              <a:t>’ </a:t>
            </a:r>
            <a:r>
              <a:rPr lang="es-ES" baseline="0" dirty="0" err="1"/>
              <a:t>system</a:t>
            </a:r>
            <a:r>
              <a:rPr lang="es-ES" baseline="0" dirty="0"/>
              <a:t>, </a:t>
            </a:r>
            <a:r>
              <a:rPr lang="es-ES" baseline="0" dirty="0" err="1"/>
              <a:t>allowing</a:t>
            </a:r>
            <a:r>
              <a:rPr lang="es-ES" baseline="0" dirty="0"/>
              <a:t> to </a:t>
            </a:r>
            <a:r>
              <a:rPr lang="es-ES" baseline="0" dirty="0" err="1"/>
              <a:t>buy</a:t>
            </a:r>
            <a:r>
              <a:rPr lang="es-ES" baseline="0" dirty="0"/>
              <a:t> and </a:t>
            </a:r>
            <a:r>
              <a:rPr lang="es-ES" baseline="0" dirty="0" err="1"/>
              <a:t>sell</a:t>
            </a:r>
            <a:r>
              <a:rPr lang="es-ES" baseline="0" dirty="0"/>
              <a:t> </a:t>
            </a:r>
            <a:r>
              <a:rPr lang="es-ES" baseline="0" dirty="0" err="1"/>
              <a:t>interactive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 and </a:t>
            </a:r>
            <a:r>
              <a:rPr lang="es-ES" baseline="0" dirty="0" err="1"/>
              <a:t>letting</a:t>
            </a:r>
            <a:r>
              <a:rPr lang="es-ES" baseline="0" dirty="0"/>
              <a:t> </a:t>
            </a:r>
            <a:r>
              <a:rPr lang="es-ES" baseline="0" dirty="0" err="1"/>
              <a:t>programmers</a:t>
            </a:r>
            <a:r>
              <a:rPr lang="es-ES" baseline="0" dirty="0"/>
              <a:t> </a:t>
            </a:r>
            <a:r>
              <a:rPr lang="es-ES" baseline="0" dirty="0" err="1"/>
              <a:t>get</a:t>
            </a:r>
            <a:r>
              <a:rPr lang="es-ES" baseline="0" dirty="0"/>
              <a:t> </a:t>
            </a:r>
            <a:r>
              <a:rPr lang="es-ES" baseline="0" dirty="0" err="1"/>
              <a:t>their</a:t>
            </a:r>
            <a:r>
              <a:rPr lang="es-ES" baseline="0" dirty="0"/>
              <a:t> </a:t>
            </a:r>
            <a:r>
              <a:rPr lang="es-ES" baseline="0" dirty="0" err="1"/>
              <a:t>money</a:t>
            </a:r>
            <a:r>
              <a:rPr lang="es-ES" baseline="0" dirty="0"/>
              <a:t> </a:t>
            </a:r>
            <a:r>
              <a:rPr lang="es-ES" baseline="0" dirty="0" err="1"/>
              <a:t>from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purchases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, and </a:t>
            </a:r>
            <a:r>
              <a:rPr lang="es-ES" baseline="0" dirty="0" err="1"/>
              <a:t>many</a:t>
            </a:r>
            <a:r>
              <a:rPr lang="es-ES" baseline="0" dirty="0"/>
              <a:t> </a:t>
            </a:r>
            <a:r>
              <a:rPr lang="es-ES" baseline="0" dirty="0" err="1"/>
              <a:t>other</a:t>
            </a:r>
            <a:r>
              <a:rPr lang="es-ES" baseline="0" dirty="0"/>
              <a:t> </a:t>
            </a:r>
            <a:r>
              <a:rPr lang="es-ES" baseline="0" dirty="0" err="1"/>
              <a:t>minor</a:t>
            </a:r>
            <a:r>
              <a:rPr lang="es-ES" baseline="0" dirty="0"/>
              <a:t> use cases of </a:t>
            </a:r>
            <a:r>
              <a:rPr lang="es-ES" baseline="0" dirty="0" err="1"/>
              <a:t>our</a:t>
            </a:r>
            <a:r>
              <a:rPr lang="es-ES" baseline="0" dirty="0"/>
              <a:t> Django </a:t>
            </a:r>
            <a:r>
              <a:rPr lang="es-ES" baseline="0" dirty="0" err="1"/>
              <a:t>model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Those</a:t>
            </a:r>
            <a:r>
              <a:rPr lang="es-ES" baseline="0" dirty="0"/>
              <a:t> </a:t>
            </a:r>
            <a:r>
              <a:rPr lang="es-ES" baseline="0" dirty="0" err="1"/>
              <a:t>features</a:t>
            </a:r>
            <a:r>
              <a:rPr lang="es-ES" baseline="0" dirty="0"/>
              <a:t> </a:t>
            </a:r>
            <a:r>
              <a:rPr lang="es-ES" baseline="0" dirty="0" err="1"/>
              <a:t>include</a:t>
            </a:r>
            <a:r>
              <a:rPr lang="es-ES" baseline="0" dirty="0"/>
              <a:t> </a:t>
            </a:r>
            <a:r>
              <a:rPr lang="es-ES" baseline="0" dirty="0" err="1"/>
              <a:t>solving</a:t>
            </a:r>
            <a:r>
              <a:rPr lang="es-ES" baseline="0" dirty="0"/>
              <a:t> </a:t>
            </a:r>
            <a:r>
              <a:rPr lang="es-ES" baseline="0" dirty="0" err="1"/>
              <a:t>security</a:t>
            </a:r>
            <a:r>
              <a:rPr lang="es-ES" baseline="0" dirty="0"/>
              <a:t> </a:t>
            </a:r>
            <a:r>
              <a:rPr lang="es-ES" baseline="0" dirty="0" err="1"/>
              <a:t>problems</a:t>
            </a:r>
            <a:r>
              <a:rPr lang="es-ES" baseline="0" dirty="0"/>
              <a:t>,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preparation</a:t>
            </a:r>
            <a:r>
              <a:rPr lang="es-ES" baseline="0" dirty="0"/>
              <a:t> and </a:t>
            </a:r>
            <a:r>
              <a:rPr lang="es-ES" baseline="0" dirty="0" err="1"/>
              <a:t>correction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style</a:t>
            </a:r>
            <a:r>
              <a:rPr lang="es-ES" baseline="0" dirty="0"/>
              <a:t> of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platform</a:t>
            </a:r>
            <a:r>
              <a:rPr lang="es-ES" baseline="0" dirty="0"/>
              <a:t>, and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implementation</a:t>
            </a:r>
            <a:r>
              <a:rPr lang="es-ES" baseline="0" dirty="0"/>
              <a:t> of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feedback</a:t>
            </a:r>
            <a:r>
              <a:rPr lang="es-ES" baseline="0" dirty="0"/>
              <a:t>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got</a:t>
            </a:r>
            <a:r>
              <a:rPr lang="es-ES" baseline="0" dirty="0"/>
              <a:t> </a:t>
            </a:r>
            <a:r>
              <a:rPr lang="es-ES" baseline="0" dirty="0" err="1"/>
              <a:t>during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pilot</a:t>
            </a:r>
            <a:r>
              <a:rPr lang="es-ES" baseline="0" dirty="0"/>
              <a:t> plan and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could</a:t>
            </a:r>
            <a:r>
              <a:rPr lang="es-ES" baseline="0" dirty="0"/>
              <a:t> </a:t>
            </a:r>
            <a:r>
              <a:rPr lang="es-ES" baseline="0" dirty="0" err="1" smtClean="0"/>
              <a:t>include</a:t>
            </a:r>
            <a:r>
              <a:rPr lang="es-ES" baseline="0" dirty="0" smtClean="0"/>
              <a:t> </a:t>
            </a:r>
            <a:r>
              <a:rPr lang="es-ES" baseline="0" dirty="0"/>
              <a:t>in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also</a:t>
            </a:r>
            <a:r>
              <a:rPr lang="es-ES" baseline="0" dirty="0"/>
              <a:t> </a:t>
            </a:r>
            <a:r>
              <a:rPr lang="es-ES" baseline="0" dirty="0" err="1"/>
              <a:t>updated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metric</a:t>
            </a:r>
            <a:r>
              <a:rPr lang="es-ES" baseline="0" dirty="0"/>
              <a:t> to </a:t>
            </a:r>
            <a:r>
              <a:rPr lang="es-ES" baseline="0" dirty="0" err="1"/>
              <a:t>measure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performance of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team</a:t>
            </a:r>
            <a:r>
              <a:rPr lang="es-ES" baseline="0" dirty="0"/>
              <a:t> </a:t>
            </a:r>
            <a:r>
              <a:rPr lang="es-ES" baseline="0" dirty="0" err="1"/>
              <a:t>members</a:t>
            </a:r>
            <a:r>
              <a:rPr lang="es-ES" baseline="0" dirty="0"/>
              <a:t> in </a:t>
            </a:r>
            <a:r>
              <a:rPr lang="es-ES" baseline="0" dirty="0" err="1"/>
              <a:t>matters</a:t>
            </a:r>
            <a:r>
              <a:rPr lang="es-ES" baseline="0" dirty="0"/>
              <a:t> of </a:t>
            </a:r>
            <a:r>
              <a:rPr lang="es-ES" baseline="0" dirty="0" err="1"/>
              <a:t>tasks</a:t>
            </a:r>
            <a:r>
              <a:rPr lang="es-ES" baseline="0" dirty="0"/>
              <a:t>. </a:t>
            </a:r>
            <a:r>
              <a:rPr lang="es-ES" baseline="0" dirty="0" err="1"/>
              <a:t>The</a:t>
            </a:r>
            <a:r>
              <a:rPr lang="es-ES" baseline="0" dirty="0"/>
              <a:t> new </a:t>
            </a:r>
            <a:r>
              <a:rPr lang="es-ES" baseline="0" dirty="0" err="1"/>
              <a:t>version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metric</a:t>
            </a:r>
            <a:r>
              <a:rPr lang="es-ES" baseline="0" dirty="0"/>
              <a:t> uses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current</a:t>
            </a:r>
            <a:r>
              <a:rPr lang="es-ES" baseline="0" dirty="0"/>
              <a:t> </a:t>
            </a:r>
            <a:r>
              <a:rPr lang="es-ES" baseline="0" dirty="0" err="1"/>
              <a:t>completed</a:t>
            </a:r>
            <a:r>
              <a:rPr lang="es-ES" baseline="0" dirty="0"/>
              <a:t> </a:t>
            </a:r>
            <a:r>
              <a:rPr lang="es-ES" baseline="0" dirty="0" err="1"/>
              <a:t>story</a:t>
            </a:r>
            <a:r>
              <a:rPr lang="es-ES" baseline="0" dirty="0"/>
              <a:t> </a:t>
            </a:r>
            <a:r>
              <a:rPr lang="es-ES" baseline="0" dirty="0" err="1"/>
              <a:t>points</a:t>
            </a:r>
            <a:r>
              <a:rPr lang="es-ES" baseline="0" dirty="0"/>
              <a:t> done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member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sprint, and </a:t>
            </a:r>
            <a:r>
              <a:rPr lang="es-ES" baseline="0" dirty="0" err="1"/>
              <a:t>the</a:t>
            </a:r>
            <a:r>
              <a:rPr lang="es-ES" baseline="0" dirty="0"/>
              <a:t> total </a:t>
            </a:r>
            <a:r>
              <a:rPr lang="es-ES" baseline="0" dirty="0" err="1"/>
              <a:t>amount</a:t>
            </a:r>
            <a:r>
              <a:rPr lang="es-ES" baseline="0" dirty="0"/>
              <a:t> of </a:t>
            </a:r>
            <a:r>
              <a:rPr lang="es-ES" baseline="0" dirty="0" err="1"/>
              <a:t>hours</a:t>
            </a:r>
            <a:r>
              <a:rPr lang="es-ES" baseline="0" dirty="0"/>
              <a:t> </a:t>
            </a:r>
            <a:r>
              <a:rPr lang="es-ES" baseline="0" dirty="0" err="1"/>
              <a:t>spent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member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doing</a:t>
            </a:r>
            <a:r>
              <a:rPr lang="es-ES" baseline="0" dirty="0"/>
              <a:t> </a:t>
            </a:r>
            <a:r>
              <a:rPr lang="es-ES" baseline="0" dirty="0" err="1"/>
              <a:t>those</a:t>
            </a:r>
            <a:r>
              <a:rPr lang="es-ES" baseline="0" dirty="0"/>
              <a:t> </a:t>
            </a:r>
            <a:r>
              <a:rPr lang="es-ES" baseline="0" dirty="0" err="1"/>
              <a:t>story</a:t>
            </a:r>
            <a:r>
              <a:rPr lang="es-ES" baseline="0" dirty="0"/>
              <a:t> </a:t>
            </a:r>
            <a:r>
              <a:rPr lang="es-ES" baseline="0" dirty="0" err="1"/>
              <a:t>points</a:t>
            </a:r>
            <a:r>
              <a:rPr lang="es-ES" baseline="0" dirty="0"/>
              <a:t>, </a:t>
            </a:r>
            <a:r>
              <a:rPr lang="es-ES" baseline="0" dirty="0" err="1"/>
              <a:t>resulting</a:t>
            </a:r>
            <a:r>
              <a:rPr lang="es-ES" baseline="0" dirty="0"/>
              <a:t> in a </a:t>
            </a:r>
            <a:r>
              <a:rPr lang="es-ES" baseline="0" dirty="0" err="1"/>
              <a:t>percentage</a:t>
            </a:r>
            <a:r>
              <a:rPr lang="es-ES" baseline="0" dirty="0"/>
              <a:t> </a:t>
            </a:r>
            <a:r>
              <a:rPr lang="es-ES" baseline="0" dirty="0" err="1"/>
              <a:t>which</a:t>
            </a:r>
            <a:r>
              <a:rPr lang="es-ES" baseline="0" dirty="0"/>
              <a:t> shows </a:t>
            </a:r>
            <a:r>
              <a:rPr lang="es-ES" baseline="0" dirty="0" err="1"/>
              <a:t>the</a:t>
            </a:r>
            <a:r>
              <a:rPr lang="es-ES" baseline="0" dirty="0"/>
              <a:t> performance 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team</a:t>
            </a:r>
            <a:r>
              <a:rPr lang="es-ES" baseline="0" dirty="0"/>
              <a:t> </a:t>
            </a:r>
            <a:r>
              <a:rPr lang="es-ES" baseline="0" dirty="0" err="1"/>
              <a:t>member</a:t>
            </a:r>
            <a:r>
              <a:rPr lang="es-ES" baseline="0" dirty="0"/>
              <a:t> </a:t>
            </a:r>
            <a:r>
              <a:rPr lang="es-ES" baseline="0" dirty="0" err="1"/>
              <a:t>based</a:t>
            </a:r>
            <a:r>
              <a:rPr lang="es-ES" baseline="0" dirty="0"/>
              <a:t> </a:t>
            </a:r>
            <a:r>
              <a:rPr lang="es-ES" baseline="0" dirty="0" err="1"/>
              <a:t>on</a:t>
            </a:r>
            <a:r>
              <a:rPr lang="es-ES" baseline="0" dirty="0"/>
              <a:t> </a:t>
            </a:r>
            <a:r>
              <a:rPr lang="es-ES" baseline="0" dirty="0" err="1"/>
              <a:t>his</a:t>
            </a:r>
            <a:r>
              <a:rPr lang="es-ES" baseline="0" dirty="0"/>
              <a:t> </a:t>
            </a:r>
            <a:r>
              <a:rPr lang="es-ES" baseline="0" dirty="0" err="1"/>
              <a:t>tasks</a:t>
            </a:r>
            <a:r>
              <a:rPr lang="es-ES" baseline="0" dirty="0"/>
              <a:t> </a:t>
            </a:r>
            <a:r>
              <a:rPr lang="es-ES" baseline="0" dirty="0" err="1"/>
              <a:t>completed</a:t>
            </a:r>
            <a:r>
              <a:rPr lang="es-ES" baseline="0" dirty="0"/>
              <a:t> </a:t>
            </a:r>
            <a:r>
              <a:rPr lang="es-ES" baseline="0" dirty="0" err="1"/>
              <a:t>during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week</a:t>
            </a:r>
            <a:r>
              <a:rPr lang="es-ES" baseline="0" dirty="0"/>
              <a:t> and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hours</a:t>
            </a:r>
            <a:r>
              <a:rPr lang="es-ES" baseline="0" dirty="0"/>
              <a:t> </a:t>
            </a:r>
            <a:r>
              <a:rPr lang="es-ES" baseline="0" dirty="0" err="1"/>
              <a:t>spent</a:t>
            </a:r>
            <a:r>
              <a:rPr lang="es-ES" baseline="0" dirty="0"/>
              <a:t> </a:t>
            </a:r>
            <a:r>
              <a:rPr lang="es-ES" baseline="0" dirty="0" err="1"/>
              <a:t>on</a:t>
            </a:r>
            <a:r>
              <a:rPr lang="es-ES" baseline="0" dirty="0"/>
              <a:t> </a:t>
            </a:r>
            <a:r>
              <a:rPr lang="es-ES" baseline="0" dirty="0" err="1"/>
              <a:t>them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How</a:t>
            </a:r>
            <a:r>
              <a:rPr lang="es-ES" baseline="0" dirty="0"/>
              <a:t> do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grant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support</a:t>
            </a:r>
            <a:r>
              <a:rPr lang="es-ES" baseline="0" dirty="0"/>
              <a:t>? Simple,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interactive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, a </a:t>
            </a:r>
            <a:r>
              <a:rPr lang="es-ES" baseline="0" dirty="0" err="1"/>
              <a:t>better</a:t>
            </a:r>
            <a:r>
              <a:rPr lang="es-ES" baseline="0" dirty="0"/>
              <a:t> </a:t>
            </a:r>
            <a:r>
              <a:rPr lang="es-ES" baseline="0" dirty="0" err="1"/>
              <a:t>version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original </a:t>
            </a:r>
            <a:r>
              <a:rPr lang="es-ES" baseline="0" dirty="0" err="1"/>
              <a:t>paper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independent</a:t>
            </a:r>
            <a:r>
              <a:rPr lang="es-ES" baseline="0" dirty="0"/>
              <a:t> </a:t>
            </a:r>
            <a:r>
              <a:rPr lang="es-ES" baseline="0" dirty="0" err="1"/>
              <a:t>programmers</a:t>
            </a:r>
            <a:r>
              <a:rPr lang="es-ES" baseline="0" dirty="0"/>
              <a:t>. </a:t>
            </a:r>
            <a:r>
              <a:rPr lang="es-ES" baseline="0" dirty="0" err="1"/>
              <a:t>Those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 are </a:t>
            </a:r>
            <a:r>
              <a:rPr lang="es-ES" baseline="0" dirty="0" err="1"/>
              <a:t>bought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schools</a:t>
            </a:r>
            <a:r>
              <a:rPr lang="es-ES" baseline="0" dirty="0"/>
              <a:t> in </a:t>
            </a:r>
            <a:r>
              <a:rPr lang="es-ES" baseline="0" dirty="0" err="1"/>
              <a:t>order</a:t>
            </a:r>
            <a:r>
              <a:rPr lang="es-ES" baseline="0" dirty="0"/>
              <a:t> to </a:t>
            </a:r>
            <a:r>
              <a:rPr lang="es-ES" baseline="0" dirty="0" err="1"/>
              <a:t>increase</a:t>
            </a:r>
            <a:r>
              <a:rPr lang="es-ES" baseline="0" dirty="0"/>
              <a:t> </a:t>
            </a:r>
            <a:r>
              <a:rPr lang="es-ES" baseline="0" dirty="0" err="1"/>
              <a:t>their</a:t>
            </a:r>
            <a:r>
              <a:rPr lang="es-ES" baseline="0" dirty="0"/>
              <a:t> </a:t>
            </a:r>
            <a:r>
              <a:rPr lang="es-ES" baseline="0" dirty="0" err="1"/>
              <a:t>content</a:t>
            </a:r>
            <a:r>
              <a:rPr lang="es-ES" baseline="0" dirty="0"/>
              <a:t> </a:t>
            </a:r>
            <a:r>
              <a:rPr lang="es-ES" baseline="0" dirty="0" err="1"/>
              <a:t>catalog</a:t>
            </a:r>
            <a:r>
              <a:rPr lang="es-ES" baseline="0" dirty="0"/>
              <a:t> </a:t>
            </a:r>
            <a:r>
              <a:rPr lang="es-ES" baseline="0" dirty="0" err="1"/>
              <a:t>they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supporting</a:t>
            </a:r>
            <a:r>
              <a:rPr lang="es-ES" baseline="0" dirty="0"/>
              <a:t> </a:t>
            </a:r>
            <a:r>
              <a:rPr lang="es-ES" baseline="0" dirty="0" err="1"/>
              <a:t>their</a:t>
            </a:r>
            <a:r>
              <a:rPr lang="es-ES" baseline="0" dirty="0"/>
              <a:t> </a:t>
            </a:r>
            <a:r>
              <a:rPr lang="es-ES" baseline="0" dirty="0" err="1"/>
              <a:t>subjects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Currently</a:t>
            </a:r>
            <a:r>
              <a:rPr lang="es-ES" baseline="0" dirty="0"/>
              <a:t>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spent</a:t>
            </a:r>
            <a:r>
              <a:rPr lang="es-ES" baseline="0" dirty="0"/>
              <a:t> a total </a:t>
            </a:r>
            <a:r>
              <a:rPr lang="es-ES" baseline="0" dirty="0" err="1"/>
              <a:t>amount</a:t>
            </a:r>
            <a:r>
              <a:rPr lang="es-ES" baseline="0" dirty="0"/>
              <a:t> of </a:t>
            </a:r>
            <a:r>
              <a:rPr lang="es-ES" baseline="0" dirty="0" smtClean="0"/>
              <a:t>936 </a:t>
            </a:r>
            <a:r>
              <a:rPr lang="es-ES" baseline="0" dirty="0" err="1"/>
              <a:t>hours</a:t>
            </a:r>
            <a:r>
              <a:rPr lang="es-ES" baseline="0" dirty="0"/>
              <a:t> and </a:t>
            </a:r>
            <a:r>
              <a:rPr lang="es-ES" baseline="0" dirty="0" smtClean="0"/>
              <a:t>18k </a:t>
            </a:r>
            <a:r>
              <a:rPr lang="es-ES" baseline="0" dirty="0"/>
              <a:t>euros,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a </a:t>
            </a:r>
            <a:r>
              <a:rPr lang="es-ES" baseline="0" dirty="0" smtClean="0"/>
              <a:t>83 </a:t>
            </a:r>
            <a:r>
              <a:rPr lang="es-ES" baseline="0" dirty="0"/>
              <a:t>and a </a:t>
            </a:r>
            <a:r>
              <a:rPr lang="es-ES" baseline="0" dirty="0" smtClean="0"/>
              <a:t>63 </a:t>
            </a:r>
            <a:r>
              <a:rPr lang="es-ES" baseline="0" dirty="0" err="1"/>
              <a:t>percent</a:t>
            </a:r>
            <a:r>
              <a:rPr lang="es-ES" baseline="0" dirty="0"/>
              <a:t> </a:t>
            </a:r>
            <a:r>
              <a:rPr lang="es-ES" baseline="0" dirty="0" err="1"/>
              <a:t>from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total, and </a:t>
            </a:r>
            <a:r>
              <a:rPr lang="es-ES" baseline="0" dirty="0" err="1"/>
              <a:t>different</a:t>
            </a:r>
            <a:r>
              <a:rPr lang="es-ES" baseline="0" dirty="0"/>
              <a:t> </a:t>
            </a:r>
            <a:r>
              <a:rPr lang="es-ES" baseline="0" dirty="0" err="1"/>
              <a:t>from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smtClean="0"/>
              <a:t>57 </a:t>
            </a:r>
            <a:r>
              <a:rPr lang="es-ES" baseline="0" dirty="0" err="1"/>
              <a:t>expected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week</a:t>
            </a:r>
            <a:r>
              <a:rPr lang="es-ES" baseline="0" dirty="0"/>
              <a:t>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money</a:t>
            </a:r>
            <a:r>
              <a:rPr lang="es-ES" baseline="0" dirty="0"/>
              <a:t> </a:t>
            </a:r>
            <a:r>
              <a:rPr lang="es-ES" baseline="0" dirty="0" err="1"/>
              <a:t>investment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 smtClean="0"/>
              <a:t>divided</a:t>
            </a:r>
            <a:r>
              <a:rPr lang="es-ES" baseline="0" dirty="0" smtClean="0"/>
              <a:t> </a:t>
            </a:r>
            <a:r>
              <a:rPr lang="es-ES" baseline="0" dirty="0"/>
              <a:t>in </a:t>
            </a:r>
            <a:r>
              <a:rPr lang="es-ES" baseline="0" dirty="0" err="1"/>
              <a:t>direct</a:t>
            </a:r>
            <a:r>
              <a:rPr lang="es-ES" baseline="0" dirty="0"/>
              <a:t> </a:t>
            </a:r>
            <a:r>
              <a:rPr lang="es-ES" baseline="0" dirty="0" smtClean="0"/>
              <a:t>and </a:t>
            </a:r>
            <a:r>
              <a:rPr lang="es-ES" baseline="0" dirty="0" err="1"/>
              <a:t>indirect</a:t>
            </a:r>
            <a:r>
              <a:rPr lang="es-ES" baseline="0" dirty="0"/>
              <a:t> </a:t>
            </a:r>
            <a:r>
              <a:rPr lang="es-ES" baseline="0" dirty="0" err="1" smtClean="0"/>
              <a:t>costs</a:t>
            </a:r>
            <a:r>
              <a:rPr lang="es-ES" baseline="0" dirty="0" smtClean="0"/>
              <a:t>, </a:t>
            </a:r>
            <a:r>
              <a:rPr lang="es-ES" baseline="0" dirty="0" err="1"/>
              <a:t>having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amount</a:t>
            </a:r>
            <a:r>
              <a:rPr lang="es-ES" baseline="0" dirty="0"/>
              <a:t> </a:t>
            </a:r>
            <a:r>
              <a:rPr lang="es-ES" baseline="0" dirty="0" err="1"/>
              <a:t>shown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slide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each</a:t>
            </a:r>
            <a:r>
              <a:rPr lang="es-ES" baseline="0" dirty="0"/>
              <a:t> </a:t>
            </a:r>
            <a:r>
              <a:rPr lang="es-ES" baseline="0" dirty="0" err="1"/>
              <a:t>one</a:t>
            </a:r>
            <a:r>
              <a:rPr lang="es-ES" baseline="0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To show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system</a:t>
            </a:r>
            <a:r>
              <a:rPr lang="es-ES" baseline="0" dirty="0"/>
              <a:t> </a:t>
            </a:r>
            <a:r>
              <a:rPr lang="es-ES" baseline="0" dirty="0" err="1"/>
              <a:t>works</a:t>
            </a:r>
            <a:r>
              <a:rPr lang="es-ES" baseline="0" dirty="0"/>
              <a:t> </a:t>
            </a:r>
            <a:r>
              <a:rPr lang="es-ES" baseline="0" dirty="0" err="1"/>
              <a:t>today</a:t>
            </a:r>
            <a:r>
              <a:rPr lang="es-ES" baseline="0" dirty="0"/>
              <a:t>,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put</a:t>
            </a:r>
            <a:r>
              <a:rPr lang="es-ES" baseline="0" dirty="0"/>
              <a:t> a link in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everyone</a:t>
            </a:r>
            <a:r>
              <a:rPr lang="es-ES" baseline="0" dirty="0"/>
              <a:t> can </a:t>
            </a:r>
            <a:r>
              <a:rPr lang="es-ES" baseline="0" dirty="0" err="1"/>
              <a:t>see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, and </a:t>
            </a:r>
            <a:r>
              <a:rPr lang="es-ES" baseline="0" dirty="0" err="1"/>
              <a:t>also</a:t>
            </a:r>
            <a:r>
              <a:rPr lang="es-ES" baseline="0" dirty="0"/>
              <a:t>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created</a:t>
            </a:r>
            <a:r>
              <a:rPr lang="es-ES" baseline="0" dirty="0"/>
              <a:t> a demo, </a:t>
            </a:r>
            <a:r>
              <a:rPr lang="es-ES" baseline="0" dirty="0" err="1"/>
              <a:t>showing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star</a:t>
            </a:r>
            <a:r>
              <a:rPr lang="es-ES" baseline="0" dirty="0"/>
              <a:t> use case: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creation</a:t>
            </a:r>
            <a:r>
              <a:rPr lang="es-ES" baseline="0" dirty="0"/>
              <a:t> and </a:t>
            </a:r>
            <a:r>
              <a:rPr lang="es-ES" baseline="0" dirty="0" err="1"/>
              <a:t>buying</a:t>
            </a:r>
            <a:r>
              <a:rPr lang="es-ES" baseline="0" dirty="0"/>
              <a:t> of </a:t>
            </a:r>
            <a:r>
              <a:rPr lang="es-ES" baseline="0" dirty="0" err="1"/>
              <a:t>an</a:t>
            </a:r>
            <a:r>
              <a:rPr lang="es-ES" baseline="0" dirty="0"/>
              <a:t> </a:t>
            </a:r>
            <a:r>
              <a:rPr lang="es-ES" baseline="0" dirty="0" err="1"/>
              <a:t>interactive</a:t>
            </a:r>
            <a:r>
              <a:rPr lang="es-ES" baseline="0" dirty="0"/>
              <a:t> </a:t>
            </a:r>
            <a:r>
              <a:rPr lang="es-ES" baseline="0" dirty="0" err="1"/>
              <a:t>exercise</a:t>
            </a:r>
            <a:r>
              <a:rPr lang="es-ES" baseline="0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Demo: </a:t>
            </a:r>
            <a:r>
              <a:rPr lang="es-ES" baseline="0" dirty="0" smtClean="0"/>
              <a:t>https://www.youtube.com/watch?v=_pAyQNXK4IY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 smtClean="0"/>
              <a:t>Paypal’s</a:t>
            </a:r>
            <a:r>
              <a:rPr lang="es-ES" baseline="0" dirty="0" smtClean="0"/>
              <a:t> </a:t>
            </a:r>
            <a:r>
              <a:rPr lang="es-ES" baseline="0" dirty="0" err="1"/>
              <a:t>credentials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a </a:t>
            </a:r>
            <a:r>
              <a:rPr lang="es-ES" baseline="0" dirty="0" err="1"/>
              <a:t>school</a:t>
            </a:r>
            <a:r>
              <a:rPr lang="es-ES" baseline="0" dirty="0"/>
              <a:t>: </a:t>
            </a:r>
            <a:r>
              <a:rPr lang="es-E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schoolCC@hotmail.com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/ climbcodeISPP2018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 smtClean="0"/>
              <a:t>Admin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Account</a:t>
            </a:r>
            <a:r>
              <a:rPr lang="es-ES" baseline="0" dirty="0" smtClean="0"/>
              <a:t>: administrador / </a:t>
            </a:r>
            <a:r>
              <a:rPr lang="es-ES" baseline="0" dirty="0" err="1" smtClean="0"/>
              <a:t>climbcode</a:t>
            </a:r>
            <a:r>
              <a:rPr lang="es-ES" baseline="0" dirty="0" smtClean="0"/>
              <a:t> </a:t>
            </a:r>
            <a:endParaRPr lang="es-ES" baseline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we’ll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baseline="0" dirty="0"/>
              <a:t> of </a:t>
            </a:r>
            <a:r>
              <a:rPr lang="es-ES" baseline="0" dirty="0" err="1"/>
              <a:t>applying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pilot</a:t>
            </a:r>
            <a:r>
              <a:rPr lang="es-ES" baseline="0" dirty="0"/>
              <a:t> plan.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designed</a:t>
            </a:r>
            <a:r>
              <a:rPr lang="es-ES" baseline="0" dirty="0"/>
              <a:t> a </a:t>
            </a:r>
            <a:r>
              <a:rPr lang="es-ES" baseline="0" dirty="0" err="1"/>
              <a:t>pilot</a:t>
            </a:r>
            <a:r>
              <a:rPr lang="es-ES" baseline="0" dirty="0"/>
              <a:t> plan </a:t>
            </a:r>
            <a:r>
              <a:rPr lang="es-ES" baseline="0" dirty="0" err="1"/>
              <a:t>based</a:t>
            </a:r>
            <a:r>
              <a:rPr lang="es-ES" baseline="0" dirty="0"/>
              <a:t> in meetings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programmers</a:t>
            </a:r>
            <a:r>
              <a:rPr lang="es-ES" baseline="0" dirty="0"/>
              <a:t> and </a:t>
            </a:r>
            <a:r>
              <a:rPr lang="es-ES" baseline="0" dirty="0" err="1"/>
              <a:t>teachers</a:t>
            </a:r>
            <a:r>
              <a:rPr lang="es-ES" baseline="0" dirty="0"/>
              <a:t>, </a:t>
            </a:r>
            <a:r>
              <a:rPr lang="es-ES" baseline="0" dirty="0" err="1"/>
              <a:t>showing</a:t>
            </a:r>
            <a:r>
              <a:rPr lang="es-ES" baseline="0" dirty="0"/>
              <a:t> </a:t>
            </a:r>
            <a:r>
              <a:rPr lang="es-ES" baseline="0" dirty="0" err="1"/>
              <a:t>them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 smtClean="0"/>
              <a:t>platform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how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interactive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exercise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works</a:t>
            </a:r>
            <a:r>
              <a:rPr lang="es-ES" baseline="0" dirty="0" smtClean="0"/>
              <a:t>,  </a:t>
            </a:r>
            <a:r>
              <a:rPr lang="es-ES" baseline="0" dirty="0"/>
              <a:t>and </a:t>
            </a:r>
            <a:r>
              <a:rPr lang="es-ES" baseline="0" dirty="0" err="1"/>
              <a:t>asking</a:t>
            </a:r>
            <a:r>
              <a:rPr lang="es-ES" baseline="0" dirty="0"/>
              <a:t> </a:t>
            </a:r>
            <a:r>
              <a:rPr lang="es-ES" baseline="0" dirty="0" err="1"/>
              <a:t>them</a:t>
            </a:r>
            <a:r>
              <a:rPr lang="es-ES" baseline="0" dirty="0"/>
              <a:t> </a:t>
            </a:r>
            <a:r>
              <a:rPr lang="es-ES" baseline="0" dirty="0" err="1"/>
              <a:t>what</a:t>
            </a:r>
            <a:r>
              <a:rPr lang="es-ES" baseline="0" dirty="0"/>
              <a:t> </a:t>
            </a:r>
            <a:r>
              <a:rPr lang="es-ES" baseline="0" dirty="0" err="1"/>
              <a:t>did</a:t>
            </a:r>
            <a:r>
              <a:rPr lang="es-ES" baseline="0" dirty="0"/>
              <a:t> </a:t>
            </a:r>
            <a:r>
              <a:rPr lang="es-ES" baseline="0" dirty="0" err="1"/>
              <a:t>they</a:t>
            </a:r>
            <a:r>
              <a:rPr lang="es-ES" baseline="0" dirty="0"/>
              <a:t> </a:t>
            </a:r>
            <a:r>
              <a:rPr lang="es-ES" baseline="0" dirty="0" err="1"/>
              <a:t>think</a:t>
            </a:r>
            <a:r>
              <a:rPr lang="es-ES" baseline="0" dirty="0"/>
              <a:t> </a:t>
            </a:r>
            <a:r>
              <a:rPr lang="es-ES" baseline="0" dirty="0" err="1"/>
              <a:t>about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star</a:t>
            </a:r>
            <a:r>
              <a:rPr lang="es-ES" baseline="0" dirty="0"/>
              <a:t> use case (</a:t>
            </a:r>
            <a:r>
              <a:rPr lang="es-ES" baseline="0" dirty="0" err="1"/>
              <a:t>creation</a:t>
            </a:r>
            <a:r>
              <a:rPr lang="es-ES" baseline="0" dirty="0"/>
              <a:t> and </a:t>
            </a:r>
            <a:r>
              <a:rPr lang="es-ES" baseline="0" dirty="0" err="1"/>
              <a:t>purchase</a:t>
            </a:r>
            <a:r>
              <a:rPr lang="es-ES" baseline="0" dirty="0"/>
              <a:t> of </a:t>
            </a:r>
            <a:r>
              <a:rPr lang="es-ES" baseline="0" dirty="0" err="1"/>
              <a:t>interactive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), </a:t>
            </a:r>
            <a:r>
              <a:rPr lang="es-ES" baseline="0" dirty="0" err="1"/>
              <a:t>what</a:t>
            </a:r>
            <a:r>
              <a:rPr lang="es-ES" baseline="0" dirty="0"/>
              <a:t> </a:t>
            </a:r>
            <a:r>
              <a:rPr lang="es-ES" baseline="0" dirty="0" err="1"/>
              <a:t>suggestions</a:t>
            </a:r>
            <a:r>
              <a:rPr lang="es-ES" baseline="0" dirty="0"/>
              <a:t> </a:t>
            </a:r>
            <a:r>
              <a:rPr lang="es-ES" baseline="0" dirty="0" err="1"/>
              <a:t>did</a:t>
            </a:r>
            <a:r>
              <a:rPr lang="es-ES" baseline="0" dirty="0"/>
              <a:t> </a:t>
            </a:r>
            <a:r>
              <a:rPr lang="es-ES" baseline="0" dirty="0" err="1"/>
              <a:t>they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, </a:t>
            </a:r>
            <a:r>
              <a:rPr lang="es-ES" baseline="0" dirty="0" err="1"/>
              <a:t>what</a:t>
            </a:r>
            <a:r>
              <a:rPr lang="es-ES" baseline="0" dirty="0"/>
              <a:t> </a:t>
            </a:r>
            <a:r>
              <a:rPr lang="es-ES" baseline="0" dirty="0" err="1"/>
              <a:t>did</a:t>
            </a:r>
            <a:r>
              <a:rPr lang="es-ES" baseline="0" dirty="0"/>
              <a:t> </a:t>
            </a:r>
            <a:r>
              <a:rPr lang="es-ES" baseline="0" dirty="0" err="1"/>
              <a:t>they</a:t>
            </a:r>
            <a:r>
              <a:rPr lang="es-ES" baseline="0" dirty="0"/>
              <a:t> </a:t>
            </a:r>
            <a:r>
              <a:rPr lang="es-ES" baseline="0" dirty="0" err="1"/>
              <a:t>think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could</a:t>
            </a:r>
            <a:r>
              <a:rPr lang="es-ES" baseline="0" dirty="0"/>
              <a:t> </a:t>
            </a:r>
            <a:r>
              <a:rPr lang="es-ES" baseline="0" dirty="0" err="1"/>
              <a:t>change</a:t>
            </a:r>
            <a:r>
              <a:rPr lang="es-ES" baseline="0" dirty="0"/>
              <a:t>, and </a:t>
            </a:r>
            <a:r>
              <a:rPr lang="es-ES" baseline="0" dirty="0" err="1"/>
              <a:t>how</a:t>
            </a:r>
            <a:r>
              <a:rPr lang="es-ES" baseline="0" dirty="0"/>
              <a:t> </a:t>
            </a:r>
            <a:r>
              <a:rPr lang="es-ES" baseline="0" dirty="0" err="1"/>
              <a:t>much</a:t>
            </a:r>
            <a:r>
              <a:rPr lang="es-ES" baseline="0" dirty="0"/>
              <a:t> </a:t>
            </a:r>
            <a:r>
              <a:rPr lang="es-ES" baseline="0" dirty="0" err="1"/>
              <a:t>would</a:t>
            </a:r>
            <a:r>
              <a:rPr lang="es-ES" baseline="0" dirty="0"/>
              <a:t> </a:t>
            </a:r>
            <a:r>
              <a:rPr lang="es-ES" baseline="0" dirty="0" err="1"/>
              <a:t>they</a:t>
            </a:r>
            <a:r>
              <a:rPr lang="es-ES" baseline="0" dirty="0"/>
              <a:t> </a:t>
            </a:r>
            <a:r>
              <a:rPr lang="es-ES" baseline="0" dirty="0" err="1"/>
              <a:t>pay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each</a:t>
            </a:r>
            <a:r>
              <a:rPr lang="es-ES" baseline="0" dirty="0"/>
              <a:t> </a:t>
            </a:r>
            <a:r>
              <a:rPr lang="es-ES" baseline="0" dirty="0" err="1"/>
              <a:t>thing</a:t>
            </a:r>
            <a:r>
              <a:rPr lang="es-ES" baseline="0" dirty="0"/>
              <a:t> of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platform</a:t>
            </a:r>
            <a:r>
              <a:rPr lang="es-ES" baseline="0" dirty="0"/>
              <a:t> (</a:t>
            </a:r>
            <a:r>
              <a:rPr lang="es-ES" baseline="0" dirty="0" err="1"/>
              <a:t>licenses</a:t>
            </a:r>
            <a:r>
              <a:rPr lang="es-ES" baseline="0" dirty="0"/>
              <a:t> and </a:t>
            </a:r>
            <a:r>
              <a:rPr lang="es-ES" baseline="0" dirty="0" err="1"/>
              <a:t>exercises</a:t>
            </a:r>
            <a:r>
              <a:rPr lang="es-ES" baseline="0" dirty="0"/>
              <a:t>).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path we’re going to follow during the presentation. First we’ll introduce the idea behind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ClimbCode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next we’ll see the technologies we’re using to develop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ClimbCode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after that, we’ll talk about the things we’ve done, the results of our pilot plan and the current status of the project.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From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feedback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received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decided</a:t>
            </a:r>
            <a:r>
              <a:rPr lang="es-ES" baseline="0" dirty="0"/>
              <a:t> to </a:t>
            </a:r>
            <a:r>
              <a:rPr lang="es-ES" baseline="0" dirty="0" err="1"/>
              <a:t>include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automatic</a:t>
            </a:r>
            <a:r>
              <a:rPr lang="es-ES" baseline="0" dirty="0"/>
              <a:t> </a:t>
            </a:r>
            <a:r>
              <a:rPr lang="es-ES" baseline="0" dirty="0" err="1"/>
              <a:t>registration</a:t>
            </a:r>
            <a:r>
              <a:rPr lang="es-ES" baseline="0" dirty="0"/>
              <a:t> of </a:t>
            </a:r>
            <a:r>
              <a:rPr lang="es-ES" baseline="0" dirty="0" err="1"/>
              <a:t>teachers</a:t>
            </a:r>
            <a:r>
              <a:rPr lang="es-ES" baseline="0" dirty="0"/>
              <a:t> and </a:t>
            </a:r>
            <a:r>
              <a:rPr lang="es-ES" baseline="0" dirty="0" err="1"/>
              <a:t>students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a .</a:t>
            </a:r>
            <a:r>
              <a:rPr lang="es-ES" baseline="0" dirty="0" err="1"/>
              <a:t>csv</a:t>
            </a:r>
            <a:r>
              <a:rPr lang="es-ES" baseline="0" dirty="0"/>
              <a:t> </a:t>
            </a:r>
            <a:r>
              <a:rPr lang="es-ES" baseline="0" dirty="0" smtClean="0"/>
              <a:t>file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save</a:t>
            </a:r>
            <a:r>
              <a:rPr lang="es-ES" baseline="0" dirty="0" smtClean="0"/>
              <a:t> time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schools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/>
              <a:t>keep</a:t>
            </a:r>
            <a:r>
              <a:rPr lang="es-ES" baseline="0" dirty="0"/>
              <a:t> </a:t>
            </a:r>
            <a:r>
              <a:rPr lang="es-ES" baseline="0" dirty="0" err="1"/>
              <a:t>safe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student’s</a:t>
            </a:r>
            <a:r>
              <a:rPr lang="es-ES" baseline="0" dirty="0"/>
              <a:t> personal </a:t>
            </a:r>
            <a:r>
              <a:rPr lang="es-ES" baseline="0" dirty="0" err="1" smtClean="0"/>
              <a:t>information</a:t>
            </a:r>
            <a:r>
              <a:rPr lang="es-ES" baseline="0" dirty="0" smtClean="0"/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 smtClean="0"/>
              <a:t>Also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our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school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users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didn’t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seem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interested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programming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our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platform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learning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do </a:t>
            </a:r>
            <a:r>
              <a:rPr lang="es-ES" baseline="0" dirty="0" err="1" smtClean="0"/>
              <a:t>it</a:t>
            </a:r>
            <a:r>
              <a:rPr lang="es-ES" baseline="0" dirty="0" smtClean="0"/>
              <a:t>, so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decided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focus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our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interactive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exercises</a:t>
            </a:r>
            <a:r>
              <a:rPr lang="es-ES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As a </a:t>
            </a:r>
            <a:r>
              <a:rPr lang="es-ES" baseline="0" dirty="0" err="1"/>
              <a:t>result</a:t>
            </a:r>
            <a:r>
              <a:rPr lang="es-ES" baseline="0" dirty="0"/>
              <a:t> of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pilot</a:t>
            </a:r>
            <a:r>
              <a:rPr lang="es-ES" baseline="0" dirty="0"/>
              <a:t> plan,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got</a:t>
            </a:r>
            <a:r>
              <a:rPr lang="es-ES" baseline="0" dirty="0"/>
              <a:t> </a:t>
            </a:r>
            <a:r>
              <a:rPr lang="es-ES" baseline="0" dirty="0" err="1"/>
              <a:t>an</a:t>
            </a:r>
            <a:r>
              <a:rPr lang="es-ES" baseline="0" dirty="0"/>
              <a:t> </a:t>
            </a:r>
            <a:r>
              <a:rPr lang="es-ES" baseline="0" dirty="0" err="1"/>
              <a:t>amount</a:t>
            </a:r>
            <a:r>
              <a:rPr lang="es-ES" baseline="0" dirty="0"/>
              <a:t> of </a:t>
            </a:r>
            <a:r>
              <a:rPr lang="es-ES" baseline="0" dirty="0" smtClean="0"/>
              <a:t>14 </a:t>
            </a:r>
            <a:r>
              <a:rPr lang="es-ES" baseline="0" dirty="0" err="1"/>
              <a:t>users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platform</a:t>
            </a:r>
            <a:r>
              <a:rPr lang="es-ES" baseline="0" dirty="0"/>
              <a:t>, </a:t>
            </a:r>
            <a:r>
              <a:rPr lang="es-ES" baseline="0" dirty="0" err="1"/>
              <a:t>from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smtClean="0"/>
              <a:t>26 </a:t>
            </a:r>
            <a:r>
              <a:rPr lang="es-ES" baseline="0" dirty="0" err="1"/>
              <a:t>inverviewed</a:t>
            </a:r>
            <a:r>
              <a:rPr lang="es-ES" baseline="0" dirty="0"/>
              <a:t>, </a:t>
            </a:r>
            <a:r>
              <a:rPr lang="es-ES" baseline="0" dirty="0" err="1"/>
              <a:t>divided</a:t>
            </a:r>
            <a:r>
              <a:rPr lang="es-ES" baseline="0" dirty="0"/>
              <a:t> </a:t>
            </a:r>
            <a:r>
              <a:rPr lang="es-ES" baseline="0" dirty="0" err="1"/>
              <a:t>bewteen</a:t>
            </a:r>
            <a:r>
              <a:rPr lang="es-ES" baseline="0" dirty="0"/>
              <a:t> </a:t>
            </a:r>
            <a:r>
              <a:rPr lang="es-ES" baseline="0" dirty="0" err="1"/>
              <a:t>teachers</a:t>
            </a:r>
            <a:r>
              <a:rPr lang="es-ES" baseline="0" dirty="0"/>
              <a:t> and </a:t>
            </a:r>
            <a:r>
              <a:rPr lang="es-ES" baseline="0" dirty="0" err="1"/>
              <a:t>programmers</a:t>
            </a:r>
            <a:r>
              <a:rPr lang="es-ES" baseline="0" dirty="0"/>
              <a:t> as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see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graphic</a:t>
            </a:r>
            <a:r>
              <a:rPr lang="es-ES" baseline="0" dirty="0"/>
              <a:t>.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also</a:t>
            </a:r>
            <a:r>
              <a:rPr lang="es-ES" baseline="0" dirty="0"/>
              <a:t> </a:t>
            </a:r>
            <a:r>
              <a:rPr lang="es-ES" baseline="0" dirty="0" err="1"/>
              <a:t>received</a:t>
            </a:r>
            <a:r>
              <a:rPr lang="es-ES" baseline="0" dirty="0"/>
              <a:t> </a:t>
            </a:r>
            <a:r>
              <a:rPr lang="es-ES" baseline="0" dirty="0" err="1"/>
              <a:t>messages</a:t>
            </a:r>
            <a:r>
              <a:rPr lang="es-ES" baseline="0" dirty="0"/>
              <a:t> </a:t>
            </a:r>
            <a:r>
              <a:rPr lang="es-ES" baseline="0" dirty="0" err="1"/>
              <a:t>from</a:t>
            </a:r>
            <a:r>
              <a:rPr lang="es-ES" baseline="0" dirty="0"/>
              <a:t> </a:t>
            </a:r>
            <a:r>
              <a:rPr lang="es-ES" baseline="0" dirty="0" err="1"/>
              <a:t>other</a:t>
            </a:r>
            <a:r>
              <a:rPr lang="es-ES" baseline="0" dirty="0"/>
              <a:t> </a:t>
            </a:r>
            <a:r>
              <a:rPr lang="es-ES" baseline="0" dirty="0" err="1"/>
              <a:t>users</a:t>
            </a:r>
            <a:r>
              <a:rPr lang="es-ES" baseline="0" dirty="0"/>
              <a:t> </a:t>
            </a:r>
            <a:r>
              <a:rPr lang="es-ES" baseline="0" dirty="0" err="1"/>
              <a:t>asking</a:t>
            </a:r>
            <a:r>
              <a:rPr lang="es-ES" baseline="0" dirty="0"/>
              <a:t> to </a:t>
            </a:r>
            <a:r>
              <a:rPr lang="es-ES" baseline="0" dirty="0" err="1"/>
              <a:t>join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platform</a:t>
            </a:r>
            <a:r>
              <a:rPr lang="es-ES" baseline="0" dirty="0"/>
              <a:t>, so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expect</a:t>
            </a:r>
            <a:r>
              <a:rPr lang="es-ES" baseline="0" dirty="0"/>
              <a:t> to </a:t>
            </a:r>
            <a:r>
              <a:rPr lang="es-ES" baseline="0" dirty="0" err="1"/>
              <a:t>see</a:t>
            </a:r>
            <a:r>
              <a:rPr lang="es-ES" baseline="0" dirty="0"/>
              <a:t> </a:t>
            </a:r>
            <a:r>
              <a:rPr lang="es-ES" baseline="0" dirty="0" err="1"/>
              <a:t>an</a:t>
            </a:r>
            <a:r>
              <a:rPr lang="es-ES" baseline="0" dirty="0"/>
              <a:t> </a:t>
            </a:r>
            <a:r>
              <a:rPr lang="es-ES" baseline="0" dirty="0" err="1"/>
              <a:t>increasing</a:t>
            </a:r>
            <a:r>
              <a:rPr lang="es-ES" baseline="0" dirty="0"/>
              <a:t> in </a:t>
            </a:r>
            <a:r>
              <a:rPr lang="es-ES" baseline="0" dirty="0" err="1"/>
              <a:t>these</a:t>
            </a:r>
            <a:r>
              <a:rPr lang="es-ES" baseline="0" dirty="0"/>
              <a:t> </a:t>
            </a:r>
            <a:r>
              <a:rPr lang="es-ES" baseline="0" dirty="0" err="1"/>
              <a:t>numbers</a:t>
            </a:r>
            <a:r>
              <a:rPr lang="es-ES" baseline="0" dirty="0"/>
              <a:t> as time </a:t>
            </a:r>
            <a:r>
              <a:rPr lang="es-ES" baseline="0" dirty="0" err="1"/>
              <a:t>goes</a:t>
            </a:r>
            <a:r>
              <a:rPr lang="es-ES" baseline="0" dirty="0"/>
              <a:t> </a:t>
            </a:r>
            <a:r>
              <a:rPr lang="es-ES" baseline="0" dirty="0" err="1"/>
              <a:t>on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From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programmers</a:t>
            </a:r>
            <a:r>
              <a:rPr lang="es-ES" baseline="0" dirty="0"/>
              <a:t>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 smtClean="0"/>
              <a:t>interviewed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69% </a:t>
            </a:r>
            <a:r>
              <a:rPr lang="es-ES" baseline="0" dirty="0" err="1" smtClean="0"/>
              <a:t>finds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reasonable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price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between</a:t>
            </a:r>
            <a:r>
              <a:rPr lang="es-ES" baseline="0" dirty="0" smtClean="0"/>
              <a:t> 2 and 4 euros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each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purchase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exercise</a:t>
            </a:r>
            <a:r>
              <a:rPr lang="es-ES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Also</a:t>
            </a:r>
            <a:r>
              <a:rPr lang="es-ES" baseline="0" dirty="0"/>
              <a:t>,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asked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schools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those</a:t>
            </a:r>
            <a:r>
              <a:rPr lang="es-ES" baseline="0" dirty="0"/>
              <a:t> </a:t>
            </a:r>
            <a:r>
              <a:rPr lang="es-ES" baseline="0" dirty="0" err="1" smtClean="0"/>
              <a:t>prices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showing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/>
              <a:t>they</a:t>
            </a:r>
            <a:r>
              <a:rPr lang="es-ES" baseline="0" dirty="0"/>
              <a:t> </a:t>
            </a:r>
            <a:r>
              <a:rPr lang="es-ES" baseline="0" dirty="0" err="1"/>
              <a:t>mostly</a:t>
            </a:r>
            <a:r>
              <a:rPr lang="es-ES" baseline="0" dirty="0"/>
              <a:t> </a:t>
            </a:r>
            <a:r>
              <a:rPr lang="es-ES" baseline="0" dirty="0" err="1"/>
              <a:t>agree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 smtClean="0"/>
              <a:t>programmers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choosing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price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3 and 5 </a:t>
            </a:r>
            <a:r>
              <a:rPr lang="es-ES" baseline="0" dirty="0" smtClean="0"/>
              <a:t>euros per </a:t>
            </a:r>
            <a:r>
              <a:rPr lang="es-ES" baseline="0" dirty="0" err="1" smtClean="0"/>
              <a:t>purchase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an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exercise</a:t>
            </a:r>
            <a:r>
              <a:rPr lang="es-ES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 smtClean="0"/>
              <a:t>Finally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asked</a:t>
            </a:r>
            <a:r>
              <a:rPr lang="es-ES" baseline="0" dirty="0" smtClean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schools</a:t>
            </a:r>
            <a:r>
              <a:rPr lang="es-ES" baseline="0" dirty="0"/>
              <a:t> </a:t>
            </a:r>
            <a:r>
              <a:rPr lang="es-ES" baseline="0" dirty="0" err="1"/>
              <a:t>about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prices</a:t>
            </a:r>
            <a:r>
              <a:rPr lang="es-ES" baseline="0" dirty="0"/>
              <a:t> of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annual</a:t>
            </a:r>
            <a:r>
              <a:rPr lang="es-ES" baseline="0" dirty="0" smtClean="0"/>
              <a:t> </a:t>
            </a:r>
            <a:r>
              <a:rPr lang="es-ES" baseline="0" dirty="0" err="1"/>
              <a:t>licenses</a:t>
            </a:r>
            <a:r>
              <a:rPr lang="es-ES" baseline="0" dirty="0"/>
              <a:t>, and </a:t>
            </a:r>
            <a:r>
              <a:rPr lang="es-ES" baseline="0" dirty="0" err="1" smtClean="0"/>
              <a:t>most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them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would</a:t>
            </a:r>
            <a:r>
              <a:rPr lang="es-ES" baseline="0" dirty="0" smtClean="0"/>
              <a:t> </a:t>
            </a:r>
            <a:r>
              <a:rPr lang="es-ES" baseline="0" dirty="0" err="1"/>
              <a:t>pay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150 and 250 euros,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price</a:t>
            </a:r>
            <a:r>
              <a:rPr lang="es-ES" baseline="0" dirty="0"/>
              <a:t> of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smallest</a:t>
            </a:r>
            <a:r>
              <a:rPr lang="es-ES" baseline="0" dirty="0"/>
              <a:t> </a:t>
            </a:r>
            <a:r>
              <a:rPr lang="es-ES" baseline="0" dirty="0" err="1" smtClean="0"/>
              <a:t>annual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license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60 </a:t>
            </a:r>
            <a:r>
              <a:rPr lang="es-ES" baseline="0" dirty="0" err="1" smtClean="0"/>
              <a:t>users</a:t>
            </a:r>
            <a:r>
              <a:rPr lang="es-ES" baseline="0" dirty="0" smtClean="0"/>
              <a:t> and 20 free </a:t>
            </a:r>
            <a:r>
              <a:rPr lang="es-ES" baseline="0" dirty="0" err="1" smtClean="0"/>
              <a:t>exercises</a:t>
            </a:r>
            <a:r>
              <a:rPr lang="es-ES" baseline="0" dirty="0" smtClean="0"/>
              <a:t>, </a:t>
            </a:r>
            <a:r>
              <a:rPr lang="es-ES" baseline="0" dirty="0" err="1"/>
              <a:t>or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500 and 600 euros,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one</a:t>
            </a:r>
            <a:r>
              <a:rPr lang="es-ES" baseline="0" dirty="0"/>
              <a:t> of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 smtClean="0"/>
              <a:t>medium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annual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license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200 </a:t>
            </a:r>
            <a:r>
              <a:rPr lang="es-ES" baseline="0" dirty="0" err="1" smtClean="0"/>
              <a:t>users</a:t>
            </a:r>
            <a:r>
              <a:rPr lang="es-ES" baseline="0" dirty="0" smtClean="0"/>
              <a:t> and 50 free </a:t>
            </a:r>
            <a:r>
              <a:rPr lang="es-ES" baseline="0" dirty="0" err="1" smtClean="0"/>
              <a:t>exercises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Also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available</a:t>
            </a:r>
            <a:r>
              <a:rPr lang="es-ES" baseline="0" dirty="0" smtClean="0"/>
              <a:t> in case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our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users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need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it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annual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license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500 </a:t>
            </a:r>
            <a:r>
              <a:rPr lang="es-ES" baseline="0" dirty="0" err="1" smtClean="0"/>
              <a:t>users</a:t>
            </a:r>
            <a:r>
              <a:rPr lang="es-ES" baseline="0" dirty="0" smtClean="0"/>
              <a:t>, 75 free </a:t>
            </a:r>
            <a:r>
              <a:rPr lang="es-ES" baseline="0" dirty="0" err="1" smtClean="0"/>
              <a:t>exercises</a:t>
            </a:r>
            <a:r>
              <a:rPr lang="es-ES" baseline="0" dirty="0" smtClean="0"/>
              <a:t> and 700 euros.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Finally</a:t>
            </a:r>
            <a:r>
              <a:rPr lang="es-ES" dirty="0"/>
              <a:t>, </a:t>
            </a:r>
            <a:r>
              <a:rPr lang="es-ES" dirty="0" err="1"/>
              <a:t>we’ll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Seeing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figures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baseline="0" dirty="0"/>
              <a:t> </a:t>
            </a:r>
            <a:r>
              <a:rPr lang="es-ES" baseline="0" dirty="0" err="1"/>
              <a:t>think</a:t>
            </a:r>
            <a:r>
              <a:rPr lang="es-ES" baseline="0" dirty="0"/>
              <a:t> </a:t>
            </a:r>
            <a:r>
              <a:rPr lang="es-ES" baseline="0" dirty="0" err="1"/>
              <a:t>about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viability</a:t>
            </a:r>
            <a:r>
              <a:rPr lang="es-ES" baseline="0" dirty="0"/>
              <a:t> of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. In </a:t>
            </a:r>
            <a:r>
              <a:rPr lang="es-ES" baseline="0" dirty="0" err="1"/>
              <a:t>order</a:t>
            </a:r>
            <a:r>
              <a:rPr lang="es-ES" baseline="0" dirty="0"/>
              <a:t> to </a:t>
            </a:r>
            <a:r>
              <a:rPr lang="es-ES" baseline="0" dirty="0" err="1"/>
              <a:t>measure</a:t>
            </a:r>
            <a:r>
              <a:rPr lang="es-ES" baseline="0" dirty="0"/>
              <a:t> </a:t>
            </a:r>
            <a:r>
              <a:rPr lang="es-ES" baseline="0" dirty="0" err="1"/>
              <a:t>it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decided</a:t>
            </a:r>
            <a:r>
              <a:rPr lang="es-ES" baseline="0" dirty="0"/>
              <a:t> to </a:t>
            </a:r>
            <a:r>
              <a:rPr lang="es-ES" baseline="0" dirty="0" err="1"/>
              <a:t>study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current</a:t>
            </a:r>
            <a:r>
              <a:rPr lang="es-ES" baseline="0" dirty="0"/>
              <a:t> </a:t>
            </a:r>
            <a:r>
              <a:rPr lang="es-ES" baseline="0" dirty="0" err="1"/>
              <a:t>usage</a:t>
            </a:r>
            <a:r>
              <a:rPr lang="es-ES" baseline="0" dirty="0"/>
              <a:t> of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platform</a:t>
            </a:r>
            <a:r>
              <a:rPr lang="es-ES" baseline="0" dirty="0"/>
              <a:t>.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saw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current</a:t>
            </a:r>
            <a:r>
              <a:rPr lang="es-ES" baseline="0" dirty="0"/>
              <a:t> </a:t>
            </a:r>
            <a:r>
              <a:rPr lang="es-ES" baseline="0" dirty="0" err="1"/>
              <a:t>number</a:t>
            </a:r>
            <a:r>
              <a:rPr lang="es-ES" baseline="0" dirty="0"/>
              <a:t> of </a:t>
            </a:r>
            <a:r>
              <a:rPr lang="es-ES" baseline="0" dirty="0" err="1"/>
              <a:t>users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smtClean="0"/>
              <a:t>53% </a:t>
            </a:r>
            <a:r>
              <a:rPr lang="es-ES" baseline="0" dirty="0"/>
              <a:t>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ones</a:t>
            </a:r>
            <a:r>
              <a:rPr lang="es-ES" baseline="0" dirty="0"/>
              <a:t> </a:t>
            </a:r>
            <a:r>
              <a:rPr lang="es-ES" baseline="0" dirty="0" err="1"/>
              <a:t>inverviewed</a:t>
            </a:r>
            <a:r>
              <a:rPr lang="es-ES" baseline="0" dirty="0"/>
              <a:t>,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an</a:t>
            </a:r>
            <a:r>
              <a:rPr lang="es-ES" baseline="0" dirty="0"/>
              <a:t> </a:t>
            </a:r>
            <a:r>
              <a:rPr lang="es-ES" baseline="0" dirty="0" err="1"/>
              <a:t>increase</a:t>
            </a:r>
            <a:r>
              <a:rPr lang="es-ES" baseline="0" dirty="0"/>
              <a:t> of 4 </a:t>
            </a:r>
            <a:r>
              <a:rPr lang="es-ES" baseline="0" dirty="0" err="1"/>
              <a:t>users</a:t>
            </a:r>
            <a:r>
              <a:rPr lang="es-ES" baseline="0" dirty="0"/>
              <a:t> per </a:t>
            </a:r>
            <a:r>
              <a:rPr lang="es-ES" baseline="0" dirty="0" err="1"/>
              <a:t>week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Finally</a:t>
            </a:r>
            <a:r>
              <a:rPr lang="es-ES" dirty="0"/>
              <a:t>, </a:t>
            </a:r>
            <a:r>
              <a:rPr lang="es-ES" dirty="0" err="1"/>
              <a:t>we’ll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First</a:t>
            </a:r>
            <a:r>
              <a:rPr lang="es-ES" dirty="0"/>
              <a:t>, </a:t>
            </a:r>
            <a:r>
              <a:rPr lang="es-ES" dirty="0" err="1"/>
              <a:t>we’ve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analysing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solutions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to </a:t>
            </a:r>
            <a:r>
              <a:rPr lang="es-ES" dirty="0" err="1"/>
              <a:t>them</a:t>
            </a:r>
            <a:r>
              <a:rPr lang="es-ES" dirty="0"/>
              <a:t>, </a:t>
            </a:r>
            <a:r>
              <a:rPr lang="es-ES" dirty="0" err="1"/>
              <a:t>resulting</a:t>
            </a:r>
            <a:r>
              <a:rPr lang="es-ES" dirty="0"/>
              <a:t> 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baseline="0" dirty="0"/>
              <a:t> </a:t>
            </a:r>
            <a:r>
              <a:rPr lang="es-ES" baseline="0" dirty="0" err="1"/>
              <a:t>here</a:t>
            </a:r>
            <a:r>
              <a:rPr lang="es-ES" baseline="0" dirty="0"/>
              <a:t>.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table</a:t>
            </a:r>
            <a:r>
              <a:rPr lang="es-ES" baseline="0" dirty="0"/>
              <a:t> shows </a:t>
            </a:r>
            <a:r>
              <a:rPr lang="es-ES" baseline="0" dirty="0" err="1"/>
              <a:t>our</a:t>
            </a:r>
            <a:r>
              <a:rPr lang="es-ES" baseline="0" dirty="0"/>
              <a:t> principal </a:t>
            </a:r>
            <a:r>
              <a:rPr lang="es-ES" baseline="0" dirty="0" err="1"/>
              <a:t>problems</a:t>
            </a:r>
            <a:r>
              <a:rPr lang="es-ES" baseline="0" dirty="0"/>
              <a:t>: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first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fact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found</a:t>
            </a:r>
            <a:r>
              <a:rPr lang="es-ES" baseline="0" dirty="0"/>
              <a:t> </a:t>
            </a:r>
            <a:r>
              <a:rPr lang="es-ES" baseline="0" dirty="0" err="1"/>
              <a:t>difficult</a:t>
            </a:r>
            <a:r>
              <a:rPr lang="es-ES" baseline="0" dirty="0"/>
              <a:t> to </a:t>
            </a:r>
            <a:r>
              <a:rPr lang="es-ES" baseline="0" dirty="0" err="1"/>
              <a:t>document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problems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previously</a:t>
            </a:r>
            <a:r>
              <a:rPr lang="es-ES" baseline="0" dirty="0"/>
              <a:t> </a:t>
            </a:r>
            <a:r>
              <a:rPr lang="es-ES" baseline="0" dirty="0" err="1"/>
              <a:t>found</a:t>
            </a:r>
            <a:r>
              <a:rPr lang="es-ES" baseline="0" dirty="0"/>
              <a:t>. To </a:t>
            </a:r>
            <a:r>
              <a:rPr lang="es-ES" baseline="0" dirty="0" err="1"/>
              <a:t>solve</a:t>
            </a:r>
            <a:r>
              <a:rPr lang="es-ES" baseline="0" dirty="0"/>
              <a:t> </a:t>
            </a:r>
            <a:r>
              <a:rPr lang="es-ES" baseline="0" dirty="0" err="1"/>
              <a:t>it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decided</a:t>
            </a:r>
            <a:r>
              <a:rPr lang="es-ES" baseline="0" dirty="0"/>
              <a:t> to </a:t>
            </a:r>
            <a:r>
              <a:rPr lang="es-ES" baseline="0" dirty="0" err="1"/>
              <a:t>create</a:t>
            </a:r>
            <a:r>
              <a:rPr lang="es-ES" baseline="0" dirty="0"/>
              <a:t> a </a:t>
            </a:r>
            <a:r>
              <a:rPr lang="es-ES" baseline="0" dirty="0" err="1"/>
              <a:t>document</a:t>
            </a:r>
            <a:r>
              <a:rPr lang="es-ES" baseline="0" dirty="0"/>
              <a:t> in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could</a:t>
            </a:r>
            <a:r>
              <a:rPr lang="es-ES" baseline="0" dirty="0"/>
              <a:t> </a:t>
            </a:r>
            <a:r>
              <a:rPr lang="es-ES" baseline="0" dirty="0" err="1"/>
              <a:t>put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problems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could</a:t>
            </a:r>
            <a:r>
              <a:rPr lang="es-ES" baseline="0" dirty="0"/>
              <a:t> </a:t>
            </a:r>
            <a:r>
              <a:rPr lang="es-ES" baseline="0" dirty="0" err="1"/>
              <a:t>find</a:t>
            </a:r>
            <a:r>
              <a:rPr lang="es-ES" baseline="0" dirty="0"/>
              <a:t> </a:t>
            </a:r>
            <a:r>
              <a:rPr lang="es-ES" baseline="0" dirty="0" err="1"/>
              <a:t>during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development</a:t>
            </a:r>
            <a:r>
              <a:rPr lang="es-ES" baseline="0" dirty="0"/>
              <a:t> </a:t>
            </a:r>
            <a:r>
              <a:rPr lang="es-ES" baseline="0" dirty="0" err="1"/>
              <a:t>process</a:t>
            </a:r>
            <a:r>
              <a:rPr lang="es-ES" baseline="0" dirty="0"/>
              <a:t>. As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see</a:t>
            </a:r>
            <a:r>
              <a:rPr lang="es-ES" baseline="0" dirty="0"/>
              <a:t>, </a:t>
            </a:r>
            <a:r>
              <a:rPr lang="es-ES" baseline="0" dirty="0" err="1"/>
              <a:t>measuring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problems</a:t>
            </a:r>
            <a:r>
              <a:rPr lang="es-ES" baseline="0" dirty="0"/>
              <a:t> </a:t>
            </a:r>
            <a:r>
              <a:rPr lang="es-ES" baseline="0" dirty="0" err="1"/>
              <a:t>documented</a:t>
            </a:r>
            <a:r>
              <a:rPr lang="es-ES" baseline="0" dirty="0"/>
              <a:t> per </a:t>
            </a:r>
            <a:r>
              <a:rPr lang="es-ES" baseline="0" dirty="0" err="1"/>
              <a:t>week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can </a:t>
            </a:r>
            <a:r>
              <a:rPr lang="es-ES" baseline="0" dirty="0" err="1"/>
              <a:t>see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problem</a:t>
            </a:r>
            <a:r>
              <a:rPr lang="es-ES" baseline="0" dirty="0"/>
              <a:t> has </a:t>
            </a:r>
            <a:r>
              <a:rPr lang="es-ES" baseline="0" dirty="0" err="1"/>
              <a:t>been</a:t>
            </a:r>
            <a:r>
              <a:rPr lang="es-ES" baseline="0" dirty="0"/>
              <a:t> </a:t>
            </a:r>
            <a:r>
              <a:rPr lang="es-ES" baseline="0" dirty="0" err="1"/>
              <a:t>completely</a:t>
            </a:r>
            <a:r>
              <a:rPr lang="es-ES" baseline="0" dirty="0"/>
              <a:t> </a:t>
            </a:r>
            <a:r>
              <a:rPr lang="es-ES" baseline="0" dirty="0" err="1"/>
              <a:t>solved</a:t>
            </a:r>
            <a:r>
              <a:rPr lang="es-ES" baseline="0" dirty="0"/>
              <a:t>, </a:t>
            </a:r>
            <a:r>
              <a:rPr lang="es-ES" baseline="0" dirty="0" err="1"/>
              <a:t>because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number</a:t>
            </a:r>
            <a:r>
              <a:rPr lang="es-ES" baseline="0" dirty="0"/>
              <a:t> of </a:t>
            </a:r>
            <a:r>
              <a:rPr lang="es-ES" baseline="0" dirty="0" err="1"/>
              <a:t>problems</a:t>
            </a:r>
            <a:r>
              <a:rPr lang="es-ES" baseline="0" dirty="0"/>
              <a:t> </a:t>
            </a:r>
            <a:r>
              <a:rPr lang="es-ES" baseline="0" dirty="0" err="1"/>
              <a:t>documented</a:t>
            </a:r>
            <a:r>
              <a:rPr lang="es-ES" baseline="0" dirty="0"/>
              <a:t> has </a:t>
            </a:r>
            <a:r>
              <a:rPr lang="es-ES" baseline="0" dirty="0" err="1"/>
              <a:t>increased</a:t>
            </a:r>
            <a:r>
              <a:rPr lang="es-ES" baseline="0" dirty="0"/>
              <a:t>, </a:t>
            </a:r>
            <a:r>
              <a:rPr lang="es-ES" baseline="0" dirty="0" err="1"/>
              <a:t>staying</a:t>
            </a:r>
            <a:r>
              <a:rPr lang="es-ES" baseline="0" dirty="0"/>
              <a:t> </a:t>
            </a:r>
            <a:r>
              <a:rPr lang="es-ES" baseline="0" dirty="0" err="1"/>
              <a:t>above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ratio of 0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considered</a:t>
            </a:r>
            <a:r>
              <a:rPr lang="es-ES" baseline="0" dirty="0"/>
              <a:t> as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minimum</a:t>
            </a:r>
            <a:r>
              <a:rPr lang="es-ES" baseline="0" dirty="0"/>
              <a:t> </a:t>
            </a:r>
            <a:r>
              <a:rPr lang="es-ES" baseline="0" dirty="0" err="1"/>
              <a:t>acceptable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metric</a:t>
            </a:r>
            <a:r>
              <a:rPr lang="es-ES" baseline="0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second</a:t>
            </a:r>
            <a:r>
              <a:rPr lang="es-ES" baseline="0" dirty="0"/>
              <a:t> </a:t>
            </a:r>
            <a:r>
              <a:rPr lang="es-ES" baseline="0" dirty="0" err="1"/>
              <a:t>problem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found</a:t>
            </a:r>
            <a:r>
              <a:rPr lang="es-ES" baseline="0" dirty="0"/>
              <a:t> </a:t>
            </a:r>
            <a:r>
              <a:rPr lang="es-ES" baseline="0" dirty="0" err="1"/>
              <a:t>hard</a:t>
            </a:r>
            <a:r>
              <a:rPr lang="es-ES" baseline="0" dirty="0"/>
              <a:t> to </a:t>
            </a:r>
            <a:r>
              <a:rPr lang="es-ES" baseline="0" dirty="0" err="1"/>
              <a:t>estimate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tasks</a:t>
            </a:r>
            <a:r>
              <a:rPr lang="es-ES" baseline="0" dirty="0"/>
              <a:t>, so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decided</a:t>
            </a:r>
            <a:r>
              <a:rPr lang="es-ES" baseline="0" dirty="0"/>
              <a:t> to </a:t>
            </a:r>
            <a:r>
              <a:rPr lang="es-ES" baseline="0" dirty="0" err="1"/>
              <a:t>put</a:t>
            </a:r>
            <a:r>
              <a:rPr lang="es-ES" baseline="0" dirty="0"/>
              <a:t> </a:t>
            </a:r>
            <a:r>
              <a:rPr lang="es-ES" baseline="0" dirty="0" err="1"/>
              <a:t>Story</a:t>
            </a:r>
            <a:r>
              <a:rPr lang="es-ES" baseline="0" dirty="0"/>
              <a:t> </a:t>
            </a:r>
            <a:r>
              <a:rPr lang="es-ES" baseline="0" dirty="0" err="1"/>
              <a:t>Points</a:t>
            </a:r>
            <a:r>
              <a:rPr lang="es-ES" baseline="0" dirty="0"/>
              <a:t> </a:t>
            </a:r>
            <a:r>
              <a:rPr lang="es-ES" baseline="0" dirty="0" err="1"/>
              <a:t>on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requirements</a:t>
            </a:r>
            <a:r>
              <a:rPr lang="es-ES" baseline="0" dirty="0"/>
              <a:t> and relate </a:t>
            </a:r>
            <a:r>
              <a:rPr lang="es-ES" baseline="0" dirty="0" err="1"/>
              <a:t>them</a:t>
            </a:r>
            <a:r>
              <a:rPr lang="es-ES" baseline="0" dirty="0"/>
              <a:t> to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tasks</a:t>
            </a:r>
            <a:r>
              <a:rPr lang="es-ES" baseline="0" dirty="0"/>
              <a:t>, </a:t>
            </a:r>
            <a:r>
              <a:rPr lang="es-ES" baseline="0" dirty="0" err="1"/>
              <a:t>measuring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error </a:t>
            </a:r>
            <a:r>
              <a:rPr lang="es-ES" baseline="0" dirty="0" err="1"/>
              <a:t>between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estimations</a:t>
            </a:r>
            <a:r>
              <a:rPr lang="es-ES" baseline="0" dirty="0"/>
              <a:t> and </a:t>
            </a:r>
            <a:r>
              <a:rPr lang="es-ES" baseline="0" dirty="0" err="1"/>
              <a:t>the</a:t>
            </a:r>
            <a:r>
              <a:rPr lang="es-ES" baseline="0" dirty="0"/>
              <a:t> real time </a:t>
            </a:r>
            <a:r>
              <a:rPr lang="es-ES" baseline="0" dirty="0" err="1"/>
              <a:t>invested</a:t>
            </a:r>
            <a:r>
              <a:rPr lang="es-ES" baseline="0" dirty="0"/>
              <a:t> in </a:t>
            </a:r>
            <a:r>
              <a:rPr lang="es-ES" baseline="0" dirty="0" err="1"/>
              <a:t>those</a:t>
            </a:r>
            <a:r>
              <a:rPr lang="es-ES" baseline="0" dirty="0"/>
              <a:t> </a:t>
            </a:r>
            <a:r>
              <a:rPr lang="es-ES" baseline="0" dirty="0" err="1"/>
              <a:t>tasks</a:t>
            </a:r>
            <a:r>
              <a:rPr lang="es-ES" baseline="0" dirty="0"/>
              <a:t>. In </a:t>
            </a:r>
            <a:r>
              <a:rPr lang="es-ES" baseline="0" dirty="0" err="1"/>
              <a:t>addition</a:t>
            </a:r>
            <a:r>
              <a:rPr lang="es-ES" baseline="0" dirty="0"/>
              <a:t>, to </a:t>
            </a:r>
            <a:r>
              <a:rPr lang="es-ES" baseline="0" dirty="0" err="1"/>
              <a:t>increase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efficiency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tasks</a:t>
            </a:r>
            <a:r>
              <a:rPr lang="es-ES" baseline="0" dirty="0"/>
              <a:t>’ </a:t>
            </a:r>
            <a:r>
              <a:rPr lang="es-ES" baseline="0" dirty="0" err="1"/>
              <a:t>distribution</a:t>
            </a:r>
            <a:r>
              <a:rPr lang="es-ES" baseline="0" dirty="0"/>
              <a:t>, </a:t>
            </a:r>
            <a:r>
              <a:rPr lang="es-ES" baseline="0" dirty="0" err="1"/>
              <a:t>we’ve</a:t>
            </a:r>
            <a:r>
              <a:rPr lang="es-ES" baseline="0" dirty="0"/>
              <a:t> </a:t>
            </a:r>
            <a:r>
              <a:rPr lang="es-ES" baseline="0" dirty="0" err="1"/>
              <a:t>also</a:t>
            </a:r>
            <a:r>
              <a:rPr lang="es-ES" baseline="0" dirty="0"/>
              <a:t> </a:t>
            </a:r>
            <a:r>
              <a:rPr lang="es-ES" baseline="0" dirty="0" err="1"/>
              <a:t>put</a:t>
            </a:r>
            <a:r>
              <a:rPr lang="es-ES" baseline="0" dirty="0"/>
              <a:t> a </a:t>
            </a:r>
            <a:r>
              <a:rPr lang="es-ES" baseline="0" dirty="0" err="1"/>
              <a:t>priority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each</a:t>
            </a:r>
            <a:r>
              <a:rPr lang="es-ES" baseline="0" dirty="0"/>
              <a:t> </a:t>
            </a:r>
            <a:r>
              <a:rPr lang="es-ES" baseline="0" dirty="0" err="1"/>
              <a:t>task</a:t>
            </a:r>
            <a:r>
              <a:rPr lang="es-ES" baseline="0" dirty="0"/>
              <a:t> in </a:t>
            </a:r>
            <a:r>
              <a:rPr lang="es-ES" baseline="0" dirty="0" err="1"/>
              <a:t>this</a:t>
            </a:r>
            <a:r>
              <a:rPr lang="es-ES" baseline="0" dirty="0"/>
              <a:t> sprint, </a:t>
            </a:r>
            <a:r>
              <a:rPr lang="es-ES" baseline="0" dirty="0" err="1"/>
              <a:t>allowing</a:t>
            </a:r>
            <a:r>
              <a:rPr lang="es-ES" baseline="0" dirty="0"/>
              <a:t> </a:t>
            </a:r>
            <a:r>
              <a:rPr lang="es-ES" baseline="0" dirty="0" err="1"/>
              <a:t>them</a:t>
            </a:r>
            <a:r>
              <a:rPr lang="es-ES" baseline="0" dirty="0"/>
              <a:t> to be </a:t>
            </a:r>
            <a:r>
              <a:rPr lang="es-ES" baseline="0" dirty="0" err="1"/>
              <a:t>distributed</a:t>
            </a:r>
            <a:r>
              <a:rPr lang="es-ES" baseline="0" dirty="0"/>
              <a:t> </a:t>
            </a:r>
            <a:r>
              <a:rPr lang="es-ES" baseline="0" dirty="0" err="1"/>
              <a:t>better</a:t>
            </a:r>
            <a:r>
              <a:rPr lang="es-ES" baseline="0" dirty="0"/>
              <a:t> and </a:t>
            </a:r>
            <a:r>
              <a:rPr lang="es-ES" baseline="0" dirty="0" err="1"/>
              <a:t>lowering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metric</a:t>
            </a:r>
            <a:r>
              <a:rPr lang="es-ES" baseline="0" dirty="0"/>
              <a:t>.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result</a:t>
            </a:r>
            <a:r>
              <a:rPr lang="es-ES" baseline="0" dirty="0"/>
              <a:t> of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deviation</a:t>
            </a:r>
            <a:r>
              <a:rPr lang="es-ES" baseline="0" dirty="0"/>
              <a:t> has </a:t>
            </a:r>
            <a:r>
              <a:rPr lang="es-ES" baseline="0" dirty="0" err="1"/>
              <a:t>decreased</a:t>
            </a:r>
            <a:r>
              <a:rPr lang="es-ES" baseline="0" dirty="0"/>
              <a:t>, </a:t>
            </a:r>
            <a:r>
              <a:rPr lang="es-ES" baseline="0" dirty="0" err="1"/>
              <a:t>but</a:t>
            </a:r>
            <a:r>
              <a:rPr lang="es-ES" baseline="0" dirty="0"/>
              <a:t> </a:t>
            </a:r>
            <a:r>
              <a:rPr lang="es-ES" baseline="0" dirty="0" err="1"/>
              <a:t>still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need</a:t>
            </a:r>
            <a:r>
              <a:rPr lang="es-ES" baseline="0" dirty="0"/>
              <a:t> to </a:t>
            </a:r>
            <a:r>
              <a:rPr lang="es-ES" baseline="0" dirty="0" err="1"/>
              <a:t>keep</a:t>
            </a:r>
            <a:r>
              <a:rPr lang="es-ES" baseline="0" dirty="0"/>
              <a:t> </a:t>
            </a:r>
            <a:r>
              <a:rPr lang="es-ES" baseline="0" dirty="0" err="1"/>
              <a:t>improving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system</a:t>
            </a:r>
            <a:r>
              <a:rPr lang="es-ES" baseline="0" dirty="0"/>
              <a:t> in </a:t>
            </a:r>
            <a:r>
              <a:rPr lang="es-ES" baseline="0" dirty="0" err="1"/>
              <a:t>order</a:t>
            </a:r>
            <a:r>
              <a:rPr lang="es-ES" baseline="0" dirty="0"/>
              <a:t> to </a:t>
            </a:r>
            <a:r>
              <a:rPr lang="es-ES" baseline="0" dirty="0" err="1"/>
              <a:t>keep</a:t>
            </a:r>
            <a:r>
              <a:rPr lang="es-ES" baseline="0" dirty="0"/>
              <a:t> </a:t>
            </a:r>
            <a:r>
              <a:rPr lang="es-ES" baseline="0" dirty="0" err="1"/>
              <a:t>those</a:t>
            </a:r>
            <a:r>
              <a:rPr lang="es-ES" baseline="0" dirty="0"/>
              <a:t> figures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maximum</a:t>
            </a:r>
            <a:r>
              <a:rPr lang="es-ES" baseline="0" dirty="0"/>
              <a:t> </a:t>
            </a:r>
            <a:r>
              <a:rPr lang="es-ES" baseline="0" dirty="0" err="1"/>
              <a:t>amount</a:t>
            </a:r>
            <a:r>
              <a:rPr lang="es-ES" baseline="0" dirty="0"/>
              <a:t> of time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can.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Finally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we’ve</a:t>
            </a:r>
            <a:r>
              <a:rPr lang="es-ES" dirty="0"/>
              <a:t> </a:t>
            </a:r>
            <a:r>
              <a:rPr lang="es-ES" dirty="0" err="1"/>
              <a:t>tried</a:t>
            </a:r>
            <a:r>
              <a:rPr lang="es-ES" dirty="0"/>
              <a:t> to</a:t>
            </a:r>
            <a:r>
              <a:rPr lang="es-ES" baseline="0" dirty="0"/>
              <a:t> </a:t>
            </a:r>
            <a:r>
              <a:rPr lang="es-ES" baseline="0" dirty="0" err="1"/>
              <a:t>solve</a:t>
            </a:r>
            <a:r>
              <a:rPr lang="es-ES" baseline="0" dirty="0"/>
              <a:t> </a:t>
            </a:r>
            <a:r>
              <a:rPr lang="es-ES" baseline="0" dirty="0" err="1"/>
              <a:t>was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there</a:t>
            </a:r>
            <a:r>
              <a:rPr lang="es-ES" baseline="0" dirty="0"/>
              <a:t> </a:t>
            </a:r>
            <a:r>
              <a:rPr lang="es-ES" baseline="0" dirty="0" err="1"/>
              <a:t>were</a:t>
            </a:r>
            <a:r>
              <a:rPr lang="es-ES" baseline="0" dirty="0"/>
              <a:t> </a:t>
            </a:r>
            <a:r>
              <a:rPr lang="es-ES" baseline="0" dirty="0" err="1"/>
              <a:t>many</a:t>
            </a:r>
            <a:r>
              <a:rPr lang="es-ES" baseline="0" dirty="0"/>
              <a:t> </a:t>
            </a:r>
            <a:r>
              <a:rPr lang="es-ES" baseline="0" dirty="0" err="1"/>
              <a:t>big</a:t>
            </a:r>
            <a:r>
              <a:rPr lang="es-ES" baseline="0" dirty="0"/>
              <a:t> and indivisible </a:t>
            </a:r>
            <a:r>
              <a:rPr lang="es-ES" baseline="0" dirty="0" err="1"/>
              <a:t>tasks</a:t>
            </a:r>
            <a:r>
              <a:rPr lang="es-ES" baseline="0" dirty="0"/>
              <a:t>, so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decided</a:t>
            </a:r>
            <a:r>
              <a:rPr lang="es-ES" baseline="0" dirty="0"/>
              <a:t> to </a:t>
            </a:r>
            <a:r>
              <a:rPr lang="es-ES" baseline="0" dirty="0" err="1"/>
              <a:t>find</a:t>
            </a:r>
            <a:r>
              <a:rPr lang="es-ES" baseline="0" dirty="0"/>
              <a:t> </a:t>
            </a:r>
            <a:r>
              <a:rPr lang="es-ES" baseline="0" dirty="0" err="1"/>
              <a:t>ways</a:t>
            </a:r>
            <a:r>
              <a:rPr lang="es-ES" baseline="0" dirty="0"/>
              <a:t> to divide </a:t>
            </a:r>
            <a:r>
              <a:rPr lang="es-ES" baseline="0" dirty="0" err="1"/>
              <a:t>them</a:t>
            </a:r>
            <a:r>
              <a:rPr lang="es-ES" baseline="0" dirty="0"/>
              <a:t> and </a:t>
            </a:r>
            <a:r>
              <a:rPr lang="es-ES" baseline="0" dirty="0" err="1"/>
              <a:t>make</a:t>
            </a:r>
            <a:r>
              <a:rPr lang="es-ES" baseline="0" dirty="0"/>
              <a:t> </a:t>
            </a:r>
            <a:r>
              <a:rPr lang="es-ES" baseline="0" dirty="0" err="1"/>
              <a:t>them</a:t>
            </a:r>
            <a:r>
              <a:rPr lang="es-ES" baseline="0" dirty="0"/>
              <a:t> </a:t>
            </a:r>
            <a:r>
              <a:rPr lang="es-ES" baseline="0" dirty="0" err="1"/>
              <a:t>lighter</a:t>
            </a:r>
            <a:r>
              <a:rPr lang="es-ES" baseline="0" dirty="0"/>
              <a:t> and </a:t>
            </a:r>
            <a:r>
              <a:rPr lang="es-ES" baseline="0" dirty="0" err="1"/>
              <a:t>smaller</a:t>
            </a:r>
            <a:r>
              <a:rPr lang="es-ES" baseline="0" dirty="0"/>
              <a:t>. To </a:t>
            </a:r>
            <a:r>
              <a:rPr lang="es-ES" baseline="0" dirty="0" err="1"/>
              <a:t>measure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success</a:t>
            </a:r>
            <a:r>
              <a:rPr lang="es-ES" baseline="0" dirty="0"/>
              <a:t> of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solution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used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percentage</a:t>
            </a:r>
            <a:r>
              <a:rPr lang="es-ES" baseline="0" dirty="0"/>
              <a:t> of </a:t>
            </a:r>
            <a:r>
              <a:rPr lang="es-ES" baseline="0" dirty="0" err="1"/>
              <a:t>big</a:t>
            </a:r>
            <a:r>
              <a:rPr lang="es-ES" baseline="0" dirty="0"/>
              <a:t> </a:t>
            </a:r>
            <a:r>
              <a:rPr lang="es-ES" baseline="0" dirty="0" err="1"/>
              <a:t>tasks</a:t>
            </a:r>
            <a:r>
              <a:rPr lang="es-ES" baseline="0" dirty="0"/>
              <a:t> (more </a:t>
            </a:r>
            <a:r>
              <a:rPr lang="es-ES" baseline="0" dirty="0" err="1"/>
              <a:t>than</a:t>
            </a:r>
            <a:r>
              <a:rPr lang="es-ES" baseline="0" dirty="0"/>
              <a:t> 3 </a:t>
            </a:r>
            <a:r>
              <a:rPr lang="es-ES" baseline="0" dirty="0" err="1"/>
              <a:t>estimated</a:t>
            </a:r>
            <a:r>
              <a:rPr lang="es-ES" baseline="0" dirty="0"/>
              <a:t> </a:t>
            </a:r>
            <a:r>
              <a:rPr lang="es-ES" baseline="0" dirty="0" err="1"/>
              <a:t>hours</a:t>
            </a:r>
            <a:r>
              <a:rPr lang="es-ES" baseline="0" dirty="0"/>
              <a:t>)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in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, </a:t>
            </a:r>
            <a:r>
              <a:rPr lang="es-ES" baseline="0" dirty="0" err="1"/>
              <a:t>showing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solution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working</a:t>
            </a:r>
            <a:r>
              <a:rPr lang="es-ES" baseline="0" dirty="0"/>
              <a:t> at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moment</a:t>
            </a:r>
            <a:r>
              <a:rPr lang="es-ES" baseline="0" dirty="0"/>
              <a:t> and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problem</a:t>
            </a:r>
            <a:r>
              <a:rPr lang="es-ES" baseline="0" dirty="0"/>
              <a:t> </a:t>
            </a:r>
            <a:r>
              <a:rPr lang="es-ES" baseline="0" dirty="0" err="1"/>
              <a:t>seems</a:t>
            </a:r>
            <a:r>
              <a:rPr lang="es-ES" baseline="0" dirty="0"/>
              <a:t> </a:t>
            </a:r>
            <a:r>
              <a:rPr lang="es-ES" baseline="0" dirty="0" err="1"/>
              <a:t>solved</a:t>
            </a:r>
            <a:r>
              <a:rPr lang="es-ES" baseline="0" dirty="0"/>
              <a:t>, </a:t>
            </a:r>
            <a:r>
              <a:rPr lang="es-ES" baseline="0" dirty="0" err="1"/>
              <a:t>but</a:t>
            </a:r>
            <a:r>
              <a:rPr lang="es-ES" baseline="0" dirty="0"/>
              <a:t> </a:t>
            </a:r>
            <a:r>
              <a:rPr lang="es-ES" baseline="0" dirty="0" err="1"/>
              <a:t>still</a:t>
            </a:r>
            <a:r>
              <a:rPr lang="es-ES" baseline="0" dirty="0"/>
              <a:t> </a:t>
            </a:r>
            <a:r>
              <a:rPr lang="es-ES" baseline="0" dirty="0" err="1"/>
              <a:t>needs</a:t>
            </a:r>
            <a:r>
              <a:rPr lang="es-ES" baseline="0" dirty="0"/>
              <a:t> to </a:t>
            </a:r>
            <a:r>
              <a:rPr lang="es-ES" baseline="0" dirty="0" err="1"/>
              <a:t>decrease</a:t>
            </a:r>
            <a:r>
              <a:rPr lang="es-ES" baseline="0" dirty="0"/>
              <a:t> to a 10%,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accepted</a:t>
            </a:r>
            <a:r>
              <a:rPr lang="es-ES" baseline="0" dirty="0"/>
              <a:t> </a:t>
            </a:r>
            <a:r>
              <a:rPr lang="es-ES" baseline="0" dirty="0" err="1"/>
              <a:t>limit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it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We’ll</a:t>
            </a:r>
            <a:r>
              <a:rPr lang="es-ES" baseline="0" dirty="0"/>
              <a:t> </a:t>
            </a:r>
            <a:r>
              <a:rPr lang="es-ES" baseline="0" dirty="0" err="1"/>
              <a:t>start</a:t>
            </a:r>
            <a:r>
              <a:rPr lang="es-ES" baseline="0" dirty="0"/>
              <a:t> </a:t>
            </a:r>
            <a:r>
              <a:rPr lang="es-ES" baseline="0" dirty="0" err="1"/>
              <a:t>seeing</a:t>
            </a:r>
            <a:r>
              <a:rPr lang="es-ES" baseline="0" dirty="0"/>
              <a:t> </a:t>
            </a:r>
            <a:r>
              <a:rPr lang="es-ES" baseline="0" dirty="0" err="1"/>
              <a:t>which</a:t>
            </a:r>
            <a:r>
              <a:rPr lang="es-ES" baseline="0" dirty="0"/>
              <a:t> idea </a:t>
            </a:r>
            <a:r>
              <a:rPr lang="es-ES" baseline="0" dirty="0" err="1"/>
              <a:t>lies</a:t>
            </a:r>
            <a:r>
              <a:rPr lang="es-ES" baseline="0" dirty="0"/>
              <a:t> </a:t>
            </a:r>
            <a:r>
              <a:rPr lang="es-ES" baseline="0" dirty="0" err="1"/>
              <a:t>behind</a:t>
            </a:r>
            <a:r>
              <a:rPr lang="es-ES" baseline="0" dirty="0"/>
              <a:t> </a:t>
            </a:r>
            <a:r>
              <a:rPr lang="es-ES" baseline="0" dirty="0" err="1"/>
              <a:t>ClimbCode</a:t>
            </a:r>
            <a:r>
              <a:rPr lang="es-ES" baseline="0" dirty="0"/>
              <a:t>. </a:t>
            </a:r>
            <a:r>
              <a:rPr lang="es-ES" baseline="0" dirty="0" err="1"/>
              <a:t>But</a:t>
            </a:r>
            <a:r>
              <a:rPr lang="es-ES" baseline="0" dirty="0"/>
              <a:t> </a:t>
            </a:r>
            <a:r>
              <a:rPr lang="es-ES" baseline="0" dirty="0" err="1"/>
              <a:t>first</a:t>
            </a:r>
            <a:r>
              <a:rPr lang="es-ES" baseline="0" dirty="0"/>
              <a:t>, </a:t>
            </a:r>
            <a:r>
              <a:rPr lang="es-ES" baseline="0" dirty="0" err="1"/>
              <a:t>let’s</a:t>
            </a:r>
            <a:r>
              <a:rPr lang="es-ES" baseline="0" dirty="0"/>
              <a:t> </a:t>
            </a:r>
            <a:r>
              <a:rPr lang="es-ES" baseline="0" dirty="0" err="1"/>
              <a:t>travel</a:t>
            </a:r>
            <a:r>
              <a:rPr lang="es-ES" baseline="0" dirty="0"/>
              <a:t> a bit back in time: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So, as a </a:t>
            </a:r>
            <a:r>
              <a:rPr lang="es-ES" baseline="0" dirty="0" err="1"/>
              <a:t>conclusion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can </a:t>
            </a:r>
            <a:r>
              <a:rPr lang="es-ES" baseline="0" dirty="0" err="1"/>
              <a:t>say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finished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smtClean="0"/>
              <a:t>MVP of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, and </a:t>
            </a:r>
            <a:r>
              <a:rPr lang="es-ES" baseline="0" dirty="0" err="1"/>
              <a:t>now</a:t>
            </a:r>
            <a:r>
              <a:rPr lang="es-ES" baseline="0" dirty="0"/>
              <a:t> a new </a:t>
            </a:r>
            <a:r>
              <a:rPr lang="es-ES" baseline="0" dirty="0" err="1"/>
              <a:t>phase</a:t>
            </a:r>
            <a:r>
              <a:rPr lang="es-ES" baseline="0" dirty="0"/>
              <a:t> </a:t>
            </a:r>
            <a:r>
              <a:rPr lang="es-ES" baseline="0" dirty="0" err="1"/>
              <a:t>begins</a:t>
            </a:r>
            <a:r>
              <a:rPr lang="es-ES" baseline="0" dirty="0"/>
              <a:t>, more </a:t>
            </a:r>
            <a:r>
              <a:rPr lang="es-ES" baseline="0" dirty="0" err="1"/>
              <a:t>focused</a:t>
            </a:r>
            <a:r>
              <a:rPr lang="es-ES" baseline="0" dirty="0"/>
              <a:t> in marketing and </a:t>
            </a:r>
            <a:r>
              <a:rPr lang="es-ES" baseline="0" dirty="0" err="1"/>
              <a:t>getting</a:t>
            </a:r>
            <a:r>
              <a:rPr lang="es-ES" baseline="0" dirty="0"/>
              <a:t> more </a:t>
            </a:r>
            <a:r>
              <a:rPr lang="es-ES" baseline="0" dirty="0" err="1"/>
              <a:t>users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 smtClean="0"/>
              <a:t>platform</a:t>
            </a:r>
            <a:r>
              <a:rPr lang="es-ES" baseline="0" dirty="0" smtClean="0"/>
              <a:t>.</a:t>
            </a:r>
            <a:endParaRPr lang="es-ES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situation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thanks</a:t>
            </a:r>
            <a:r>
              <a:rPr lang="es-ES" baseline="0" dirty="0"/>
              <a:t> to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team’s</a:t>
            </a:r>
            <a:r>
              <a:rPr lang="es-ES" baseline="0" dirty="0"/>
              <a:t> </a:t>
            </a:r>
            <a:r>
              <a:rPr lang="es-ES" baseline="0" dirty="0" err="1"/>
              <a:t>effort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development</a:t>
            </a:r>
            <a:r>
              <a:rPr lang="es-ES" baseline="0" dirty="0"/>
              <a:t> </a:t>
            </a:r>
            <a:r>
              <a:rPr lang="es-ES" baseline="0" dirty="0" err="1"/>
              <a:t>phase</a:t>
            </a:r>
            <a:r>
              <a:rPr lang="es-ES" baseline="0" dirty="0"/>
              <a:t>, and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makes</a:t>
            </a:r>
            <a:r>
              <a:rPr lang="es-ES" baseline="0" dirty="0"/>
              <a:t> </a:t>
            </a:r>
            <a:r>
              <a:rPr lang="es-ES" baseline="0" dirty="0" err="1"/>
              <a:t>us</a:t>
            </a:r>
            <a:r>
              <a:rPr lang="es-ES" baseline="0" dirty="0"/>
              <a:t> </a:t>
            </a:r>
            <a:r>
              <a:rPr lang="es-ES" baseline="0" dirty="0" err="1"/>
              <a:t>very</a:t>
            </a:r>
            <a:r>
              <a:rPr lang="es-ES" baseline="0" dirty="0"/>
              <a:t> positive in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, </a:t>
            </a:r>
            <a:r>
              <a:rPr lang="es-ES" baseline="0" dirty="0" err="1"/>
              <a:t>becasue</a:t>
            </a:r>
            <a:r>
              <a:rPr lang="es-ES" baseline="0" dirty="0"/>
              <a:t> </a:t>
            </a:r>
            <a:r>
              <a:rPr lang="es-ES" baseline="0" dirty="0" err="1"/>
              <a:t>if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did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good</a:t>
            </a:r>
            <a:r>
              <a:rPr lang="es-ES" baseline="0" dirty="0"/>
              <a:t> </a:t>
            </a:r>
            <a:r>
              <a:rPr lang="es-ES" baseline="0" dirty="0" err="1"/>
              <a:t>during</a:t>
            </a:r>
            <a:r>
              <a:rPr lang="es-ES" baseline="0" dirty="0"/>
              <a:t> </a:t>
            </a:r>
            <a:r>
              <a:rPr lang="es-ES" baseline="0" dirty="0" err="1"/>
              <a:t>development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can </a:t>
            </a:r>
            <a:r>
              <a:rPr lang="es-ES" baseline="0" dirty="0" err="1"/>
              <a:t>expect</a:t>
            </a:r>
            <a:r>
              <a:rPr lang="es-ES" baseline="0" dirty="0"/>
              <a:t> a </a:t>
            </a:r>
            <a:r>
              <a:rPr lang="es-ES" baseline="0" dirty="0" err="1"/>
              <a:t>good</a:t>
            </a:r>
            <a:r>
              <a:rPr lang="es-ES" baseline="0" dirty="0"/>
              <a:t> performance </a:t>
            </a:r>
            <a:r>
              <a:rPr lang="es-ES" baseline="0" dirty="0" err="1"/>
              <a:t>during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next</a:t>
            </a:r>
            <a:r>
              <a:rPr lang="es-ES" baseline="0" dirty="0"/>
              <a:t> </a:t>
            </a:r>
            <a:r>
              <a:rPr lang="es-ES" baseline="0" dirty="0" err="1"/>
              <a:t>phases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project</a:t>
            </a:r>
            <a:r>
              <a:rPr lang="es-ES" baseline="0" dirty="0"/>
              <a:t>, </a:t>
            </a:r>
            <a:r>
              <a:rPr lang="es-ES" baseline="0" dirty="0" err="1"/>
              <a:t>too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And </a:t>
            </a:r>
            <a:r>
              <a:rPr lang="es-ES" dirty="0" err="1"/>
              <a:t>that’s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! 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watching</a:t>
            </a:r>
            <a:r>
              <a:rPr lang="es-ES" dirty="0"/>
              <a:t>, and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doubt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baseline="0" dirty="0"/>
              <a:t> can </a:t>
            </a:r>
            <a:r>
              <a:rPr lang="es-ES" baseline="0" dirty="0" err="1"/>
              <a:t>contact</a:t>
            </a:r>
            <a:r>
              <a:rPr lang="es-ES" baseline="0" dirty="0"/>
              <a:t> me at alvdomnun@alum.us.es.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i="0" dirty="0">
                <a:latin typeface="Dosis" panose="020B0604020202020204" charset="0"/>
              </a:rPr>
              <a:t>We’re sure everyone remembers those days at high school in which</a:t>
            </a:r>
            <a:r>
              <a:rPr lang="en-US" sz="1100" i="0" baseline="0" dirty="0">
                <a:latin typeface="Dosis" panose="020B0604020202020204" charset="0"/>
              </a:rPr>
              <a:t> they had a lot of homework to do, copying the questions and doing them to show them in class. A bit boring and tiring, wasn’t it? And also for the teacher, because he/she also needed to search in the books the exercises he/she wanted us to do.</a:t>
            </a:r>
            <a:endParaRPr lang="en-US" sz="1100" i="0" dirty="0">
              <a:latin typeface="Dosis" panose="020B060402020202020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Then… What if there was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back in those days a way to do both things easier and faster? A way to do those tasks in our computers?</a:t>
            </a:r>
            <a:endParaRPr i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The answer to this is </a:t>
            </a:r>
            <a:r>
              <a:rPr lang="en-US" baseline="0" dirty="0" err="1" smtClean="0"/>
              <a:t>ClimbCode</a:t>
            </a:r>
            <a:r>
              <a:rPr lang="en-US" baseline="0" dirty="0" smtClean="0"/>
              <a:t>, our web platform, which acts as a supporting tool for teaching subjects at schools with the help of software.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How</a:t>
            </a:r>
            <a:r>
              <a:rPr lang="es-ES" baseline="0" dirty="0"/>
              <a:t> do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grant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support</a:t>
            </a:r>
            <a:r>
              <a:rPr lang="es-ES" baseline="0" dirty="0"/>
              <a:t>? Simple,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interactive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, a </a:t>
            </a:r>
            <a:r>
              <a:rPr lang="es-ES" baseline="0" dirty="0" err="1"/>
              <a:t>better</a:t>
            </a:r>
            <a:r>
              <a:rPr lang="es-ES" baseline="0" dirty="0"/>
              <a:t> </a:t>
            </a:r>
            <a:r>
              <a:rPr lang="es-ES" baseline="0" dirty="0" err="1"/>
              <a:t>version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original </a:t>
            </a:r>
            <a:r>
              <a:rPr lang="es-ES" baseline="0" dirty="0" err="1"/>
              <a:t>paper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independent</a:t>
            </a:r>
            <a:r>
              <a:rPr lang="es-ES" baseline="0" dirty="0"/>
              <a:t> </a:t>
            </a:r>
            <a:r>
              <a:rPr lang="es-ES" baseline="0" dirty="0" err="1"/>
              <a:t>programmers</a:t>
            </a:r>
            <a:r>
              <a:rPr lang="es-ES" baseline="0" dirty="0"/>
              <a:t>. </a:t>
            </a:r>
            <a:r>
              <a:rPr lang="es-ES" baseline="0" dirty="0" err="1"/>
              <a:t>Those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 are </a:t>
            </a:r>
            <a:r>
              <a:rPr lang="es-ES" baseline="0" dirty="0" err="1"/>
              <a:t>bought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schools</a:t>
            </a:r>
            <a:r>
              <a:rPr lang="es-ES" baseline="0" dirty="0"/>
              <a:t> in </a:t>
            </a:r>
            <a:r>
              <a:rPr lang="es-ES" baseline="0" dirty="0" err="1"/>
              <a:t>order</a:t>
            </a:r>
            <a:r>
              <a:rPr lang="es-ES" baseline="0" dirty="0"/>
              <a:t> to </a:t>
            </a:r>
            <a:r>
              <a:rPr lang="es-ES" baseline="0" dirty="0" err="1"/>
              <a:t>increase</a:t>
            </a:r>
            <a:r>
              <a:rPr lang="es-ES" baseline="0" dirty="0"/>
              <a:t> </a:t>
            </a:r>
            <a:r>
              <a:rPr lang="es-ES" baseline="0" dirty="0" err="1"/>
              <a:t>their</a:t>
            </a:r>
            <a:r>
              <a:rPr lang="es-ES" baseline="0" dirty="0"/>
              <a:t> </a:t>
            </a:r>
            <a:r>
              <a:rPr lang="es-ES" baseline="0" dirty="0" err="1"/>
              <a:t>content</a:t>
            </a:r>
            <a:r>
              <a:rPr lang="es-ES" baseline="0" dirty="0"/>
              <a:t> </a:t>
            </a:r>
            <a:r>
              <a:rPr lang="es-ES" baseline="0" dirty="0" err="1"/>
              <a:t>catalog</a:t>
            </a:r>
            <a:r>
              <a:rPr lang="es-ES" baseline="0" dirty="0"/>
              <a:t> </a:t>
            </a:r>
            <a:r>
              <a:rPr lang="es-ES" baseline="0" dirty="0" err="1"/>
              <a:t>they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supporting</a:t>
            </a:r>
            <a:r>
              <a:rPr lang="es-ES" baseline="0" dirty="0"/>
              <a:t> </a:t>
            </a:r>
            <a:r>
              <a:rPr lang="es-ES" baseline="0" dirty="0" err="1"/>
              <a:t>their</a:t>
            </a:r>
            <a:r>
              <a:rPr lang="es-ES" baseline="0" dirty="0"/>
              <a:t> </a:t>
            </a:r>
            <a:r>
              <a:rPr lang="es-ES" baseline="0" dirty="0" err="1"/>
              <a:t>subjects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 err="1"/>
              <a:t>How</a:t>
            </a:r>
            <a:r>
              <a:rPr lang="es-ES" baseline="0" dirty="0"/>
              <a:t> do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grant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support</a:t>
            </a:r>
            <a:r>
              <a:rPr lang="es-ES" baseline="0" dirty="0"/>
              <a:t>? Simple,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interactive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, a </a:t>
            </a:r>
            <a:r>
              <a:rPr lang="es-ES" baseline="0" dirty="0" err="1"/>
              <a:t>better</a:t>
            </a:r>
            <a:r>
              <a:rPr lang="es-ES" baseline="0" dirty="0"/>
              <a:t> </a:t>
            </a:r>
            <a:r>
              <a:rPr lang="es-ES" baseline="0" dirty="0" err="1"/>
              <a:t>version</a:t>
            </a:r>
            <a:r>
              <a:rPr lang="es-ES" baseline="0" dirty="0"/>
              <a:t> of </a:t>
            </a:r>
            <a:r>
              <a:rPr lang="es-ES" baseline="0" dirty="0" err="1"/>
              <a:t>the</a:t>
            </a:r>
            <a:r>
              <a:rPr lang="es-ES" baseline="0" dirty="0"/>
              <a:t> original </a:t>
            </a:r>
            <a:r>
              <a:rPr lang="es-ES" baseline="0" dirty="0" err="1"/>
              <a:t>paper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independent</a:t>
            </a:r>
            <a:r>
              <a:rPr lang="es-ES" baseline="0" dirty="0"/>
              <a:t> </a:t>
            </a:r>
            <a:r>
              <a:rPr lang="es-ES" baseline="0" dirty="0" err="1"/>
              <a:t>programmers</a:t>
            </a:r>
            <a:r>
              <a:rPr lang="es-ES" baseline="0" dirty="0"/>
              <a:t>. </a:t>
            </a:r>
            <a:r>
              <a:rPr lang="es-ES" baseline="0" dirty="0" err="1"/>
              <a:t>Those</a:t>
            </a:r>
            <a:r>
              <a:rPr lang="es-ES" baseline="0" dirty="0"/>
              <a:t> </a:t>
            </a:r>
            <a:r>
              <a:rPr lang="es-ES" baseline="0" dirty="0" err="1"/>
              <a:t>exercises</a:t>
            </a:r>
            <a:r>
              <a:rPr lang="es-ES" baseline="0" dirty="0"/>
              <a:t> are </a:t>
            </a:r>
            <a:r>
              <a:rPr lang="es-ES" baseline="0" dirty="0" err="1"/>
              <a:t>bought</a:t>
            </a:r>
            <a:r>
              <a:rPr lang="es-ES" baseline="0" dirty="0"/>
              <a:t> </a:t>
            </a:r>
            <a:r>
              <a:rPr lang="es-ES" baseline="0" dirty="0" err="1"/>
              <a:t>by</a:t>
            </a:r>
            <a:r>
              <a:rPr lang="es-ES" baseline="0" dirty="0"/>
              <a:t> </a:t>
            </a:r>
            <a:r>
              <a:rPr lang="es-ES" baseline="0" dirty="0" err="1"/>
              <a:t>schools</a:t>
            </a:r>
            <a:r>
              <a:rPr lang="es-ES" baseline="0" dirty="0"/>
              <a:t> in </a:t>
            </a:r>
            <a:r>
              <a:rPr lang="es-ES" baseline="0" dirty="0" err="1"/>
              <a:t>order</a:t>
            </a:r>
            <a:r>
              <a:rPr lang="es-ES" baseline="0" dirty="0"/>
              <a:t> to </a:t>
            </a:r>
            <a:r>
              <a:rPr lang="es-ES" baseline="0" dirty="0" err="1"/>
              <a:t>increase</a:t>
            </a:r>
            <a:r>
              <a:rPr lang="es-ES" baseline="0" dirty="0"/>
              <a:t> </a:t>
            </a:r>
            <a:r>
              <a:rPr lang="es-ES" baseline="0" dirty="0" err="1"/>
              <a:t>their</a:t>
            </a:r>
            <a:r>
              <a:rPr lang="es-ES" baseline="0" dirty="0"/>
              <a:t> </a:t>
            </a:r>
            <a:r>
              <a:rPr lang="es-ES" baseline="0" dirty="0" err="1"/>
              <a:t>content</a:t>
            </a:r>
            <a:r>
              <a:rPr lang="es-ES" baseline="0" dirty="0"/>
              <a:t> </a:t>
            </a:r>
            <a:r>
              <a:rPr lang="es-ES" baseline="0" dirty="0" err="1"/>
              <a:t>catalog</a:t>
            </a:r>
            <a:r>
              <a:rPr lang="es-ES" baseline="0" dirty="0"/>
              <a:t> </a:t>
            </a:r>
            <a:r>
              <a:rPr lang="es-ES" baseline="0" dirty="0" err="1"/>
              <a:t>they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supporting</a:t>
            </a:r>
            <a:r>
              <a:rPr lang="es-ES" baseline="0" dirty="0"/>
              <a:t> </a:t>
            </a:r>
            <a:r>
              <a:rPr lang="es-ES" baseline="0" dirty="0" err="1"/>
              <a:t>their</a:t>
            </a:r>
            <a:r>
              <a:rPr lang="es-ES" baseline="0" dirty="0"/>
              <a:t> </a:t>
            </a:r>
            <a:r>
              <a:rPr lang="es-ES" baseline="0" dirty="0" err="1"/>
              <a:t>subjects</a:t>
            </a:r>
            <a:r>
              <a:rPr lang="es-ES" baseline="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we’ll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we’ve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done in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548067"/>
            <a:ext cx="6153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3" y="5626789"/>
            <a:ext cx="794875" cy="1314316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9" y="4071050"/>
            <a:ext cx="782014" cy="1187141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2" y="4563227"/>
            <a:ext cx="370865" cy="1079451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6" y="4171139"/>
            <a:ext cx="730671" cy="1194415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8" y="4380950"/>
            <a:ext cx="805934" cy="100111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4462457"/>
            <a:ext cx="873792" cy="800347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4167387"/>
            <a:ext cx="657208" cy="90563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2" y="5326446"/>
            <a:ext cx="919681" cy="126787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2" y="5382051"/>
            <a:ext cx="890356" cy="9424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3" y="4248209"/>
            <a:ext cx="829755" cy="1040217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1" y="4248196"/>
            <a:ext cx="599146" cy="9424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5" y="6418078"/>
            <a:ext cx="816944" cy="41862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6011685"/>
            <a:ext cx="1040884" cy="97416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4139243"/>
            <a:ext cx="684732" cy="9619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6306021"/>
            <a:ext cx="525046" cy="496888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2" y="6305415"/>
            <a:ext cx="508532" cy="433301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7" y="5905768"/>
            <a:ext cx="570935" cy="75637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1" y="4071030"/>
            <a:ext cx="541560" cy="905703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5" y="5371060"/>
            <a:ext cx="734324" cy="964419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5459834"/>
            <a:ext cx="275434" cy="325609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4" y="5443846"/>
            <a:ext cx="690236" cy="680511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4556591"/>
            <a:ext cx="317620" cy="878680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9" y="5618652"/>
            <a:ext cx="884797" cy="1001112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26197" y="6090153"/>
            <a:ext cx="717136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5" y="5288439"/>
            <a:ext cx="846269" cy="797944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14492" y="4133844"/>
            <a:ext cx="658425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4941210"/>
            <a:ext cx="666366" cy="1003585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6323840"/>
            <a:ext cx="681078" cy="607049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6152528"/>
            <a:ext cx="308462" cy="440641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5" y="2215683"/>
            <a:ext cx="530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5" y="3818903"/>
            <a:ext cx="5301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6215517"/>
            <a:ext cx="450550" cy="744979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6" y="5333718"/>
            <a:ext cx="443260" cy="672893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5" y="5612687"/>
            <a:ext cx="210213" cy="611852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1" y="5390448"/>
            <a:ext cx="414157" cy="677016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5509371"/>
            <a:ext cx="456818" cy="567451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4" y="5555569"/>
            <a:ext cx="495281" cy="453651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5388321"/>
            <a:ext cx="372518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2" y="6045283"/>
            <a:ext cx="521292" cy="718656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4" y="6076801"/>
            <a:ext cx="504670" cy="534169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7" y="5434132"/>
            <a:ext cx="470320" cy="58961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5434125"/>
            <a:ext cx="339602" cy="53415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9" y="6664025"/>
            <a:ext cx="463059" cy="23728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2" y="6433681"/>
            <a:ext cx="589992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5372369"/>
            <a:ext cx="388118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6600511"/>
            <a:ext cx="297606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6" y="6600167"/>
            <a:ext cx="288245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5" y="6373645"/>
            <a:ext cx="323616" cy="428728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4" y="5333706"/>
            <a:ext cx="306966" cy="513369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6070569"/>
            <a:ext cx="416228" cy="546651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6111825"/>
            <a:ext cx="391238" cy="385727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80" y="5608925"/>
            <a:ext cx="180033" cy="498052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6" y="6210900"/>
            <a:ext cx="501522" cy="567409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3" y="6023741"/>
            <a:ext cx="479681" cy="452289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37704" y="5369301"/>
            <a:ext cx="373208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8" y="5826928"/>
            <a:ext cx="377708" cy="568851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3" y="6610610"/>
            <a:ext cx="386048" cy="3440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6513509"/>
            <a:ext cx="174842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6" y="5612687"/>
            <a:ext cx="210213" cy="611852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1" y="5390448"/>
            <a:ext cx="414157" cy="677016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5509371"/>
            <a:ext cx="456818" cy="567451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5388321"/>
            <a:ext cx="372518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2" y="6045283"/>
            <a:ext cx="521292" cy="718656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6076801"/>
            <a:ext cx="504670" cy="534169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7" y="5434132"/>
            <a:ext cx="470320" cy="58961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6" y="5434125"/>
            <a:ext cx="339602" cy="53415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9" y="6664025"/>
            <a:ext cx="463059" cy="23728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6433681"/>
            <a:ext cx="589992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8" y="5372369"/>
            <a:ext cx="388118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4" y="6600511"/>
            <a:ext cx="297606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6" y="6600167"/>
            <a:ext cx="288245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5" y="6373645"/>
            <a:ext cx="323616" cy="428728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4" y="5333706"/>
            <a:ext cx="306966" cy="513369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6070569"/>
            <a:ext cx="416228" cy="546651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6111825"/>
            <a:ext cx="391238" cy="385727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5" y="6533642"/>
            <a:ext cx="180033" cy="498052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6210900"/>
            <a:ext cx="501522" cy="567409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3" y="6023741"/>
            <a:ext cx="479681" cy="452289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37104" y="5369301"/>
            <a:ext cx="373208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8" y="5826928"/>
            <a:ext cx="377708" cy="568851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3" y="6610610"/>
            <a:ext cx="386048" cy="3440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20" y="6513509"/>
            <a:ext cx="174842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737116"/>
            <a:ext cx="61404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3" y="-121539"/>
            <a:ext cx="1796289" cy="7107432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375233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392483"/>
            <a:ext cx="450550" cy="744979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4489284"/>
            <a:ext cx="443260" cy="672893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9" y="4586215"/>
            <a:ext cx="414157" cy="677016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4" y="5555569"/>
            <a:ext cx="495281" cy="453651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5" y="6009221"/>
            <a:ext cx="372518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984025"/>
            <a:ext cx="339602" cy="53415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2" y="6433681"/>
            <a:ext cx="589992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5509769"/>
            <a:ext cx="388118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6497562"/>
            <a:ext cx="297606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6" y="6600167"/>
            <a:ext cx="288245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4" y="5333706"/>
            <a:ext cx="306966" cy="513369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6111825"/>
            <a:ext cx="391238" cy="385727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80" y="1784958"/>
            <a:ext cx="180033" cy="498052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2" y="6502682"/>
            <a:ext cx="279910" cy="477295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8" y="5826928"/>
            <a:ext cx="377708" cy="568851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8" y="4104977"/>
            <a:ext cx="386048" cy="3440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6513509"/>
            <a:ext cx="174842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8" y="811487"/>
            <a:ext cx="210213" cy="611852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1" y="474615"/>
            <a:ext cx="414157" cy="677016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39763"/>
            <a:ext cx="456818" cy="567451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8" y="1351155"/>
            <a:ext cx="372518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238816"/>
            <a:ext cx="521292" cy="718656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6076801"/>
            <a:ext cx="504670" cy="534169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7" y="-115001"/>
            <a:ext cx="470320" cy="58961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6" y="5434125"/>
            <a:ext cx="339602" cy="53415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9" y="6664025"/>
            <a:ext cx="463059" cy="23728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8" y="72281"/>
            <a:ext cx="589992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34498"/>
            <a:ext cx="388118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772062"/>
            <a:ext cx="297606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6" y="15333"/>
            <a:ext cx="288245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90" y="-76221"/>
            <a:ext cx="323616" cy="428728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4" y="6237940"/>
            <a:ext cx="306966" cy="513369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6070569"/>
            <a:ext cx="416228" cy="546651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6548458"/>
            <a:ext cx="391238" cy="385727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5" y="6533642"/>
            <a:ext cx="180033" cy="498052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1" y="833700"/>
            <a:ext cx="501522" cy="567409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8" y="5418857"/>
            <a:ext cx="479681" cy="452289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49629" y="482234"/>
            <a:ext cx="373208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1053695"/>
            <a:ext cx="377708" cy="568851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3" y="6610610"/>
            <a:ext cx="386048" cy="3440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535209"/>
            <a:ext cx="174842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882400"/>
            <a:ext cx="4825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392483"/>
            <a:ext cx="450550" cy="744979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4489284"/>
            <a:ext cx="443260" cy="672893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9" y="4586215"/>
            <a:ext cx="414157" cy="677016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4" y="5555569"/>
            <a:ext cx="495281" cy="453651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5" y="6009221"/>
            <a:ext cx="372518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984025"/>
            <a:ext cx="339602" cy="53415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2" y="6433681"/>
            <a:ext cx="589992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5509769"/>
            <a:ext cx="388118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6497562"/>
            <a:ext cx="297606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6" y="6600167"/>
            <a:ext cx="288245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4" y="5333706"/>
            <a:ext cx="306966" cy="513369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6111825"/>
            <a:ext cx="391238" cy="385727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80" y="1784958"/>
            <a:ext cx="180033" cy="498052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2" y="6502682"/>
            <a:ext cx="279910" cy="477295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8" y="5826928"/>
            <a:ext cx="377708" cy="568851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8" y="4104977"/>
            <a:ext cx="386048" cy="3440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6513509"/>
            <a:ext cx="174842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8" y="811487"/>
            <a:ext cx="210213" cy="611852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1" y="474615"/>
            <a:ext cx="414157" cy="677016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39763"/>
            <a:ext cx="456818" cy="567451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8" y="1351155"/>
            <a:ext cx="372518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238816"/>
            <a:ext cx="521292" cy="718656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6076801"/>
            <a:ext cx="504670" cy="534169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7" y="-115001"/>
            <a:ext cx="470320" cy="58961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6" y="5434125"/>
            <a:ext cx="339602" cy="53415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9" y="6664025"/>
            <a:ext cx="463059" cy="23728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8" y="72281"/>
            <a:ext cx="589992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34498"/>
            <a:ext cx="388118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772062"/>
            <a:ext cx="297606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6" y="15333"/>
            <a:ext cx="288245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90" y="-76221"/>
            <a:ext cx="323616" cy="428728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4" y="6237940"/>
            <a:ext cx="306966" cy="513369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6070569"/>
            <a:ext cx="416228" cy="546651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6548458"/>
            <a:ext cx="391238" cy="385727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5" y="6533642"/>
            <a:ext cx="180033" cy="498052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1" y="833700"/>
            <a:ext cx="501522" cy="567409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8" y="5418857"/>
            <a:ext cx="479681" cy="452289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49629" y="482234"/>
            <a:ext cx="373208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1053695"/>
            <a:ext cx="377708" cy="568851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3" y="6610610"/>
            <a:ext cx="386048" cy="3440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535209"/>
            <a:ext cx="174842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04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7442903" y="-121539"/>
            <a:ext cx="1796289" cy="7107432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375233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454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31"/>
            <a:ext cx="9143797" cy="685783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7917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753200"/>
            <a:ext cx="67917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1691680" y="740701"/>
            <a:ext cx="5688632" cy="2794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ClimbCode</a:t>
            </a:r>
            <a:endParaRPr sz="7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Idea</a:t>
            </a:r>
            <a:endParaRPr sz="4800" dirty="0"/>
          </a:p>
        </p:txBody>
      </p:sp>
      <p:sp>
        <p:nvSpPr>
          <p:cNvPr id="2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8" descr="Resultado de imagen de Platypus draw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hape 547"/>
          <p:cNvSpPr txBox="1">
            <a:spLocks/>
          </p:cNvSpPr>
          <p:nvPr/>
        </p:nvSpPr>
        <p:spPr>
          <a:xfrm>
            <a:off x="360746" y="6074840"/>
            <a:ext cx="682862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/>
              <a:t>7</a:t>
            </a:r>
          </a:p>
        </p:txBody>
      </p:sp>
      <p:sp>
        <p:nvSpPr>
          <p:cNvPr id="4" name="AutoShape 2" descr="Resultado de imagen d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hape 625"/>
          <p:cNvSpPr txBox="1">
            <a:spLocks/>
          </p:cNvSpPr>
          <p:nvPr/>
        </p:nvSpPr>
        <p:spPr>
          <a:xfrm>
            <a:off x="3112602" y="4938293"/>
            <a:ext cx="3187589" cy="70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 smtClean="0"/>
              <a:t>PRESENTAR A LOS MIEMBROS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76037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Features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19</a:t>
            </a:r>
            <a:endParaRPr lang="es-ES" sz="4000" dirty="0"/>
          </a:p>
        </p:txBody>
      </p:sp>
      <p:pic>
        <p:nvPicPr>
          <p:cNvPr id="10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 625"/>
          <p:cNvSpPr txBox="1">
            <a:spLocks/>
          </p:cNvSpPr>
          <p:nvPr/>
        </p:nvSpPr>
        <p:spPr>
          <a:xfrm>
            <a:off x="5169967" y="5055736"/>
            <a:ext cx="3195244" cy="88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400" dirty="0"/>
              <a:t>Interactive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C35ED14-3FFD-4CEB-8B91-475B6E272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747" y="1500034"/>
            <a:ext cx="2209800" cy="2209800"/>
          </a:xfrm>
          <a:prstGeom prst="rect">
            <a:avLst/>
          </a:prstGeom>
        </p:spPr>
      </p:pic>
      <p:pic>
        <p:nvPicPr>
          <p:cNvPr id="15" name="Picture 4" descr="Resultado de imagen de Interacti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90" y="3327544"/>
            <a:ext cx="1837312" cy="18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5">
            <a:extLst>
              <a:ext uri="{FF2B5EF4-FFF2-40B4-BE49-F238E27FC236}">
                <a16:creationId xmlns="" xmlns:a16="http://schemas.microsoft.com/office/drawing/2014/main" id="{8F7025B3-EF36-4E32-A619-EF31E9D06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7673" y="1325454"/>
            <a:ext cx="2079566" cy="2088231"/>
          </a:xfrm>
          <a:prstGeom prst="rect">
            <a:avLst/>
          </a:prstGeom>
        </p:spPr>
      </p:pic>
      <p:pic>
        <p:nvPicPr>
          <p:cNvPr id="14" name="Picture 8" descr="django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60" y="3860932"/>
            <a:ext cx="3445991" cy="17896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625"/>
          <p:cNvSpPr txBox="1">
            <a:spLocks/>
          </p:cNvSpPr>
          <p:nvPr/>
        </p:nvSpPr>
        <p:spPr>
          <a:xfrm>
            <a:off x="1244463" y="2957207"/>
            <a:ext cx="3519478" cy="88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400" dirty="0"/>
              <a:t>Transactions</a:t>
            </a:r>
          </a:p>
        </p:txBody>
      </p:sp>
      <p:sp>
        <p:nvSpPr>
          <p:cNvPr id="18" name="Shape 625"/>
          <p:cNvSpPr txBox="1">
            <a:spLocks/>
          </p:cNvSpPr>
          <p:nvPr/>
        </p:nvSpPr>
        <p:spPr>
          <a:xfrm>
            <a:off x="1449834" y="5911671"/>
            <a:ext cx="3195244" cy="88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/>
              <a:t>Ordinary Use Cases</a:t>
            </a:r>
          </a:p>
        </p:txBody>
      </p:sp>
    </p:spTree>
    <p:extLst>
      <p:ext uri="{BB962C8B-B14F-4D97-AF65-F5344CB8AC3E}">
        <p14:creationId xmlns:p14="http://schemas.microsoft.com/office/powerpoint/2010/main" val="164462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C71A6393-1707-4DD4-A80A-E26EF833B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64" y="1441413"/>
            <a:ext cx="1498915" cy="2118365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Features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20</a:t>
            </a:r>
            <a:endParaRPr lang="es-ES" sz="4000" dirty="0"/>
          </a:p>
        </p:txBody>
      </p:sp>
      <p:pic>
        <p:nvPicPr>
          <p:cNvPr id="10" name="Picture 2" descr="C:\Users\ALVARO\Desktop\OTROT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de Bootstr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71" y="1384471"/>
            <a:ext cx="2232248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625"/>
          <p:cNvSpPr txBox="1">
            <a:spLocks/>
          </p:cNvSpPr>
          <p:nvPr/>
        </p:nvSpPr>
        <p:spPr>
          <a:xfrm>
            <a:off x="1205164" y="3350351"/>
            <a:ext cx="2842513" cy="88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400" dirty="0"/>
              <a:t>Security</a:t>
            </a:r>
          </a:p>
        </p:txBody>
      </p:sp>
      <p:sp>
        <p:nvSpPr>
          <p:cNvPr id="18" name="Shape 625"/>
          <p:cNvSpPr txBox="1">
            <a:spLocks/>
          </p:cNvSpPr>
          <p:nvPr/>
        </p:nvSpPr>
        <p:spPr>
          <a:xfrm>
            <a:off x="4915191" y="3346573"/>
            <a:ext cx="1872208" cy="88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400" dirty="0"/>
              <a:t>Style</a:t>
            </a:r>
          </a:p>
        </p:txBody>
      </p:sp>
      <p:pic>
        <p:nvPicPr>
          <p:cNvPr id="20" name="Picture 2" descr="Resultado de imagen de meet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1460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hape 625"/>
          <p:cNvSpPr txBox="1">
            <a:spLocks/>
          </p:cNvSpPr>
          <p:nvPr/>
        </p:nvSpPr>
        <p:spPr>
          <a:xfrm>
            <a:off x="3023828" y="5770303"/>
            <a:ext cx="2664296" cy="88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4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36496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Performance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17</a:t>
            </a:r>
            <a:endParaRPr lang="es-ES" sz="4000" dirty="0"/>
          </a:p>
        </p:txBody>
      </p:sp>
      <p:pic>
        <p:nvPicPr>
          <p:cNvPr id="10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548"/>
          <p:cNvSpPr txBox="1">
            <a:spLocks noGrp="1"/>
          </p:cNvSpPr>
          <p:nvPr>
            <p:ph type="body" idx="1"/>
          </p:nvPr>
        </p:nvSpPr>
        <p:spPr>
          <a:xfrm>
            <a:off x="460375" y="5282752"/>
            <a:ext cx="8177387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algn="ctr">
              <a:spcBef>
                <a:spcPts val="0"/>
              </a:spcBef>
              <a:buNone/>
            </a:pPr>
            <a:r>
              <a:rPr lang="es-ES" sz="4200" dirty="0"/>
              <a:t>COMPLETED SP / REAL TOTAL HOURS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8B3E5568-9781-463E-AF3F-6B3A9E71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1733550"/>
            <a:ext cx="6591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5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Idea</a:t>
            </a:r>
            <a:endParaRPr sz="4800" dirty="0"/>
          </a:p>
        </p:txBody>
      </p:sp>
      <p:sp>
        <p:nvSpPr>
          <p:cNvPr id="2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8" descr="Resultado de imagen de Platypus draw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hape 547"/>
          <p:cNvSpPr txBox="1">
            <a:spLocks/>
          </p:cNvSpPr>
          <p:nvPr/>
        </p:nvSpPr>
        <p:spPr>
          <a:xfrm>
            <a:off x="360746" y="6074840"/>
            <a:ext cx="682862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/>
              <a:t>7</a:t>
            </a:r>
          </a:p>
        </p:txBody>
      </p:sp>
      <p:sp>
        <p:nvSpPr>
          <p:cNvPr id="4" name="AutoShape 2" descr="Resultado de imagen d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hape 625"/>
          <p:cNvSpPr txBox="1">
            <a:spLocks/>
          </p:cNvSpPr>
          <p:nvPr/>
        </p:nvSpPr>
        <p:spPr>
          <a:xfrm>
            <a:off x="3112602" y="4938293"/>
            <a:ext cx="3187589" cy="70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 smtClean="0"/>
              <a:t>Grafiquilla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121179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Current Costs &amp; Time</a:t>
            </a:r>
            <a:endParaRPr sz="4800" dirty="0"/>
          </a:p>
        </p:txBody>
      </p:sp>
      <p:sp>
        <p:nvSpPr>
          <p:cNvPr id="13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46</a:t>
            </a:r>
            <a:endParaRPr lang="es-ES" sz="4000" dirty="0"/>
          </a:p>
        </p:txBody>
      </p:sp>
      <p:sp>
        <p:nvSpPr>
          <p:cNvPr id="2" name="AutoShape 5" descr="[Foto]"/>
          <p:cNvSpPr>
            <a:spLocks noChangeAspect="1" noChangeArrowheads="1"/>
          </p:cNvSpPr>
          <p:nvPr/>
        </p:nvSpPr>
        <p:spPr bwMode="auto">
          <a:xfrm>
            <a:off x="155575" y="-617538"/>
            <a:ext cx="24765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7" descr="[Foto]"/>
          <p:cNvSpPr>
            <a:spLocks noChangeAspect="1" noChangeArrowheads="1"/>
          </p:cNvSpPr>
          <p:nvPr/>
        </p:nvSpPr>
        <p:spPr bwMode="auto">
          <a:xfrm>
            <a:off x="307975" y="-465138"/>
            <a:ext cx="24765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Shape 625"/>
          <p:cNvSpPr txBox="1">
            <a:spLocks/>
          </p:cNvSpPr>
          <p:nvPr/>
        </p:nvSpPr>
        <p:spPr>
          <a:xfrm>
            <a:off x="-108520" y="2481652"/>
            <a:ext cx="868387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/>
              <a:t>0%</a:t>
            </a:r>
          </a:p>
        </p:txBody>
      </p:sp>
      <p:sp>
        <p:nvSpPr>
          <p:cNvPr id="16" name="Shape 625"/>
          <p:cNvSpPr txBox="1">
            <a:spLocks/>
          </p:cNvSpPr>
          <p:nvPr/>
        </p:nvSpPr>
        <p:spPr>
          <a:xfrm>
            <a:off x="7880077" y="2492896"/>
            <a:ext cx="1444451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/>
              <a:t>100%</a:t>
            </a:r>
          </a:p>
        </p:txBody>
      </p:sp>
      <p:sp>
        <p:nvSpPr>
          <p:cNvPr id="17" name="Shape 625"/>
          <p:cNvSpPr txBox="1">
            <a:spLocks/>
          </p:cNvSpPr>
          <p:nvPr/>
        </p:nvSpPr>
        <p:spPr>
          <a:xfrm>
            <a:off x="4162228" y="2420888"/>
            <a:ext cx="1154275" cy="7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/>
              <a:t>50%</a:t>
            </a:r>
          </a:p>
        </p:txBody>
      </p:sp>
      <p:sp>
        <p:nvSpPr>
          <p:cNvPr id="20" name="Shape 625"/>
          <p:cNvSpPr txBox="1">
            <a:spLocks/>
          </p:cNvSpPr>
          <p:nvPr/>
        </p:nvSpPr>
        <p:spPr>
          <a:xfrm>
            <a:off x="1393826" y="5617487"/>
            <a:ext cx="6867688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/>
              <a:t>Budgeted: €</a:t>
            </a:r>
            <a:r>
              <a:rPr lang="en" sz="4000" dirty="0" smtClean="0"/>
              <a:t>57%, </a:t>
            </a:r>
            <a:r>
              <a:rPr lang="en" sz="4000" dirty="0" smtClean="0">
                <a:solidFill>
                  <a:srgbClr val="C55A11"/>
                </a:solidFill>
              </a:rPr>
              <a:t>57% </a:t>
            </a:r>
            <a:r>
              <a:rPr lang="en" sz="4000" dirty="0">
                <a:solidFill>
                  <a:srgbClr val="C55A11"/>
                </a:solidFill>
              </a:rPr>
              <a:t>h</a:t>
            </a:r>
          </a:p>
        </p:txBody>
      </p:sp>
      <p:sp>
        <p:nvSpPr>
          <p:cNvPr id="21" name="Shape 625"/>
          <p:cNvSpPr txBox="1">
            <a:spLocks/>
          </p:cNvSpPr>
          <p:nvPr/>
        </p:nvSpPr>
        <p:spPr>
          <a:xfrm>
            <a:off x="2289053" y="4971274"/>
            <a:ext cx="4807548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/>
              <a:t>Current: </a:t>
            </a:r>
            <a:r>
              <a:rPr lang="en" sz="4000" dirty="0" smtClean="0"/>
              <a:t>€63%, </a:t>
            </a:r>
            <a:r>
              <a:rPr lang="en" sz="4000" dirty="0" smtClean="0">
                <a:solidFill>
                  <a:srgbClr val="C55A11"/>
                </a:solidFill>
              </a:rPr>
              <a:t>83% </a:t>
            </a:r>
            <a:r>
              <a:rPr lang="en" sz="4000" dirty="0">
                <a:solidFill>
                  <a:srgbClr val="C55A11"/>
                </a:solidFill>
              </a:rPr>
              <a:t>h</a:t>
            </a:r>
          </a:p>
        </p:txBody>
      </p:sp>
      <p:sp>
        <p:nvSpPr>
          <p:cNvPr id="22" name="Shape 625"/>
          <p:cNvSpPr txBox="1">
            <a:spLocks/>
          </p:cNvSpPr>
          <p:nvPr/>
        </p:nvSpPr>
        <p:spPr>
          <a:xfrm>
            <a:off x="4815466" y="3839911"/>
            <a:ext cx="1686089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/>
              <a:t>€</a:t>
            </a:r>
            <a:r>
              <a:rPr lang="en" sz="4000" dirty="0" smtClean="0"/>
              <a:t>18K</a:t>
            </a:r>
            <a:endParaRPr lang="en" sz="4000" dirty="0"/>
          </a:p>
        </p:txBody>
      </p:sp>
      <p:sp>
        <p:nvSpPr>
          <p:cNvPr id="24" name="Shape 625"/>
          <p:cNvSpPr txBox="1">
            <a:spLocks/>
          </p:cNvSpPr>
          <p:nvPr/>
        </p:nvSpPr>
        <p:spPr>
          <a:xfrm>
            <a:off x="7504763" y="3794033"/>
            <a:ext cx="2107797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/>
              <a:t>€29K</a:t>
            </a:r>
          </a:p>
        </p:txBody>
      </p:sp>
      <p:sp>
        <p:nvSpPr>
          <p:cNvPr id="18" name="Shape 625"/>
          <p:cNvSpPr txBox="1">
            <a:spLocks/>
          </p:cNvSpPr>
          <p:nvPr/>
        </p:nvSpPr>
        <p:spPr>
          <a:xfrm>
            <a:off x="6444207" y="2338460"/>
            <a:ext cx="1686089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 smtClean="0">
                <a:solidFill>
                  <a:srgbClr val="C55A11"/>
                </a:solidFill>
              </a:rPr>
              <a:t>936 </a:t>
            </a:r>
            <a:r>
              <a:rPr lang="en" sz="4000" dirty="0">
                <a:solidFill>
                  <a:srgbClr val="C55A11"/>
                </a:solidFill>
              </a:rPr>
              <a:t>h</a:t>
            </a:r>
          </a:p>
        </p:txBody>
      </p:sp>
      <p:sp>
        <p:nvSpPr>
          <p:cNvPr id="19" name="Shape 625"/>
          <p:cNvSpPr txBox="1">
            <a:spLocks/>
          </p:cNvSpPr>
          <p:nvPr/>
        </p:nvSpPr>
        <p:spPr>
          <a:xfrm>
            <a:off x="7452320" y="4291266"/>
            <a:ext cx="2107797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>
                <a:solidFill>
                  <a:srgbClr val="C55A11"/>
                </a:solidFill>
              </a:rPr>
              <a:t>1120 h</a:t>
            </a:r>
          </a:p>
        </p:txBody>
      </p:sp>
      <p:pic>
        <p:nvPicPr>
          <p:cNvPr id="2050" name="Picture 2" descr="C:\Users\ALVARO\Desktop\índi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7604"/>
            <a:ext cx="9143999" cy="85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5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Costs’ Explanation</a:t>
            </a:r>
            <a:endParaRPr sz="4800" dirty="0"/>
          </a:p>
        </p:txBody>
      </p:sp>
      <p:sp>
        <p:nvSpPr>
          <p:cNvPr id="13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47</a:t>
            </a:r>
            <a:endParaRPr lang="es-ES" sz="4000" dirty="0"/>
          </a:p>
        </p:txBody>
      </p:sp>
      <p:sp>
        <p:nvSpPr>
          <p:cNvPr id="2" name="AutoShape 5" descr="[Foto]"/>
          <p:cNvSpPr>
            <a:spLocks noChangeAspect="1" noChangeArrowheads="1"/>
          </p:cNvSpPr>
          <p:nvPr/>
        </p:nvSpPr>
        <p:spPr bwMode="auto">
          <a:xfrm>
            <a:off x="155575" y="-617538"/>
            <a:ext cx="24765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7" descr="[Foto]"/>
          <p:cNvSpPr>
            <a:spLocks noChangeAspect="1" noChangeArrowheads="1"/>
          </p:cNvSpPr>
          <p:nvPr/>
        </p:nvSpPr>
        <p:spPr bwMode="auto">
          <a:xfrm>
            <a:off x="307975" y="-465138"/>
            <a:ext cx="24765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hape 625"/>
          <p:cNvSpPr txBox="1">
            <a:spLocks/>
          </p:cNvSpPr>
          <p:nvPr/>
        </p:nvSpPr>
        <p:spPr>
          <a:xfrm>
            <a:off x="2051720" y="5730268"/>
            <a:ext cx="4807548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 smtClean="0"/>
              <a:t>Indirect Costs: €4,6k</a:t>
            </a:r>
            <a:endParaRPr lang="en" sz="4000" dirty="0">
              <a:solidFill>
                <a:srgbClr val="C55A11"/>
              </a:solidFill>
            </a:endParaRPr>
          </a:p>
        </p:txBody>
      </p:sp>
      <p:sp>
        <p:nvSpPr>
          <p:cNvPr id="9" name="Shape 625"/>
          <p:cNvSpPr txBox="1">
            <a:spLocks/>
          </p:cNvSpPr>
          <p:nvPr/>
        </p:nvSpPr>
        <p:spPr>
          <a:xfrm>
            <a:off x="2051720" y="3445444"/>
            <a:ext cx="4807548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 smtClean="0"/>
              <a:t>Direct Costs: €13,5k</a:t>
            </a:r>
            <a:endParaRPr lang="en" sz="4000" dirty="0">
              <a:solidFill>
                <a:srgbClr val="C55A11"/>
              </a:solidFill>
            </a:endParaRPr>
          </a:p>
        </p:txBody>
      </p:sp>
      <p:pic>
        <p:nvPicPr>
          <p:cNvPr id="10" name="Picture 2" descr="Resultado de imagen de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38" y="1427149"/>
            <a:ext cx="2130627" cy="213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n de database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database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8" descr="Resultado de imagen de database icon png"/>
          <p:cNvSpPr>
            <a:spLocks noChangeAspect="1" noChangeArrowheads="1"/>
          </p:cNvSpPr>
          <p:nvPr/>
        </p:nvSpPr>
        <p:spPr bwMode="auto">
          <a:xfrm>
            <a:off x="155575" y="-2613025"/>
            <a:ext cx="54483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8" name="Picture 10" descr="Resultado de imagen de databas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928" y="4134588"/>
            <a:ext cx="1599728" cy="15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de house ico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37" y="4046326"/>
            <a:ext cx="1667476" cy="16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6" descr="Resultado de imagen de hosting icon png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76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Deployment &amp; Demo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Shape 547"/>
          <p:cNvSpPr txBox="1">
            <a:spLocks/>
          </p:cNvSpPr>
          <p:nvPr/>
        </p:nvSpPr>
        <p:spPr>
          <a:xfrm>
            <a:off x="89513" y="6085726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/>
              <a:t>3</a:t>
            </a:r>
            <a:r>
              <a:rPr lang="es-ES" sz="4000" dirty="0" smtClean="0"/>
              <a:t>6</a:t>
            </a:r>
            <a:endParaRPr lang="es-ES" sz="4000" dirty="0"/>
          </a:p>
        </p:txBody>
      </p:sp>
      <p:pic>
        <p:nvPicPr>
          <p:cNvPr id="10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blob:https://web.telegram.org/010c13d0-a934-47ad-ae79-43d09d924d2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blob:https://web.telegram.org/010c13d0-a934-47ad-ae79-43d09d924d2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hape 542"/>
          <p:cNvSpPr txBox="1">
            <a:spLocks noGrp="1"/>
          </p:cNvSpPr>
          <p:nvPr>
            <p:ph type="body" idx="1"/>
          </p:nvPr>
        </p:nvSpPr>
        <p:spPr>
          <a:xfrm>
            <a:off x="0" y="1772816"/>
            <a:ext cx="9144000" cy="18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s-ES" sz="4800" i="1" dirty="0" err="1">
                <a:latin typeface="Dosis" panose="020B0604020202020204" charset="0"/>
              </a:rPr>
              <a:t>Deployment</a:t>
            </a:r>
            <a:r>
              <a:rPr lang="es-ES" sz="4800" i="1" dirty="0">
                <a:latin typeface="Dosis" panose="020B0604020202020204" charset="0"/>
              </a:rPr>
              <a:t> URL:  www.climbcode.tk</a:t>
            </a:r>
            <a:endParaRPr sz="4800" i="1" dirty="0">
              <a:latin typeface="Dosis" panose="020B0604020202020204" charset="0"/>
            </a:endParaRPr>
          </a:p>
        </p:txBody>
      </p:sp>
      <p:sp>
        <p:nvSpPr>
          <p:cNvPr id="11" name="Shape 542"/>
          <p:cNvSpPr txBox="1">
            <a:spLocks/>
          </p:cNvSpPr>
          <p:nvPr/>
        </p:nvSpPr>
        <p:spPr>
          <a:xfrm>
            <a:off x="155574" y="3356992"/>
            <a:ext cx="8988425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 algn="ctr">
              <a:buNone/>
            </a:pPr>
            <a:r>
              <a:rPr lang="es-ES" sz="4800" i="1" dirty="0">
                <a:latin typeface="Dosis" panose="020B0604020202020204" charset="0"/>
              </a:rPr>
              <a:t>Demo URL:</a:t>
            </a:r>
          </a:p>
          <a:p>
            <a:pPr marL="0" indent="0" algn="ctr">
              <a:buNone/>
            </a:pPr>
            <a:r>
              <a:rPr lang="es-ES" sz="4800" i="1" dirty="0">
                <a:latin typeface="Dosis" panose="020B0604020202020204" charset="0"/>
              </a:rPr>
              <a:t>https://www.youtube.com/watch?v=_pAyQNXK4IY</a:t>
            </a:r>
          </a:p>
        </p:txBody>
      </p:sp>
    </p:spTree>
    <p:extLst>
      <p:ext uri="{BB962C8B-B14F-4D97-AF65-F5344CB8AC3E}">
        <p14:creationId xmlns:p14="http://schemas.microsoft.com/office/powerpoint/2010/main" val="273375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707904" y="3717032"/>
            <a:ext cx="5013568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 err="1"/>
              <a:t>Pilot</a:t>
            </a:r>
            <a:r>
              <a:rPr lang="es-ES" sz="6000" dirty="0"/>
              <a:t> </a:t>
            </a:r>
            <a:r>
              <a:rPr lang="es-ES" sz="6000" dirty="0" err="1"/>
              <a:t>Plan’s</a:t>
            </a:r>
            <a:r>
              <a:rPr lang="es-ES" sz="6000" dirty="0"/>
              <a:t> </a:t>
            </a:r>
            <a:r>
              <a:rPr lang="es-ES" sz="6000" dirty="0" err="1"/>
              <a:t>Results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330352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Pilot Plan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38</a:t>
            </a:r>
            <a:endParaRPr lang="es-ES" sz="4000" dirty="0"/>
          </a:p>
        </p:txBody>
      </p:sp>
      <p:pic>
        <p:nvPicPr>
          <p:cNvPr id="10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CA26A5B3-B640-4D4D-96F7-40912C299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1504825"/>
            <a:ext cx="6991350" cy="2371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C872E82C-6855-4B44-8E65-910DAC9DD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3662527"/>
            <a:ext cx="704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Our Path Today</a:t>
            </a:r>
            <a:endParaRPr sz="48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809628" y="1340768"/>
            <a:ext cx="6140400" cy="528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 smtClean="0"/>
              <a:t>Idea &amp; Business</a:t>
            </a:r>
            <a:endParaRPr lang="es-ES" sz="3600"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sz="3600" dirty="0" err="1" smtClean="0"/>
              <a:t>Workgroup</a:t>
            </a:r>
            <a:r>
              <a:rPr lang="es-ES" sz="3600" dirty="0"/>
              <a:t> </a:t>
            </a:r>
            <a:r>
              <a:rPr lang="es-ES" sz="3600" dirty="0" smtClean="0"/>
              <a:t>&amp; </a:t>
            </a:r>
            <a:r>
              <a:rPr lang="es-ES" sz="3600" dirty="0" err="1" smtClean="0"/>
              <a:t>Weekly</a:t>
            </a:r>
            <a:r>
              <a:rPr lang="es-ES" sz="3600" dirty="0" smtClean="0"/>
              <a:t> </a:t>
            </a:r>
            <a:r>
              <a:rPr lang="es-ES" sz="3600" dirty="0" err="1" smtClean="0"/>
              <a:t>Progress</a:t>
            </a:r>
            <a:endParaRPr lang="es-ES" sz="3600" dirty="0"/>
          </a:p>
          <a:p>
            <a:pPr>
              <a:spcBef>
                <a:spcPts val="0"/>
              </a:spcBef>
            </a:pPr>
            <a:r>
              <a:rPr lang="es-ES" sz="3600" dirty="0" err="1"/>
              <a:t>Pilot</a:t>
            </a:r>
            <a:r>
              <a:rPr lang="es-ES" sz="3600" dirty="0"/>
              <a:t> </a:t>
            </a:r>
            <a:r>
              <a:rPr lang="es-ES" sz="3600" dirty="0" err="1"/>
              <a:t>Plan’s</a:t>
            </a:r>
            <a:r>
              <a:rPr lang="es-ES" sz="3600" dirty="0"/>
              <a:t> </a:t>
            </a:r>
            <a:r>
              <a:rPr lang="es-ES" sz="3600" dirty="0" err="1" smtClean="0"/>
              <a:t>Results</a:t>
            </a:r>
            <a:endParaRPr lang="es-ES" sz="3600" dirty="0" smtClean="0"/>
          </a:p>
          <a:p>
            <a:pPr>
              <a:spcBef>
                <a:spcPts val="0"/>
              </a:spcBef>
            </a:pPr>
            <a:r>
              <a:rPr lang="es-ES" sz="3600" dirty="0" smtClean="0"/>
              <a:t>Marketing Plan</a:t>
            </a:r>
            <a:endParaRPr lang="es-ES" sz="3600" dirty="0"/>
          </a:p>
          <a:p>
            <a:pPr>
              <a:spcBef>
                <a:spcPts val="0"/>
              </a:spcBef>
            </a:pPr>
            <a:r>
              <a:rPr lang="es-ES" sz="3600" dirty="0" err="1" smtClean="0"/>
              <a:t>Lessons</a:t>
            </a:r>
            <a:r>
              <a:rPr lang="es-ES" sz="3600" dirty="0" smtClean="0"/>
              <a:t> </a:t>
            </a:r>
            <a:r>
              <a:rPr lang="es-ES" sz="3600" dirty="0" err="1" smtClean="0"/>
              <a:t>Learnt</a:t>
            </a:r>
            <a:endParaRPr lang="es-ES" sz="3600"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endParaRPr lang="es-ES" sz="3600" dirty="0"/>
          </a:p>
        </p:txBody>
      </p:sp>
      <p:sp>
        <p:nvSpPr>
          <p:cNvPr id="7" name="Shape 547"/>
          <p:cNvSpPr txBox="1">
            <a:spLocks/>
          </p:cNvSpPr>
          <p:nvPr/>
        </p:nvSpPr>
        <p:spPr>
          <a:xfrm>
            <a:off x="305572" y="6095732"/>
            <a:ext cx="504056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/>
              <a:t>2</a:t>
            </a:r>
          </a:p>
        </p:txBody>
      </p:sp>
      <p:sp>
        <p:nvSpPr>
          <p:cNvPr id="5" name="Shape 729"/>
          <p:cNvSpPr/>
          <p:nvPr/>
        </p:nvSpPr>
        <p:spPr>
          <a:xfrm>
            <a:off x="5220072" y="2780928"/>
            <a:ext cx="3384376" cy="2956582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0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Results: Feedback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39</a:t>
            </a:r>
            <a:endParaRPr lang="es-ES" sz="4000" dirty="0"/>
          </a:p>
        </p:txBody>
      </p:sp>
      <p:pic>
        <p:nvPicPr>
          <p:cNvPr id="10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sultado de imagen de Programm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39" y="4028954"/>
            <a:ext cx="2481064" cy="2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de prohibi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30" y="5287426"/>
            <a:ext cx="1222591" cy="12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Resultado de imagen de csv ico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37" y="1547890"/>
            <a:ext cx="1901545" cy="2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7499A0E-F757-4225-9E0B-FD87FE369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303" y="1562139"/>
            <a:ext cx="18669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Results: Figures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41</a:t>
            </a:r>
            <a:endParaRPr lang="es-ES" sz="4000" dirty="0"/>
          </a:p>
        </p:txBody>
      </p:sp>
      <p:sp>
        <p:nvSpPr>
          <p:cNvPr id="5" name="AutoShape 2" descr="Resultado de imagen de Security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de Security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2" descr="Resultado de imagen de PDF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PDF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8" descr="Resultado de imagen de Checklis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2" name="Picture 2" descr="C:\Users\ALVARO\Downloads\gRAFICA-SINFOND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8855" y="1628800"/>
            <a:ext cx="9862855" cy="466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09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13324191-2D9D-4A4B-8A60-4F636E622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2576" y="2354263"/>
            <a:ext cx="9592252" cy="4493153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Results: Figures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42</a:t>
            </a:r>
            <a:endParaRPr lang="es-ES" sz="4000" dirty="0"/>
          </a:p>
        </p:txBody>
      </p:sp>
      <p:sp>
        <p:nvSpPr>
          <p:cNvPr id="5" name="AutoShape 2" descr="Resultado de imagen de Security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de Security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2" descr="Resultado de imagen de PDF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PDF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8" descr="Resultado de imagen de Checklis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Shape 580"/>
          <p:cNvSpPr txBox="1">
            <a:spLocks noGrp="1"/>
          </p:cNvSpPr>
          <p:nvPr>
            <p:ph type="body" idx="1"/>
          </p:nvPr>
        </p:nvSpPr>
        <p:spPr>
          <a:xfrm>
            <a:off x="1475656" y="1533402"/>
            <a:ext cx="6624736" cy="779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000" dirty="0"/>
              <a:t> </a:t>
            </a:r>
            <a:r>
              <a:rPr lang="es-ES" sz="4000" dirty="0" err="1"/>
              <a:t>Exercises</a:t>
            </a:r>
            <a:r>
              <a:rPr lang="es-ES" sz="4000" dirty="0"/>
              <a:t>’ </a:t>
            </a:r>
            <a:r>
              <a:rPr lang="es-ES" sz="4000" dirty="0" err="1"/>
              <a:t>price</a:t>
            </a:r>
            <a:r>
              <a:rPr lang="es-ES" sz="4000" dirty="0"/>
              <a:t> (</a:t>
            </a:r>
            <a:r>
              <a:rPr lang="es-ES" sz="4000" dirty="0" err="1"/>
              <a:t>Programmers</a:t>
            </a:r>
            <a:r>
              <a:rPr lang="es-ES" sz="4000" dirty="0"/>
              <a:t>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19208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C77356EB-4FD5-4944-95C7-D47CA1A4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9802" y="2280711"/>
            <a:ext cx="9768227" cy="4697608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Results: Figures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43</a:t>
            </a:r>
            <a:endParaRPr lang="es-ES" sz="4000" dirty="0"/>
          </a:p>
        </p:txBody>
      </p:sp>
      <p:sp>
        <p:nvSpPr>
          <p:cNvPr id="5" name="AutoShape 2" descr="Resultado de imagen de Security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de Security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2" descr="Resultado de imagen de PDF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PDF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8" descr="Resultado de imagen de Checklis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Shape 580"/>
          <p:cNvSpPr txBox="1">
            <a:spLocks noGrp="1"/>
          </p:cNvSpPr>
          <p:nvPr>
            <p:ph type="body" idx="1"/>
          </p:nvPr>
        </p:nvSpPr>
        <p:spPr>
          <a:xfrm>
            <a:off x="1660048" y="1501707"/>
            <a:ext cx="5763136" cy="779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000" dirty="0" err="1"/>
              <a:t>Exercises</a:t>
            </a:r>
            <a:r>
              <a:rPr lang="es-ES" sz="4000" dirty="0"/>
              <a:t>’ </a:t>
            </a:r>
            <a:r>
              <a:rPr lang="es-ES" sz="4000" dirty="0" err="1"/>
              <a:t>price</a:t>
            </a:r>
            <a:r>
              <a:rPr lang="es-ES" sz="4000" dirty="0"/>
              <a:t> </a:t>
            </a:r>
            <a:r>
              <a:rPr lang="es-ES" sz="4000" dirty="0" smtClean="0"/>
              <a:t>(</a:t>
            </a:r>
            <a:r>
              <a:rPr lang="es-ES" sz="4000" dirty="0" err="1" smtClean="0"/>
              <a:t>Teachers</a:t>
            </a:r>
            <a:r>
              <a:rPr lang="es-ES" sz="4000" dirty="0" smtClean="0"/>
              <a:t>)</a:t>
            </a:r>
            <a:endParaRPr lang="es-ES" sz="4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151684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Results: Figures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44</a:t>
            </a:r>
            <a:endParaRPr lang="es-ES" sz="4000" dirty="0"/>
          </a:p>
        </p:txBody>
      </p:sp>
      <p:sp>
        <p:nvSpPr>
          <p:cNvPr id="5" name="AutoShape 2" descr="Resultado de imagen de Security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de Security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2" descr="Resultado de imagen de PDF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PDF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8" descr="Resultado de imagen de Checklis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Shape 580"/>
          <p:cNvSpPr txBox="1">
            <a:spLocks noGrp="1"/>
          </p:cNvSpPr>
          <p:nvPr>
            <p:ph type="body" idx="1"/>
          </p:nvPr>
        </p:nvSpPr>
        <p:spPr>
          <a:xfrm>
            <a:off x="2022584" y="1531612"/>
            <a:ext cx="5400600" cy="779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000" dirty="0" err="1"/>
              <a:t>Licenses</a:t>
            </a:r>
            <a:r>
              <a:rPr lang="es-ES" sz="4000" dirty="0"/>
              <a:t>’ </a:t>
            </a:r>
            <a:r>
              <a:rPr lang="es-ES" sz="4000" dirty="0" err="1"/>
              <a:t>price</a:t>
            </a:r>
            <a:r>
              <a:rPr lang="es-ES" sz="4000" dirty="0"/>
              <a:t> </a:t>
            </a:r>
            <a:r>
              <a:rPr lang="es-ES" sz="4000" dirty="0" smtClean="0"/>
              <a:t>(</a:t>
            </a:r>
            <a:r>
              <a:rPr lang="es-ES" sz="4000" dirty="0" err="1" smtClean="0"/>
              <a:t>Teachers</a:t>
            </a:r>
            <a:r>
              <a:rPr lang="es-ES" sz="4000" dirty="0" smtClean="0"/>
              <a:t>)</a:t>
            </a:r>
            <a:endParaRPr lang="es-ES" sz="4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6147" name="Picture 3" descr="C:\Users\ALVARO\Desktop\índ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997" y="2276872"/>
            <a:ext cx="9576997" cy="44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5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059832" y="3717032"/>
            <a:ext cx="566164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 smtClean="0"/>
              <a:t>Marketing Plan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00120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4" y="300033"/>
            <a:ext cx="8072547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Current Project’s Usage</a:t>
            </a:r>
            <a:endParaRPr sz="4800" dirty="0"/>
          </a:p>
        </p:txBody>
      </p:sp>
      <p:sp>
        <p:nvSpPr>
          <p:cNvPr id="2" name="AutoShape 5" descr="[Foto]"/>
          <p:cNvSpPr>
            <a:spLocks noChangeAspect="1" noChangeArrowheads="1"/>
          </p:cNvSpPr>
          <p:nvPr/>
        </p:nvSpPr>
        <p:spPr bwMode="auto">
          <a:xfrm>
            <a:off x="155575" y="-617538"/>
            <a:ext cx="24765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7" descr="[Foto]"/>
          <p:cNvSpPr>
            <a:spLocks noChangeAspect="1" noChangeArrowheads="1"/>
          </p:cNvSpPr>
          <p:nvPr/>
        </p:nvSpPr>
        <p:spPr bwMode="auto">
          <a:xfrm>
            <a:off x="307975" y="-465138"/>
            <a:ext cx="24765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50</a:t>
            </a:r>
            <a:endParaRPr lang="es-ES" sz="4000" dirty="0"/>
          </a:p>
        </p:txBody>
      </p:sp>
      <p:sp>
        <p:nvSpPr>
          <p:cNvPr id="14" name="Shape 625"/>
          <p:cNvSpPr txBox="1">
            <a:spLocks/>
          </p:cNvSpPr>
          <p:nvPr/>
        </p:nvSpPr>
        <p:spPr>
          <a:xfrm>
            <a:off x="1921244" y="1916832"/>
            <a:ext cx="4807548" cy="6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 smtClean="0"/>
              <a:t>EXPLICARLO</a:t>
            </a:r>
            <a:endParaRPr lang="en" sz="40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74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059832" y="3717032"/>
            <a:ext cx="566164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 err="1" smtClean="0"/>
              <a:t>Lessons</a:t>
            </a:r>
            <a:r>
              <a:rPr lang="es-ES" sz="6000" dirty="0" smtClean="0"/>
              <a:t> </a:t>
            </a:r>
            <a:r>
              <a:rPr lang="es-ES" sz="6000" dirty="0" err="1" smtClean="0"/>
              <a:t>Learnt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138518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0" name="Shape 600"/>
          <p:cNvGraphicFramePr/>
          <p:nvPr>
            <p:extLst>
              <p:ext uri="{D42A27DB-BD31-4B8C-83A1-F6EECF244321}">
                <p14:modId xmlns:p14="http://schemas.microsoft.com/office/powerpoint/2010/main" val="3297575235"/>
              </p:ext>
            </p:extLst>
          </p:nvPr>
        </p:nvGraphicFramePr>
        <p:xfrm>
          <a:off x="179512" y="1452806"/>
          <a:ext cx="8856984" cy="4969921"/>
        </p:xfrm>
        <a:graphic>
          <a:graphicData uri="http://schemas.openxmlformats.org/drawingml/2006/table">
            <a:tbl>
              <a:tblPr>
                <a:noFill/>
                <a:tableStyleId>{5B60FB8B-1F91-41A3-A708-3DEB35DC4975}</a:tableStyleId>
              </a:tblPr>
              <a:tblGrid>
                <a:gridCol w="2304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9522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dirty="0">
                          <a:solidFill>
                            <a:schemeClr val="bg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PROBLEM</a:t>
                      </a:r>
                      <a:endParaRPr sz="3400" b="0" dirty="0">
                        <a:solidFill>
                          <a:schemeClr val="bg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dirty="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SOLUTION</a:t>
                      </a:r>
                      <a:endParaRPr sz="3400" dirty="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dirty="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METRIC</a:t>
                      </a:r>
                      <a:endParaRPr sz="3400" dirty="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dirty="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RESULT</a:t>
                      </a:r>
                      <a:endParaRPr sz="3400" dirty="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53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 b="0" dirty="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TOTAL</a:t>
                      </a:r>
                      <a:r>
                        <a:rPr lang="es-ES" sz="3400" b="0" baseline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PROBLEMS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baseline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(&gt; 0)</a:t>
                      </a:r>
                      <a:endParaRPr sz="3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dirty="0" err="1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Before</a:t>
                      </a:r>
                      <a:r>
                        <a:rPr lang="es-ES" sz="3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:</a:t>
                      </a:r>
                      <a:r>
                        <a:rPr lang="es-ES" sz="3400" b="0" baseline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s-ES" sz="3400" b="0" baseline="0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lang="es-ES" sz="3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dirty="0" err="1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After</a:t>
                      </a:r>
                      <a:r>
                        <a:rPr lang="es-ES" sz="3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:</a:t>
                      </a:r>
                      <a:r>
                        <a:rPr lang="es-ES" sz="3400" b="0" baseline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s-ES" sz="3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sz="3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1392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 b="0" dirty="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SP &amp; PRIORITIES</a:t>
                      </a:r>
                      <a:endParaRPr sz="3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ESTIMATION</a:t>
                      </a:r>
                      <a:r>
                        <a:rPr lang="es-ES" sz="3400" b="0" baseline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ERROR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baseline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(&lt; 10%)</a:t>
                      </a:r>
                      <a:endParaRPr sz="3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dirty="0" err="1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Before</a:t>
                      </a:r>
                      <a:r>
                        <a:rPr lang="es-ES" sz="3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: </a:t>
                      </a:r>
                      <a:r>
                        <a:rPr lang="es-ES" sz="3400" b="0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15% </a:t>
                      </a:r>
                      <a:endParaRPr lang="es-ES" sz="3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400" b="0" dirty="0" err="1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After</a:t>
                      </a:r>
                      <a:r>
                        <a:rPr lang="es-ES" sz="3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:</a:t>
                      </a:r>
                      <a:r>
                        <a:rPr lang="es-ES" sz="3400" b="0" baseline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s-ES" sz="3400" b="0" baseline="0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13%</a:t>
                      </a:r>
                      <a:endParaRPr sz="3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hape 547"/>
          <p:cNvSpPr txBox="1">
            <a:spLocks/>
          </p:cNvSpPr>
          <p:nvPr/>
        </p:nvSpPr>
        <p:spPr>
          <a:xfrm>
            <a:off x="333540" y="62462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15</a:t>
            </a:r>
            <a:endParaRPr lang="es-ES" sz="4000" dirty="0"/>
          </a:p>
        </p:txBody>
      </p:sp>
      <p:pic>
        <p:nvPicPr>
          <p:cNvPr id="17" name="Picture 10" descr="Resultado de imagen de Checklis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05863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n de Balanza ico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9" y="4725144"/>
            <a:ext cx="1521096" cy="152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4800" dirty="0" err="1"/>
              <a:t>Problems</a:t>
            </a:r>
            <a:r>
              <a:rPr lang="es-ES" sz="4800" dirty="0"/>
              <a:t>’ Status</a:t>
            </a:r>
            <a:endParaRPr sz="4800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E099F2DB-04FD-4201-B161-462264DA4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64" y="2997152"/>
            <a:ext cx="165758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82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0" name="Shape 600"/>
          <p:cNvGraphicFramePr/>
          <p:nvPr>
            <p:extLst>
              <p:ext uri="{D42A27DB-BD31-4B8C-83A1-F6EECF244321}">
                <p14:modId xmlns:p14="http://schemas.microsoft.com/office/powerpoint/2010/main" val="2996746590"/>
              </p:ext>
            </p:extLst>
          </p:nvPr>
        </p:nvGraphicFramePr>
        <p:xfrm>
          <a:off x="207344" y="1556793"/>
          <a:ext cx="8856984" cy="4837728"/>
        </p:xfrm>
        <a:graphic>
          <a:graphicData uri="http://schemas.openxmlformats.org/drawingml/2006/table">
            <a:tbl>
              <a:tblPr>
                <a:noFill/>
                <a:tableStyleId>{5B60FB8B-1F91-41A3-A708-3DEB35DC4975}</a:tableStyleId>
              </a:tblPr>
              <a:tblGrid>
                <a:gridCol w="2304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7262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000" b="0" dirty="0">
                          <a:solidFill>
                            <a:schemeClr val="bg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PROBLEM</a:t>
                      </a:r>
                      <a:endParaRPr sz="4000" b="0" dirty="0">
                        <a:solidFill>
                          <a:schemeClr val="bg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000" dirty="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SOLUTION</a:t>
                      </a:r>
                      <a:endParaRPr sz="4000" dirty="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000" dirty="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METRIC</a:t>
                      </a:r>
                      <a:endParaRPr sz="4000" dirty="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000" dirty="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RESULT</a:t>
                      </a:r>
                      <a:endParaRPr sz="4000" dirty="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191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 b="0" dirty="0">
                        <a:solidFill>
                          <a:srgbClr val="3C78D8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BIG</a:t>
                      </a:r>
                      <a:r>
                        <a:rPr lang="es-ES" sz="4400" b="0" baseline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TASKS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400" b="0" baseline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(&lt; 10%)</a:t>
                      </a:r>
                      <a:endParaRPr sz="4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400" b="0" dirty="0" err="1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Before</a:t>
                      </a:r>
                      <a:r>
                        <a:rPr lang="es-ES" sz="4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: </a:t>
                      </a:r>
                      <a:r>
                        <a:rPr lang="es-ES" sz="4400" b="0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17% </a:t>
                      </a:r>
                      <a:endParaRPr lang="es-ES" sz="4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400" b="0" dirty="0" err="1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After</a:t>
                      </a:r>
                      <a:r>
                        <a:rPr lang="es-ES" sz="4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: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400" b="0" dirty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s-ES" sz="4400" b="0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13%</a:t>
                      </a:r>
                      <a:endParaRPr sz="4400" b="0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33" marB="914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hape 547"/>
          <p:cNvSpPr txBox="1">
            <a:spLocks/>
          </p:cNvSpPr>
          <p:nvPr/>
        </p:nvSpPr>
        <p:spPr>
          <a:xfrm>
            <a:off x="333540" y="62462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16</a:t>
            </a:r>
            <a:endParaRPr lang="es-ES" sz="4000" dirty="0"/>
          </a:p>
        </p:txBody>
      </p:sp>
      <p:pic>
        <p:nvPicPr>
          <p:cNvPr id="8" name="Picture 2" descr="Resultado de imagen de Heavy Th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1695707" cy="169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SÃ­mbolo divisiÃ³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60455"/>
            <a:ext cx="2003078" cy="151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4800" dirty="0" err="1"/>
              <a:t>Problems</a:t>
            </a:r>
            <a:r>
              <a:rPr lang="es-ES" sz="4800" dirty="0"/>
              <a:t>’ Status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75293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362284" y="3712355"/>
            <a:ext cx="530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Idea &amp; Business</a:t>
            </a:r>
            <a:endParaRPr sz="6000" dirty="0"/>
          </a:p>
        </p:txBody>
      </p:sp>
      <p:sp>
        <p:nvSpPr>
          <p:cNvPr id="4" name="Shape 763"/>
          <p:cNvSpPr/>
          <p:nvPr/>
        </p:nvSpPr>
        <p:spPr>
          <a:xfrm>
            <a:off x="1547664" y="2492896"/>
            <a:ext cx="2289898" cy="266268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Conclusions</a:t>
            </a:r>
            <a:endParaRPr sz="4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3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52</a:t>
            </a:r>
            <a:endParaRPr lang="es-ES" sz="4000" dirty="0"/>
          </a:p>
        </p:txBody>
      </p:sp>
      <p:sp>
        <p:nvSpPr>
          <p:cNvPr id="5" name="AutoShape 2" descr="Resultado de imagen de Security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de Security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Shape 580"/>
          <p:cNvSpPr txBox="1">
            <a:spLocks noGrp="1"/>
          </p:cNvSpPr>
          <p:nvPr>
            <p:ph type="body" idx="1"/>
          </p:nvPr>
        </p:nvSpPr>
        <p:spPr>
          <a:xfrm>
            <a:off x="1960513" y="5733256"/>
            <a:ext cx="5588297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5600" dirty="0" smtClean="0"/>
              <a:t>MVP </a:t>
            </a:r>
            <a:r>
              <a:rPr lang="es-ES" sz="5600" dirty="0"/>
              <a:t>FINISHED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074" name="Picture 2" descr="Resultado de imagen de Fini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418351" cy="40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97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ctrTitle" idx="4294967295"/>
          </p:nvPr>
        </p:nvSpPr>
        <p:spPr>
          <a:xfrm>
            <a:off x="2699792" y="1796819"/>
            <a:ext cx="3816424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  <p:sp>
        <p:nvSpPr>
          <p:cNvPr id="703" name="Shape 703"/>
          <p:cNvSpPr txBox="1">
            <a:spLocks noGrp="1"/>
          </p:cNvSpPr>
          <p:nvPr>
            <p:ph type="body" idx="4294967295"/>
          </p:nvPr>
        </p:nvSpPr>
        <p:spPr>
          <a:xfrm>
            <a:off x="2771800" y="3140968"/>
            <a:ext cx="5544616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200" dirty="0"/>
              <a:t>You can find me at</a:t>
            </a:r>
            <a:endParaRPr sz="42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4200" dirty="0"/>
              <a:t>alvdomnun@alum.us.es</a:t>
            </a:r>
            <a:endParaRPr sz="4200" dirty="0"/>
          </a:p>
        </p:txBody>
      </p:sp>
      <p:sp>
        <p:nvSpPr>
          <p:cNvPr id="704" name="Shape 704"/>
          <p:cNvSpPr/>
          <p:nvPr/>
        </p:nvSpPr>
        <p:spPr>
          <a:xfrm>
            <a:off x="1510854" y="1620246"/>
            <a:ext cx="1180108" cy="1453300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" name="Shape 547"/>
          <p:cNvSpPr txBox="1">
            <a:spLocks/>
          </p:cNvSpPr>
          <p:nvPr/>
        </p:nvSpPr>
        <p:spPr>
          <a:xfrm>
            <a:off x="360746" y="6074840"/>
            <a:ext cx="826878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 smtClean="0"/>
              <a:t>53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09A72F2-EF16-4A55-8212-705B1C177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117532"/>
            <a:ext cx="217170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8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hape 547"/>
          <p:cNvSpPr txBox="1">
            <a:spLocks/>
          </p:cNvSpPr>
          <p:nvPr/>
        </p:nvSpPr>
        <p:spPr>
          <a:xfrm>
            <a:off x="360746" y="6074840"/>
            <a:ext cx="682862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/>
              <a:t>4</a:t>
            </a:r>
          </a:p>
        </p:txBody>
      </p:sp>
      <p:pic>
        <p:nvPicPr>
          <p:cNvPr id="1026" name="Picture 2" descr="Resultado de imagen de Bo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16" y="908720"/>
            <a:ext cx="7099718" cy="47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6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8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612775" y="4169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hape 547"/>
          <p:cNvSpPr txBox="1">
            <a:spLocks/>
          </p:cNvSpPr>
          <p:nvPr/>
        </p:nvSpPr>
        <p:spPr>
          <a:xfrm>
            <a:off x="360746" y="6074840"/>
            <a:ext cx="682862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/>
              <a:t>5</a:t>
            </a:r>
          </a:p>
        </p:txBody>
      </p:sp>
      <p:pic>
        <p:nvPicPr>
          <p:cNvPr id="9" name="Picture 2" descr="Software PNG Transparen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25404"/>
            <a:ext cx="10264027" cy="644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8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Idea</a:t>
            </a:r>
            <a:endParaRPr sz="48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55576" y="1484784"/>
            <a:ext cx="6140400" cy="4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en" sz="30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2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8" descr="Resultado de imagen de Platypus draw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Shape 547"/>
          <p:cNvSpPr txBox="1">
            <a:spLocks/>
          </p:cNvSpPr>
          <p:nvPr/>
        </p:nvSpPr>
        <p:spPr>
          <a:xfrm>
            <a:off x="360747" y="6074840"/>
            <a:ext cx="504056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/>
              <a:t>6</a:t>
            </a:r>
          </a:p>
        </p:txBody>
      </p:sp>
      <p:sp>
        <p:nvSpPr>
          <p:cNvPr id="16" name="Shape 625"/>
          <p:cNvSpPr txBox="1">
            <a:spLocks/>
          </p:cNvSpPr>
          <p:nvPr/>
        </p:nvSpPr>
        <p:spPr>
          <a:xfrm>
            <a:off x="3727795" y="2492896"/>
            <a:ext cx="1132237" cy="102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9600" dirty="0"/>
              <a:t>+</a:t>
            </a:r>
            <a:endParaRPr lang="en" sz="8000" dirty="0"/>
          </a:p>
        </p:txBody>
      </p:sp>
      <p:sp>
        <p:nvSpPr>
          <p:cNvPr id="17" name="Shape 625"/>
          <p:cNvSpPr txBox="1">
            <a:spLocks/>
          </p:cNvSpPr>
          <p:nvPr/>
        </p:nvSpPr>
        <p:spPr>
          <a:xfrm>
            <a:off x="3385964" y="3578847"/>
            <a:ext cx="1870435" cy="172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9600" dirty="0"/>
              <a:t>=</a:t>
            </a:r>
          </a:p>
        </p:txBody>
      </p:sp>
      <p:sp>
        <p:nvSpPr>
          <p:cNvPr id="18" name="Shape 625"/>
          <p:cNvSpPr txBox="1">
            <a:spLocks/>
          </p:cNvSpPr>
          <p:nvPr/>
        </p:nvSpPr>
        <p:spPr>
          <a:xfrm>
            <a:off x="2570047" y="4801720"/>
            <a:ext cx="3662475" cy="10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800" dirty="0"/>
              <a:t>ClimbCode</a:t>
            </a:r>
            <a:endParaRPr lang="en" sz="4400" dirty="0"/>
          </a:p>
        </p:txBody>
      </p:sp>
      <p:sp>
        <p:nvSpPr>
          <p:cNvPr id="4" name="AutoShape 2" descr="blob:https://web.telegram.org/bacb900e-66b3-4737-aa65-e255020cad1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blob:https://web.telegram.org/bacb900e-66b3-4737-aa65-e255020cad1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blob:https://web.telegram.org/bacb900e-66b3-4737-aa65-e255020cad1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2" descr="School free icon"/>
          <p:cNvSpPr>
            <a:spLocks noChangeAspect="1" noChangeArrowheads="1"/>
          </p:cNvSpPr>
          <p:nvPr/>
        </p:nvSpPr>
        <p:spPr bwMode="auto">
          <a:xfrm>
            <a:off x="155575" y="-10207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4" descr="School free icon"/>
          <p:cNvSpPr>
            <a:spLocks noChangeAspect="1" noChangeArrowheads="1"/>
          </p:cNvSpPr>
          <p:nvPr/>
        </p:nvSpPr>
        <p:spPr bwMode="auto">
          <a:xfrm>
            <a:off x="307975" y="-86836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C:\Users\ALVARO\Desktop\scho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38" y="1523137"/>
            <a:ext cx="2217457" cy="22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de PC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77" y="1928588"/>
            <a:ext cx="2471013" cy="22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Idea</a:t>
            </a:r>
            <a:endParaRPr sz="4800" dirty="0"/>
          </a:p>
        </p:txBody>
      </p:sp>
      <p:sp>
        <p:nvSpPr>
          <p:cNvPr id="2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8" descr="Resultado de imagen de Platypus draw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hape 547"/>
          <p:cNvSpPr txBox="1">
            <a:spLocks/>
          </p:cNvSpPr>
          <p:nvPr/>
        </p:nvSpPr>
        <p:spPr>
          <a:xfrm>
            <a:off x="360746" y="6074840"/>
            <a:ext cx="682862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/>
              <a:t>7</a:t>
            </a:r>
          </a:p>
        </p:txBody>
      </p:sp>
      <p:sp>
        <p:nvSpPr>
          <p:cNvPr id="4" name="AutoShape 2" descr="Resultado de imagen d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0" name="Picture 2" descr="C:\Users\ALVARO\Desktop\negocio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6" y="2204864"/>
            <a:ext cx="8460236" cy="210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de Interacti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67" y="3612750"/>
            <a:ext cx="1242170" cy="124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625"/>
          <p:cNvSpPr txBox="1">
            <a:spLocks/>
          </p:cNvSpPr>
          <p:nvPr/>
        </p:nvSpPr>
        <p:spPr>
          <a:xfrm>
            <a:off x="3112603" y="4938293"/>
            <a:ext cx="2664298" cy="70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/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118007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VARO\Desktop\OTRO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84" y="0"/>
            <a:ext cx="1720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300033"/>
            <a:ext cx="6140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Idea</a:t>
            </a:r>
            <a:endParaRPr sz="4800" dirty="0"/>
          </a:p>
        </p:txBody>
      </p:sp>
      <p:sp>
        <p:nvSpPr>
          <p:cNvPr id="2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8" descr="Resultado de imagen de Platypus draw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Shape 547"/>
          <p:cNvSpPr txBox="1">
            <a:spLocks/>
          </p:cNvSpPr>
          <p:nvPr/>
        </p:nvSpPr>
        <p:spPr>
          <a:xfrm>
            <a:off x="360746" y="6074840"/>
            <a:ext cx="682862" cy="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4000" dirty="0"/>
              <a:t>7</a:t>
            </a:r>
          </a:p>
        </p:txBody>
      </p:sp>
      <p:sp>
        <p:nvSpPr>
          <p:cNvPr id="4" name="AutoShape 2" descr="Resultado de imagen d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hape 625"/>
          <p:cNvSpPr txBox="1">
            <a:spLocks/>
          </p:cNvSpPr>
          <p:nvPr/>
        </p:nvSpPr>
        <p:spPr>
          <a:xfrm>
            <a:off x="3112603" y="4938293"/>
            <a:ext cx="2664298" cy="70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4000" dirty="0" smtClean="0"/>
              <a:t>NEGOCIO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279690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2339752" y="3717032"/>
            <a:ext cx="638172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Workgroup &amp; Weekly Progress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67584112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1873</Words>
  <Application>Microsoft Office PowerPoint</Application>
  <PresentationFormat>Presentación en pantalla (4:3)</PresentationFormat>
  <Paragraphs>158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Dosis</vt:lpstr>
      <vt:lpstr>Sniglet</vt:lpstr>
      <vt:lpstr>Friar template</vt:lpstr>
      <vt:lpstr>ClimbCode</vt:lpstr>
      <vt:lpstr>Our Path Today</vt:lpstr>
      <vt:lpstr>Idea &amp; Business</vt:lpstr>
      <vt:lpstr>Presentación de PowerPoint</vt:lpstr>
      <vt:lpstr>Presentación de PowerPoint</vt:lpstr>
      <vt:lpstr>Idea</vt:lpstr>
      <vt:lpstr>Idea</vt:lpstr>
      <vt:lpstr>Idea</vt:lpstr>
      <vt:lpstr>Workgroup &amp; Weekly Progress</vt:lpstr>
      <vt:lpstr>Idea</vt:lpstr>
      <vt:lpstr>Features</vt:lpstr>
      <vt:lpstr>Features</vt:lpstr>
      <vt:lpstr>Performance</vt:lpstr>
      <vt:lpstr>Idea</vt:lpstr>
      <vt:lpstr>Current Costs &amp; Time</vt:lpstr>
      <vt:lpstr>Costs’ Explanation</vt:lpstr>
      <vt:lpstr>Deployment &amp; Demo</vt:lpstr>
      <vt:lpstr>Pilot Plan’s Results</vt:lpstr>
      <vt:lpstr>Pilot Plan</vt:lpstr>
      <vt:lpstr>Results: Feedback</vt:lpstr>
      <vt:lpstr>Results: Figures</vt:lpstr>
      <vt:lpstr>Results: Figures</vt:lpstr>
      <vt:lpstr>Results: Figures</vt:lpstr>
      <vt:lpstr>Results: Figures</vt:lpstr>
      <vt:lpstr>Marketing Plan</vt:lpstr>
      <vt:lpstr>Current Project’s Usage</vt:lpstr>
      <vt:lpstr>Lessons Learnt</vt:lpstr>
      <vt:lpstr>Problems’ Status</vt:lpstr>
      <vt:lpstr>Problems’ Status</vt:lpstr>
      <vt:lpstr>Conclusions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ClimbCode</dc:title>
  <dc:creator>ALVARO</dc:creator>
  <cp:lastModifiedBy>ALVARO</cp:lastModifiedBy>
  <cp:revision>479</cp:revision>
  <dcterms:modified xsi:type="dcterms:W3CDTF">2018-05-08T13:14:14Z</dcterms:modified>
</cp:coreProperties>
</file>