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notesMasterIdLst>
    <p:notesMasterId r:id="rId45"/>
  </p:notesMasterIdLst>
  <p:sldIdLst>
    <p:sldId id="256" r:id="rId2"/>
    <p:sldId id="257" r:id="rId3"/>
    <p:sldId id="366" r:id="rId4"/>
    <p:sldId id="263" r:id="rId5"/>
    <p:sldId id="300" r:id="rId6"/>
    <p:sldId id="372" r:id="rId7"/>
    <p:sldId id="395" r:id="rId8"/>
    <p:sldId id="396" r:id="rId9"/>
    <p:sldId id="397" r:id="rId10"/>
    <p:sldId id="363" r:id="rId11"/>
    <p:sldId id="373" r:id="rId12"/>
    <p:sldId id="283" r:id="rId13"/>
    <p:sldId id="412" r:id="rId14"/>
    <p:sldId id="386" r:id="rId15"/>
    <p:sldId id="376" r:id="rId16"/>
    <p:sldId id="379" r:id="rId17"/>
    <p:sldId id="381" r:id="rId18"/>
    <p:sldId id="378" r:id="rId19"/>
    <p:sldId id="380" r:id="rId20"/>
    <p:sldId id="382" r:id="rId21"/>
    <p:sldId id="385" r:id="rId22"/>
    <p:sldId id="384" r:id="rId23"/>
    <p:sldId id="383" r:id="rId24"/>
    <p:sldId id="394" r:id="rId25"/>
    <p:sldId id="413" r:id="rId26"/>
    <p:sldId id="414" r:id="rId27"/>
    <p:sldId id="415" r:id="rId28"/>
    <p:sldId id="399" r:id="rId29"/>
    <p:sldId id="400" r:id="rId30"/>
    <p:sldId id="401" r:id="rId31"/>
    <p:sldId id="402" r:id="rId32"/>
    <p:sldId id="403" r:id="rId33"/>
    <p:sldId id="404" r:id="rId34"/>
    <p:sldId id="406" r:id="rId35"/>
    <p:sldId id="407" r:id="rId36"/>
    <p:sldId id="374" r:id="rId37"/>
    <p:sldId id="398" r:id="rId38"/>
    <p:sldId id="418" r:id="rId39"/>
    <p:sldId id="417" r:id="rId40"/>
    <p:sldId id="408" r:id="rId41"/>
    <p:sldId id="409" r:id="rId42"/>
    <p:sldId id="416" r:id="rId43"/>
    <p:sldId id="296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57" userDrawn="1">
          <p15:clr>
            <a:srgbClr val="A4A3A4"/>
          </p15:clr>
        </p15:guide>
        <p15:guide id="3" orient="horz" pos="15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3500"/>
    <a:srgbClr val="FF00FF"/>
    <a:srgbClr val="F0F0F0"/>
    <a:srgbClr val="F5F5F5"/>
    <a:srgbClr val="E5DFD3"/>
    <a:srgbClr val="E5E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530" y="54"/>
      </p:cViewPr>
      <p:guideLst>
        <p:guide pos="2857"/>
        <p:guide orient="horz" pos="15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dlsb\Downloads\Gesti&#243;n%20de%20Tare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dlsb\Downloads\Gesti&#243;n%20de%20Tarea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dlsb\Downloads\Gesti&#243;n%20de%20Tarea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dlsb\Downloads\Gesti&#243;n%20de%20Tarea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5B5-429B-A07B-B3671F453ACC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5B5-429B-A07B-B3671F453AC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5B5-429B-A07B-B3671F453ACC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5B5-429B-A07B-B3671F453ACC}"/>
              </c:ext>
            </c:extLst>
          </c:dPt>
          <c:cat>
            <c:strRef>
              <c:f>Tareas!$D$88:$D$91</c:f>
              <c:strCache>
                <c:ptCount val="4"/>
                <c:pt idx="0">
                  <c:v>Pending</c:v>
                </c:pt>
                <c:pt idx="1">
                  <c:v>In progress</c:v>
                </c:pt>
                <c:pt idx="2">
                  <c:v>Testing</c:v>
                </c:pt>
                <c:pt idx="3">
                  <c:v>Finished</c:v>
                </c:pt>
              </c:strCache>
            </c:strRef>
          </c:cat>
          <c:val>
            <c:numRef>
              <c:f>Tareas!$E$88:$E$91</c:f>
              <c:numCache>
                <c:formatCode>General</c:formatCode>
                <c:ptCount val="4"/>
                <c:pt idx="0">
                  <c:v>27</c:v>
                </c:pt>
                <c:pt idx="1">
                  <c:v>12</c:v>
                </c:pt>
                <c:pt idx="2">
                  <c:v>8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5B5-429B-A07B-B3671F453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0036607"/>
        <c:axId val="1727915519"/>
      </c:barChart>
      <c:catAx>
        <c:axId val="1770036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27915519"/>
        <c:crosses val="autoZero"/>
        <c:auto val="1"/>
        <c:lblAlgn val="ctr"/>
        <c:lblOffset val="100"/>
        <c:noMultiLvlLbl val="0"/>
      </c:catAx>
      <c:valAx>
        <c:axId val="17279155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2400"/>
                  <a:t>No. of tasks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70036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/>
              <a:t>Estimate vs Real Hours on Sprint#2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Sheet1!$L$11:$M$11</c:f>
              <c:strCache>
                <c:ptCount val="2"/>
                <c:pt idx="0">
                  <c:v>Estimate</c:v>
                </c:pt>
                <c:pt idx="1">
                  <c:v>Real</c:v>
                </c:pt>
              </c:strCache>
            </c:strRef>
          </c:cat>
          <c:val>
            <c:numRef>
              <c:f>Sheet1!$L$12:$M$12</c:f>
              <c:numCache>
                <c:formatCode>General</c:formatCode>
                <c:ptCount val="2"/>
                <c:pt idx="0">
                  <c:v>93.25</c:v>
                </c:pt>
                <c:pt idx="1">
                  <c:v>79.533333333333331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16-420A-BC3A-3D60A2F36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3245599"/>
        <c:axId val="1770041999"/>
      </c:barChart>
      <c:catAx>
        <c:axId val="1773245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70041999"/>
        <c:crosses val="autoZero"/>
        <c:auto val="1"/>
        <c:lblAlgn val="ctr"/>
        <c:lblOffset val="100"/>
        <c:noMultiLvlLbl val="0"/>
      </c:catAx>
      <c:valAx>
        <c:axId val="1770041999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73245599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400"/>
              <a:t>Money spent on</a:t>
            </a:r>
            <a:r>
              <a:rPr lang="es-ES" sz="2400" baseline="0"/>
              <a:t> each sprint</a:t>
            </a:r>
            <a:endParaRPr lang="es-ES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Sheet1!$B$32:$C$32</c:f>
              <c:strCache>
                <c:ptCount val="2"/>
                <c:pt idx="0">
                  <c:v>Sprint#1</c:v>
                </c:pt>
                <c:pt idx="1">
                  <c:v>Sprint#2</c:v>
                </c:pt>
              </c:strCache>
            </c:strRef>
          </c:cat>
          <c:val>
            <c:numRef>
              <c:f>Sheet1!$B$33:$C$33</c:f>
              <c:numCache>
                <c:formatCode>General</c:formatCode>
                <c:ptCount val="2"/>
                <c:pt idx="0">
                  <c:v>3446.38</c:v>
                </c:pt>
                <c:pt idx="1">
                  <c:v>908.27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E0-4FC0-8C02-9C664E6069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75751519"/>
        <c:axId val="1727906447"/>
      </c:barChart>
      <c:catAx>
        <c:axId val="1775751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27906447"/>
        <c:crosses val="autoZero"/>
        <c:auto val="1"/>
        <c:lblAlgn val="ctr"/>
        <c:lblOffset val="100"/>
        <c:noMultiLvlLbl val="0"/>
      </c:catAx>
      <c:valAx>
        <c:axId val="172790644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2400"/>
                  <a:t>Euros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75751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Financial situation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Sheet1!$B$36:$C$36</c:f>
              <c:strCache>
                <c:ptCount val="2"/>
                <c:pt idx="0">
                  <c:v>Budget</c:v>
                </c:pt>
                <c:pt idx="1">
                  <c:v>Total</c:v>
                </c:pt>
              </c:strCache>
            </c:strRef>
          </c:cat>
          <c:val>
            <c:numRef>
              <c:f>Sheet1!$B$37:$C$37</c:f>
              <c:numCache>
                <c:formatCode>General</c:formatCode>
                <c:ptCount val="2"/>
                <c:pt idx="0">
                  <c:v>31738.99</c:v>
                </c:pt>
                <c:pt idx="1">
                  <c:v>4354.6499999999996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69-4518-8772-CFE734E3FC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77582095"/>
        <c:axId val="1825447695"/>
      </c:barChart>
      <c:catAx>
        <c:axId val="1577582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25447695"/>
        <c:crosses val="autoZero"/>
        <c:auto val="1"/>
        <c:lblAlgn val="ctr"/>
        <c:lblOffset val="100"/>
        <c:noMultiLvlLbl val="0"/>
      </c:catAx>
      <c:valAx>
        <c:axId val="18254476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Euros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77582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1FF1F-2861-4DAF-9F2F-EB23785356C5}" type="datetimeFigureOut">
              <a:rPr lang="es-ES" smtClean="0"/>
              <a:t>30/03/2017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BE78B-E8E2-4A10-AFD1-B84267D5BA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303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69E5-AE03-443B-BDC9-CA9BEF704259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dfbdfjngfd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8339" y="157046"/>
            <a:ext cx="940882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6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891E-D9A1-45C6-A1E2-F9B2DD245445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dfbdfjngfd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350F-E738-4FB7-9870-1639986A3A6F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dfbdfjngfd</a:t>
            </a:r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7023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92F4-1297-4E4C-B700-9A43C656D3B3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dfbdfjngfd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18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6DB5-7C9C-4F92-AA71-5E2B0574C999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dfbdfjngfd</a:t>
            </a:r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926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8862-A0FF-4800-AFDF-7456972EFBA4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dfbdfjngfd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29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A560-78A5-43B9-A705-74C187217459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dfbdfjngfd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59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3A81-4AF0-4D9C-A996-F41274894E85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dfbdfjngfd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6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EE6F-2B6D-4C19-98F7-64DB4E4B2F55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dfbdfjngfd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7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9388-C6B9-42B4-BE78-257483D3DFF5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dfbdfjngfd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6651" y="197990"/>
            <a:ext cx="875497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2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9E69-1E16-4E24-B612-5EF703B7FA70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dfbdfjngfd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0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38E6-2157-411E-846C-60C88D7B3E98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dfbdfjngfd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8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F214-8EAF-4E72-99E7-24943D4DC00C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dfbdfjngfd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5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AF57-936F-4F39-B9AA-B60F2EC419E2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dfbdfjngfd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6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93E9-E311-41AD-944A-3F193C55C399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dfbdfjngfd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2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53E5-BCA9-40EB-92EA-586EEFBD0F38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dfbdfjngfd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2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852D7-A025-48AB-B0A3-63F6AAAC870A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dfbdfjngfd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1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363" y="1386188"/>
            <a:ext cx="7915275" cy="111458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10700" dirty="0" err="1"/>
              <a:t>Metronus</a:t>
            </a:r>
            <a:endParaRPr lang="es-ES" sz="49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4363" y="4447647"/>
            <a:ext cx="7512341" cy="1214922"/>
          </a:xfrm>
        </p:spPr>
        <p:txBody>
          <a:bodyPr>
            <a:normAutofit fontScale="92500"/>
          </a:bodyPr>
          <a:lstStyle/>
          <a:p>
            <a:pPr algn="ctr"/>
            <a:r>
              <a:rPr lang="en-US" sz="2600" dirty="0"/>
              <a:t>Software Engineering and Professional Practice</a:t>
            </a:r>
          </a:p>
          <a:p>
            <a:pPr algn="ctr"/>
            <a:r>
              <a:rPr lang="en-US" sz="2600" dirty="0"/>
              <a:t>Group 1 – 2016/2017</a:t>
            </a:r>
          </a:p>
          <a:p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1039932" y="2654868"/>
            <a:ext cx="7086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Time </a:t>
            </a:r>
            <a:r>
              <a:rPr lang="es-ES" sz="3200" dirty="0" err="1"/>
              <a:t>is</a:t>
            </a:r>
            <a:r>
              <a:rPr lang="es-ES" sz="3200" dirty="0"/>
              <a:t> </a:t>
            </a:r>
            <a:r>
              <a:rPr lang="es-ES" sz="3200" dirty="0" err="1"/>
              <a:t>my</a:t>
            </a:r>
            <a:r>
              <a:rPr lang="es-ES" sz="3200" dirty="0"/>
              <a:t> capital, </a:t>
            </a:r>
            <a:r>
              <a:rPr lang="es-ES" sz="3200" dirty="0" err="1"/>
              <a:t>not</a:t>
            </a:r>
            <a:r>
              <a:rPr lang="es-ES" sz="3200" dirty="0"/>
              <a:t> </a:t>
            </a:r>
            <a:r>
              <a:rPr lang="es-ES" sz="3200" dirty="0" err="1"/>
              <a:t>money</a:t>
            </a:r>
            <a:r>
              <a:rPr lang="es-E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696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10156" y="1326969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600" dirty="0"/>
              <a:t>Total</a:t>
            </a:r>
            <a:endParaRPr lang="es-ES" sz="3200" dirty="0"/>
          </a:p>
        </p:txBody>
      </p:sp>
      <p:sp>
        <p:nvSpPr>
          <p:cNvPr id="15" name="Marcador de número de diapositiva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TextBox 2"/>
          <p:cNvSpPr txBox="1"/>
          <p:nvPr/>
        </p:nvSpPr>
        <p:spPr>
          <a:xfrm>
            <a:off x="492564" y="157046"/>
            <a:ext cx="6270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Financial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information</a:t>
            </a:r>
            <a:endParaRPr lang="es-E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8909" y="1992983"/>
            <a:ext cx="660148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 err="1"/>
              <a:t>Paying</a:t>
            </a:r>
            <a:r>
              <a:rPr lang="es-ES" sz="2800" dirty="0"/>
              <a:t> </a:t>
            </a:r>
            <a:r>
              <a:rPr lang="es-ES" sz="2800" dirty="0" err="1"/>
              <a:t>our</a:t>
            </a:r>
            <a:r>
              <a:rPr lang="es-ES" sz="2800" dirty="0"/>
              <a:t> </a:t>
            </a:r>
            <a:r>
              <a:rPr lang="es-ES" sz="2800" dirty="0" err="1"/>
              <a:t>employees</a:t>
            </a:r>
            <a:r>
              <a:rPr lang="es-ES" sz="2800" dirty="0"/>
              <a:t>: € 22.663,85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 err="1"/>
              <a:t>Contingency</a:t>
            </a:r>
            <a:r>
              <a:rPr lang="es-ES" sz="2800" dirty="0"/>
              <a:t>: € 4.537,57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Marketing: € 4.537,57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Total: € 31.738,99</a:t>
            </a:r>
          </a:p>
        </p:txBody>
      </p:sp>
    </p:spTree>
    <p:extLst>
      <p:ext uri="{BB962C8B-B14F-4D97-AF65-F5344CB8AC3E}">
        <p14:creationId xmlns:p14="http://schemas.microsoft.com/office/powerpoint/2010/main" val="323666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52213" y="2063217"/>
            <a:ext cx="53665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185" indent="-557185">
              <a:lnSpc>
                <a:spcPct val="150000"/>
              </a:lnSpc>
              <a:buFont typeface="+mj-lt"/>
              <a:buAutoNum type="arabicPeriod"/>
            </a:pP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What</a:t>
            </a:r>
            <a:r>
              <a:rPr lang="es-ES" sz="3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is</a:t>
            </a:r>
            <a:r>
              <a:rPr lang="es-ES" sz="3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Metronus</a:t>
            </a:r>
            <a:r>
              <a:rPr lang="es-ES" sz="34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marL="557185" indent="-557185">
              <a:lnSpc>
                <a:spcPct val="150000"/>
              </a:lnSpc>
              <a:buFont typeface="+mj-lt"/>
              <a:buAutoNum type="arabicPeriod"/>
            </a:pP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Financial</a:t>
            </a:r>
            <a:r>
              <a:rPr lang="es-ES" sz="3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information</a:t>
            </a:r>
            <a:endParaRPr lang="es-ES" sz="3400" dirty="0">
              <a:solidFill>
                <a:schemeClr val="bg1">
                  <a:lumMod val="75000"/>
                </a:schemeClr>
              </a:solidFill>
            </a:endParaRPr>
          </a:p>
          <a:p>
            <a:pPr marL="557185" indent="-557185">
              <a:lnSpc>
                <a:spcPct val="150000"/>
              </a:lnSpc>
              <a:buFont typeface="+mj-lt"/>
              <a:buAutoNum type="arabicPeriod"/>
            </a:pPr>
            <a:r>
              <a:rPr lang="es-ES" sz="3400" dirty="0" err="1"/>
              <a:t>What</a:t>
            </a:r>
            <a:r>
              <a:rPr lang="es-ES" sz="3400" dirty="0"/>
              <a:t> </a:t>
            </a:r>
            <a:r>
              <a:rPr lang="es-ES" sz="3400" dirty="0" err="1"/>
              <a:t>have</a:t>
            </a:r>
            <a:r>
              <a:rPr lang="es-ES" sz="3400" dirty="0"/>
              <a:t> </a:t>
            </a:r>
            <a:r>
              <a:rPr lang="es-ES" sz="3400" dirty="0" err="1"/>
              <a:t>we</a:t>
            </a:r>
            <a:r>
              <a:rPr lang="es-ES" sz="3400" dirty="0"/>
              <a:t> done?</a:t>
            </a:r>
          </a:p>
          <a:p>
            <a:pPr marL="557185" indent="-557185">
              <a:lnSpc>
                <a:spcPct val="150000"/>
              </a:lnSpc>
              <a:buFont typeface="+mj-lt"/>
              <a:buAutoNum type="arabicPeriod"/>
            </a:pP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The</a:t>
            </a:r>
            <a:r>
              <a:rPr lang="es-ES" sz="3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team</a:t>
            </a:r>
            <a:r>
              <a:rPr lang="es-ES" sz="3400" dirty="0">
                <a:solidFill>
                  <a:schemeClr val="bg1">
                    <a:lumMod val="75000"/>
                  </a:schemeClr>
                </a:solidFill>
              </a:rPr>
              <a:t> has </a:t>
            </a: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spoken</a:t>
            </a:r>
            <a:endParaRPr lang="es-ES" sz="3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3674726" y="783788"/>
            <a:ext cx="1721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Index</a:t>
            </a:r>
            <a:endParaRPr lang="es-E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325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1"/>
          <p:cNvSpPr txBox="1"/>
          <p:nvPr/>
        </p:nvSpPr>
        <p:spPr>
          <a:xfrm>
            <a:off x="3621258" y="1366560"/>
            <a:ext cx="1901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/>
              <a:t>Sprint #2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TextBox 2"/>
          <p:cNvSpPr txBox="1"/>
          <p:nvPr/>
        </p:nvSpPr>
        <p:spPr>
          <a:xfrm>
            <a:off x="492564" y="157046"/>
            <a:ext cx="6270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done?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266" y="4397814"/>
            <a:ext cx="1606992" cy="16069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962" y="4397814"/>
            <a:ext cx="1606993" cy="160699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27726" y="6185781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err="1"/>
              <a:t>Payment</a:t>
            </a:r>
            <a:r>
              <a:rPr lang="es-ES" sz="2000" dirty="0"/>
              <a:t> </a:t>
            </a:r>
            <a:r>
              <a:rPr lang="es-ES" sz="2000" dirty="0" err="1"/>
              <a:t>system</a:t>
            </a:r>
            <a:endParaRPr lang="es-E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495102" y="6031893"/>
            <a:ext cx="2645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Time </a:t>
            </a:r>
            <a:r>
              <a:rPr lang="es-ES" sz="2000" dirty="0" err="1"/>
              <a:t>comsumption</a:t>
            </a:r>
            <a:r>
              <a:rPr lang="es-ES" sz="2000" dirty="0"/>
              <a:t>  </a:t>
            </a:r>
            <a:r>
              <a:rPr lang="es-ES" sz="2000" dirty="0" err="1"/>
              <a:t>analytics</a:t>
            </a:r>
            <a:endParaRPr lang="es-ES" sz="2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741" y="2028688"/>
            <a:ext cx="1611214" cy="161121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860505" y="3728087"/>
            <a:ext cx="2935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Productivity</a:t>
            </a:r>
            <a:r>
              <a:rPr lang="es-ES" sz="2000" dirty="0"/>
              <a:t> </a:t>
            </a:r>
            <a:r>
              <a:rPr lang="es-ES" sz="2000" dirty="0" err="1"/>
              <a:t>Analytics</a:t>
            </a:r>
            <a:endParaRPr lang="es-E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266" y="2024748"/>
            <a:ext cx="1615154" cy="161515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949212" y="3728087"/>
            <a:ext cx="1737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Tune up</a:t>
            </a:r>
          </a:p>
        </p:txBody>
      </p:sp>
    </p:spTree>
    <p:extLst>
      <p:ext uri="{BB962C8B-B14F-4D97-AF65-F5344CB8AC3E}">
        <p14:creationId xmlns:p14="http://schemas.microsoft.com/office/powerpoint/2010/main" val="2704492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1"/>
          <p:cNvSpPr txBox="1"/>
          <p:nvPr/>
        </p:nvSpPr>
        <p:spPr>
          <a:xfrm>
            <a:off x="3448936" y="1366560"/>
            <a:ext cx="2246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err="1"/>
              <a:t>Task</a:t>
            </a:r>
            <a:r>
              <a:rPr lang="es-ES" sz="3200" dirty="0"/>
              <a:t> status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TextBox 2"/>
          <p:cNvSpPr txBox="1"/>
          <p:nvPr/>
        </p:nvSpPr>
        <p:spPr>
          <a:xfrm>
            <a:off x="492564" y="157046"/>
            <a:ext cx="6270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done?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A75D7D3-17EA-44E4-AA7B-CAC0E63356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9528465"/>
              </p:ext>
            </p:extLst>
          </p:nvPr>
        </p:nvGraphicFramePr>
        <p:xfrm>
          <a:off x="177370" y="1951335"/>
          <a:ext cx="8716235" cy="4716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8445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43" y="931678"/>
            <a:ext cx="2091120" cy="2099320"/>
          </a:xfrm>
          <a:prstGeom prst="rect">
            <a:avLst/>
          </a:prstGeom>
        </p:spPr>
      </p:pic>
      <p:sp>
        <p:nvSpPr>
          <p:cNvPr id="32" name="TextBox 2"/>
          <p:cNvSpPr txBox="1"/>
          <p:nvPr/>
        </p:nvSpPr>
        <p:spPr>
          <a:xfrm>
            <a:off x="492564" y="157046"/>
            <a:ext cx="720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done?</a:t>
            </a: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3966" y="1569356"/>
            <a:ext cx="2284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Project Manager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4263" y="1046136"/>
            <a:ext cx="357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David de los Santos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3621" y="3136778"/>
            <a:ext cx="52597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800" dirty="0"/>
              <a:t>Project </a:t>
            </a:r>
            <a:r>
              <a:rPr lang="es-ES" sz="2800" dirty="0" err="1"/>
              <a:t>management</a:t>
            </a:r>
            <a:endParaRPr lang="es-ES" sz="2800" dirty="0"/>
          </a:p>
          <a:p>
            <a:pPr>
              <a:lnSpc>
                <a:spcPct val="150000"/>
              </a:lnSpc>
            </a:pPr>
            <a:r>
              <a:rPr lang="es-ES" sz="2800" dirty="0" err="1"/>
              <a:t>Monitoring</a:t>
            </a:r>
            <a:r>
              <a:rPr lang="es-ES" sz="2800" dirty="0"/>
              <a:t> and performance</a:t>
            </a:r>
          </a:p>
          <a:p>
            <a:pPr>
              <a:lnSpc>
                <a:spcPct val="150000"/>
              </a:lnSpc>
            </a:pPr>
            <a:r>
              <a:rPr lang="es-ES" sz="2800" dirty="0"/>
              <a:t>Sprint#1 </a:t>
            </a:r>
            <a:r>
              <a:rPr lang="es-ES" sz="2800" dirty="0" err="1"/>
              <a:t>enhancement</a:t>
            </a:r>
            <a:endParaRPr lang="es-ES" sz="2800" dirty="0"/>
          </a:p>
          <a:p>
            <a:pPr>
              <a:lnSpc>
                <a:spcPct val="150000"/>
              </a:lnSpc>
            </a:pPr>
            <a:r>
              <a:rPr lang="es-ES" sz="2800" dirty="0" err="1"/>
              <a:t>Presentations</a:t>
            </a:r>
            <a:endParaRPr lang="es-E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28767" y="3136778"/>
            <a:ext cx="107914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800" dirty="0"/>
              <a:t>6:15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2:30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1:10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3:00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13:15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43156" y="3136778"/>
            <a:ext cx="107914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800" dirty="0"/>
              <a:t>15:00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7:00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1:00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3:00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26:10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13552" y="2567421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err="1"/>
              <a:t>Estimate</a:t>
            </a:r>
            <a:r>
              <a:rPr lang="es-ES" sz="2400" dirty="0"/>
              <a:t> (h)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96519" y="2567421"/>
            <a:ext cx="13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/>
              <a:t>Real (h)</a:t>
            </a:r>
          </a:p>
        </p:txBody>
      </p:sp>
    </p:spTree>
    <p:extLst>
      <p:ext uri="{BB962C8B-B14F-4D97-AF65-F5344CB8AC3E}">
        <p14:creationId xmlns:p14="http://schemas.microsoft.com/office/powerpoint/2010/main" val="2827065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21" y="938444"/>
            <a:ext cx="2090642" cy="209064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444263" y="1046136"/>
            <a:ext cx="2932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Agustín Borrego</a:t>
            </a:r>
          </a:p>
        </p:txBody>
      </p:sp>
      <p:sp>
        <p:nvSpPr>
          <p:cNvPr id="32" name="TextBox 2"/>
          <p:cNvSpPr txBox="1"/>
          <p:nvPr/>
        </p:nvSpPr>
        <p:spPr>
          <a:xfrm>
            <a:off x="492564" y="157046"/>
            <a:ext cx="720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done?</a:t>
            </a: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3966" y="1569356"/>
            <a:ext cx="2885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>
                <a:solidFill>
                  <a:schemeClr val="bg1">
                    <a:lumMod val="50000"/>
                  </a:schemeClr>
                </a:solidFill>
              </a:rPr>
              <a:t>Backend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1">
                    <a:lumMod val="50000"/>
                  </a:schemeClr>
                </a:solidFill>
              </a:rPr>
              <a:t>Coordinator</a:t>
            </a:r>
            <a:endParaRPr lang="es-E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621" y="3136778"/>
            <a:ext cx="52597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800" dirty="0" err="1"/>
              <a:t>Mailing</a:t>
            </a:r>
            <a:r>
              <a:rPr lang="es-ES" sz="2800" dirty="0"/>
              <a:t> </a:t>
            </a:r>
            <a:r>
              <a:rPr lang="es-ES" sz="2800" dirty="0" err="1"/>
              <a:t>service</a:t>
            </a:r>
            <a:r>
              <a:rPr lang="es-ES" sz="2800" dirty="0"/>
              <a:t> </a:t>
            </a:r>
            <a:r>
              <a:rPr lang="es-ES" sz="2800" dirty="0" err="1"/>
              <a:t>setup</a:t>
            </a:r>
            <a:endParaRPr lang="es-ES" sz="2800" dirty="0"/>
          </a:p>
          <a:p>
            <a:pPr>
              <a:lnSpc>
                <a:spcPct val="150000"/>
              </a:lnSpc>
            </a:pPr>
            <a:r>
              <a:rPr lang="es-ES" sz="2800" dirty="0" err="1"/>
              <a:t>Monitoring</a:t>
            </a:r>
            <a:r>
              <a:rPr lang="es-ES" sz="2800" dirty="0"/>
              <a:t> and performance</a:t>
            </a:r>
          </a:p>
          <a:p>
            <a:pPr>
              <a:lnSpc>
                <a:spcPct val="150000"/>
              </a:lnSpc>
            </a:pPr>
            <a:r>
              <a:rPr lang="es-ES" sz="2800" dirty="0" err="1"/>
              <a:t>Refactorization</a:t>
            </a:r>
            <a:endParaRPr lang="es-E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528766" y="3136778"/>
            <a:ext cx="107914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800" dirty="0"/>
              <a:t>1:45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3:15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7:00</a:t>
            </a:r>
          </a:p>
          <a:p>
            <a:pPr algn="ctr">
              <a:lnSpc>
                <a:spcPct val="150000"/>
              </a:lnSpc>
            </a:pPr>
            <a:endParaRPr lang="es-ES" sz="2800" dirty="0"/>
          </a:p>
          <a:p>
            <a:pPr algn="ctr">
              <a:lnSpc>
                <a:spcPct val="150000"/>
              </a:lnSpc>
            </a:pPr>
            <a:r>
              <a:rPr lang="es-ES" sz="2800" dirty="0"/>
              <a:t>12:00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43155" y="3136778"/>
            <a:ext cx="107914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800" dirty="0"/>
              <a:t>3:30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3:30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6:00</a:t>
            </a:r>
          </a:p>
          <a:p>
            <a:pPr algn="ctr">
              <a:lnSpc>
                <a:spcPct val="150000"/>
              </a:lnSpc>
            </a:pPr>
            <a:endParaRPr lang="es-ES" sz="2800" dirty="0"/>
          </a:p>
          <a:p>
            <a:pPr algn="ctr">
              <a:lnSpc>
                <a:spcPct val="150000"/>
              </a:lnSpc>
            </a:pPr>
            <a:r>
              <a:rPr lang="es-ES" sz="2800" dirty="0"/>
              <a:t>13:00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13552" y="2567421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err="1"/>
              <a:t>Estimate</a:t>
            </a:r>
            <a:r>
              <a:rPr lang="es-ES" sz="2400" dirty="0"/>
              <a:t> (h)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96519" y="2567421"/>
            <a:ext cx="13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/>
              <a:t>Real (h)</a:t>
            </a:r>
          </a:p>
        </p:txBody>
      </p:sp>
    </p:spTree>
    <p:extLst>
      <p:ext uri="{BB962C8B-B14F-4D97-AF65-F5344CB8AC3E}">
        <p14:creationId xmlns:p14="http://schemas.microsoft.com/office/powerpoint/2010/main" val="2337171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21" y="938444"/>
            <a:ext cx="2090642" cy="2090642"/>
          </a:xfrm>
          <a:prstGeom prst="rect">
            <a:avLst/>
          </a:prstGeom>
        </p:spPr>
      </p:pic>
      <p:sp>
        <p:nvSpPr>
          <p:cNvPr id="32" name="TextBox 2"/>
          <p:cNvSpPr txBox="1"/>
          <p:nvPr/>
        </p:nvSpPr>
        <p:spPr>
          <a:xfrm>
            <a:off x="492564" y="157046"/>
            <a:ext cx="720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done?</a:t>
            </a: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3966" y="1569356"/>
            <a:ext cx="2677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>
                <a:solidFill>
                  <a:schemeClr val="bg1">
                    <a:lumMod val="50000"/>
                  </a:schemeClr>
                </a:solidFill>
              </a:rPr>
              <a:t>Backend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1">
                    <a:lumMod val="50000"/>
                  </a:schemeClr>
                </a:solidFill>
              </a:rPr>
              <a:t>Developer</a:t>
            </a:r>
            <a:endParaRPr lang="es-E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44263" y="1046136"/>
            <a:ext cx="2757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Andrés Doncel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3621" y="3136778"/>
            <a:ext cx="43428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s-ES" sz="2800" dirty="0"/>
          </a:p>
          <a:p>
            <a:pPr>
              <a:lnSpc>
                <a:spcPct val="150000"/>
              </a:lnSpc>
            </a:pPr>
            <a:r>
              <a:rPr lang="es-ES" sz="2800" dirty="0" err="1"/>
              <a:t>Productivity</a:t>
            </a:r>
            <a:endParaRPr lang="es-ES" sz="2800" dirty="0"/>
          </a:p>
          <a:p>
            <a:pPr>
              <a:lnSpc>
                <a:spcPct val="150000"/>
              </a:lnSpc>
            </a:pPr>
            <a:r>
              <a:rPr lang="es-ES" sz="2800" dirty="0"/>
              <a:t>Sprint#1 </a:t>
            </a:r>
            <a:r>
              <a:rPr lang="es-ES" sz="2800" dirty="0" err="1"/>
              <a:t>enhancements</a:t>
            </a:r>
            <a:endParaRPr lang="es-E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8153" y="3136778"/>
            <a:ext cx="88036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800" dirty="0"/>
          </a:p>
          <a:p>
            <a:pPr algn="ctr">
              <a:lnSpc>
                <a:spcPct val="150000"/>
              </a:lnSpc>
            </a:pPr>
            <a:r>
              <a:rPr lang="es-ES" sz="2800" dirty="0"/>
              <a:t>5:23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1:00</a:t>
            </a:r>
          </a:p>
          <a:p>
            <a:pPr algn="ctr">
              <a:lnSpc>
                <a:spcPct val="150000"/>
              </a:lnSpc>
            </a:pPr>
            <a:endParaRPr lang="es-ES" sz="2800" dirty="0"/>
          </a:p>
          <a:p>
            <a:pPr algn="ctr">
              <a:lnSpc>
                <a:spcPct val="150000"/>
              </a:lnSpc>
            </a:pPr>
            <a:r>
              <a:rPr lang="es-ES" sz="2800" dirty="0"/>
              <a:t>6:23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2543" y="3136778"/>
            <a:ext cx="88036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800" dirty="0"/>
          </a:p>
          <a:p>
            <a:pPr algn="ctr">
              <a:lnSpc>
                <a:spcPct val="150000"/>
              </a:lnSpc>
            </a:pPr>
            <a:r>
              <a:rPr lang="es-ES" sz="2800" dirty="0"/>
              <a:t>3:45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2:25</a:t>
            </a:r>
          </a:p>
          <a:p>
            <a:pPr algn="ctr">
              <a:lnSpc>
                <a:spcPct val="150000"/>
              </a:lnSpc>
            </a:pPr>
            <a:endParaRPr lang="es-ES" sz="2800" dirty="0"/>
          </a:p>
          <a:p>
            <a:pPr algn="ctr">
              <a:lnSpc>
                <a:spcPct val="150000"/>
              </a:lnSpc>
            </a:pPr>
            <a:r>
              <a:rPr lang="es-ES" sz="2800" dirty="0"/>
              <a:t>6:10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3552" y="2567421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err="1"/>
              <a:t>Estimate</a:t>
            </a:r>
            <a:r>
              <a:rPr lang="es-ES" sz="2400" dirty="0"/>
              <a:t> (h)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96519" y="2567421"/>
            <a:ext cx="13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/>
              <a:t>Real (h)</a:t>
            </a:r>
          </a:p>
        </p:txBody>
      </p:sp>
    </p:spTree>
    <p:extLst>
      <p:ext uri="{BB962C8B-B14F-4D97-AF65-F5344CB8AC3E}">
        <p14:creationId xmlns:p14="http://schemas.microsoft.com/office/powerpoint/2010/main" val="3249539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21" y="938444"/>
            <a:ext cx="2090642" cy="2090642"/>
          </a:xfrm>
          <a:prstGeom prst="rect">
            <a:avLst/>
          </a:prstGeom>
        </p:spPr>
      </p:pic>
      <p:sp>
        <p:nvSpPr>
          <p:cNvPr id="32" name="TextBox 2"/>
          <p:cNvSpPr txBox="1"/>
          <p:nvPr/>
        </p:nvSpPr>
        <p:spPr>
          <a:xfrm>
            <a:off x="492564" y="157046"/>
            <a:ext cx="720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done?</a:t>
            </a: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3966" y="1569356"/>
            <a:ext cx="2677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>
                <a:solidFill>
                  <a:schemeClr val="bg1">
                    <a:lumMod val="50000"/>
                  </a:schemeClr>
                </a:solidFill>
              </a:rPr>
              <a:t>Backend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1">
                    <a:lumMod val="50000"/>
                  </a:schemeClr>
                </a:solidFill>
              </a:rPr>
              <a:t>Developer</a:t>
            </a:r>
            <a:endParaRPr lang="es-E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44263" y="1046136"/>
            <a:ext cx="3033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Álvaro González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3621" y="3136778"/>
            <a:ext cx="39821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800" dirty="0"/>
              <a:t>Project </a:t>
            </a:r>
            <a:r>
              <a:rPr lang="es-ES" sz="2800" dirty="0" err="1"/>
              <a:t>details</a:t>
            </a:r>
            <a:endParaRPr lang="es-ES" sz="2800" dirty="0"/>
          </a:p>
          <a:p>
            <a:pPr>
              <a:lnSpc>
                <a:spcPct val="150000"/>
              </a:lnSpc>
            </a:pPr>
            <a:r>
              <a:rPr lang="es-ES" sz="2800" dirty="0"/>
              <a:t>Time control interface</a:t>
            </a:r>
          </a:p>
          <a:p>
            <a:pPr>
              <a:lnSpc>
                <a:spcPct val="150000"/>
              </a:lnSpc>
            </a:pPr>
            <a:r>
              <a:rPr lang="es-ES" sz="2800" dirty="0" err="1"/>
              <a:t>User</a:t>
            </a:r>
            <a:r>
              <a:rPr lang="es-ES" sz="2800" dirty="0"/>
              <a:t> </a:t>
            </a:r>
            <a:r>
              <a:rPr lang="es-ES" sz="2800" dirty="0" err="1"/>
              <a:t>profile</a:t>
            </a:r>
            <a:endParaRPr lang="es-E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8153" y="3136778"/>
            <a:ext cx="88036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800" dirty="0"/>
              <a:t>0:45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7:00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0:15</a:t>
            </a:r>
          </a:p>
          <a:p>
            <a:pPr algn="ctr">
              <a:lnSpc>
                <a:spcPct val="150000"/>
              </a:lnSpc>
            </a:pPr>
            <a:endParaRPr lang="es-ES" sz="2800" dirty="0"/>
          </a:p>
          <a:p>
            <a:pPr algn="ctr">
              <a:lnSpc>
                <a:spcPct val="150000"/>
              </a:lnSpc>
            </a:pPr>
            <a:r>
              <a:rPr lang="es-ES" sz="2800" dirty="0"/>
              <a:t>8:00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4528" y="3136778"/>
            <a:ext cx="89639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800" dirty="0"/>
              <a:t>2:00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4:00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1:00	</a:t>
            </a:r>
          </a:p>
          <a:p>
            <a:pPr algn="ctr">
              <a:lnSpc>
                <a:spcPct val="150000"/>
              </a:lnSpc>
            </a:pPr>
            <a:endParaRPr lang="es-ES" sz="2800" dirty="0"/>
          </a:p>
          <a:p>
            <a:pPr algn="ctr">
              <a:lnSpc>
                <a:spcPct val="150000"/>
              </a:lnSpc>
            </a:pPr>
            <a:r>
              <a:rPr lang="es-ES" sz="2800" dirty="0"/>
              <a:t>7:00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3552" y="2567421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err="1"/>
              <a:t>Estimate</a:t>
            </a:r>
            <a:r>
              <a:rPr lang="es-ES" sz="2400" dirty="0"/>
              <a:t> (h)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96519" y="2567421"/>
            <a:ext cx="13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/>
              <a:t>Real (h)</a:t>
            </a:r>
          </a:p>
        </p:txBody>
      </p:sp>
    </p:spTree>
    <p:extLst>
      <p:ext uri="{BB962C8B-B14F-4D97-AF65-F5344CB8AC3E}">
        <p14:creationId xmlns:p14="http://schemas.microsoft.com/office/powerpoint/2010/main" val="2508055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21" y="938444"/>
            <a:ext cx="2090642" cy="2090642"/>
          </a:xfrm>
          <a:prstGeom prst="rect">
            <a:avLst/>
          </a:prstGeom>
        </p:spPr>
      </p:pic>
      <p:sp>
        <p:nvSpPr>
          <p:cNvPr id="32" name="TextBox 2"/>
          <p:cNvSpPr txBox="1"/>
          <p:nvPr/>
        </p:nvSpPr>
        <p:spPr>
          <a:xfrm>
            <a:off x="492564" y="157046"/>
            <a:ext cx="720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done?</a:t>
            </a: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3966" y="1569356"/>
            <a:ext cx="2677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>
                <a:solidFill>
                  <a:schemeClr val="bg1">
                    <a:lumMod val="50000"/>
                  </a:schemeClr>
                </a:solidFill>
              </a:rPr>
              <a:t>Backend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1">
                    <a:lumMod val="50000"/>
                  </a:schemeClr>
                </a:solidFill>
              </a:rPr>
              <a:t>Developer</a:t>
            </a:r>
            <a:endParaRPr lang="es-E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21" y="938444"/>
            <a:ext cx="2090642" cy="20906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44263" y="1046136"/>
            <a:ext cx="3587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José María Jiménez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3621" y="3136778"/>
            <a:ext cx="43428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800" dirty="0" err="1"/>
              <a:t>Heroku</a:t>
            </a:r>
            <a:r>
              <a:rPr lang="es-ES" sz="2800" dirty="0"/>
              <a:t> </a:t>
            </a:r>
            <a:r>
              <a:rPr lang="es-ES" sz="2800" dirty="0" err="1"/>
              <a:t>setup</a:t>
            </a:r>
            <a:endParaRPr lang="es-ES" sz="2800" dirty="0"/>
          </a:p>
          <a:p>
            <a:pPr>
              <a:lnSpc>
                <a:spcPct val="150000"/>
              </a:lnSpc>
            </a:pPr>
            <a:r>
              <a:rPr lang="es-ES" sz="2800" dirty="0" err="1"/>
              <a:t>Contact</a:t>
            </a:r>
            <a:r>
              <a:rPr lang="es-ES" sz="2800" dirty="0"/>
              <a:t> </a:t>
            </a:r>
            <a:r>
              <a:rPr lang="es-ES" sz="2800" dirty="0" err="1"/>
              <a:t>form</a:t>
            </a:r>
            <a:endParaRPr lang="es-ES" sz="2800" dirty="0"/>
          </a:p>
          <a:p>
            <a:pPr>
              <a:lnSpc>
                <a:spcPct val="150000"/>
              </a:lnSpc>
            </a:pPr>
            <a:r>
              <a:rPr lang="es-ES" sz="2800" dirty="0" err="1"/>
              <a:t>Password</a:t>
            </a:r>
            <a:r>
              <a:rPr lang="es-ES" sz="2800" dirty="0"/>
              <a:t> </a:t>
            </a:r>
            <a:r>
              <a:rPr lang="es-ES" sz="2800" dirty="0" err="1"/>
              <a:t>recovery</a:t>
            </a:r>
            <a:endParaRPr lang="es-ES" sz="2800" dirty="0"/>
          </a:p>
          <a:p>
            <a:pPr>
              <a:lnSpc>
                <a:spcPct val="150000"/>
              </a:lnSpc>
            </a:pPr>
            <a:r>
              <a:rPr lang="es-ES" sz="2800" dirty="0"/>
              <a:t>Sprint#1 </a:t>
            </a:r>
            <a:r>
              <a:rPr lang="es-ES" sz="2800" dirty="0" err="1"/>
              <a:t>enhancements</a:t>
            </a:r>
            <a:endParaRPr lang="es-E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628153" y="3136778"/>
            <a:ext cx="88036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800" dirty="0"/>
              <a:t>0:25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2:23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4:21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0:52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8:01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2543" y="3136778"/>
            <a:ext cx="88036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800" dirty="0"/>
              <a:t>2:30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2:00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1:00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1:05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6:35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3552" y="2567421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err="1"/>
              <a:t>Estimate</a:t>
            </a:r>
            <a:r>
              <a:rPr lang="es-ES" sz="2400" dirty="0"/>
              <a:t> (h)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96519" y="2567421"/>
            <a:ext cx="13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/>
              <a:t>Real (h)</a:t>
            </a:r>
          </a:p>
        </p:txBody>
      </p:sp>
    </p:spTree>
    <p:extLst>
      <p:ext uri="{BB962C8B-B14F-4D97-AF65-F5344CB8AC3E}">
        <p14:creationId xmlns:p14="http://schemas.microsoft.com/office/powerpoint/2010/main" val="4269540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21" y="938444"/>
            <a:ext cx="2090642" cy="2090642"/>
          </a:xfrm>
          <a:prstGeom prst="rect">
            <a:avLst/>
          </a:prstGeom>
        </p:spPr>
      </p:pic>
      <p:sp>
        <p:nvSpPr>
          <p:cNvPr id="32" name="TextBox 2"/>
          <p:cNvSpPr txBox="1"/>
          <p:nvPr/>
        </p:nvSpPr>
        <p:spPr>
          <a:xfrm>
            <a:off x="492564" y="157046"/>
            <a:ext cx="720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done?</a:t>
            </a: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3966" y="1569356"/>
            <a:ext cx="2677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>
                <a:solidFill>
                  <a:schemeClr val="bg1">
                    <a:lumMod val="50000"/>
                  </a:schemeClr>
                </a:solidFill>
              </a:rPr>
              <a:t>Backend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1">
                    <a:lumMod val="50000"/>
                  </a:schemeClr>
                </a:solidFill>
              </a:rPr>
              <a:t>Developer</a:t>
            </a:r>
            <a:endParaRPr lang="es-E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44263" y="1046136"/>
            <a:ext cx="3299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José Antonio Rojo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3621" y="3136778"/>
            <a:ext cx="2985113" cy="1303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s-ES" sz="2800" dirty="0"/>
          </a:p>
          <a:p>
            <a:pPr>
              <a:lnSpc>
                <a:spcPct val="150000"/>
              </a:lnSpc>
            </a:pPr>
            <a:r>
              <a:rPr lang="es-ES" sz="2800" dirty="0"/>
              <a:t>PayPal </a:t>
            </a:r>
            <a:r>
              <a:rPr lang="es-ES" sz="2800" dirty="0" err="1"/>
              <a:t>research</a:t>
            </a:r>
            <a:endParaRPr lang="es-E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8152" y="3136778"/>
            <a:ext cx="88036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800" dirty="0"/>
          </a:p>
          <a:p>
            <a:pPr algn="ctr">
              <a:lnSpc>
                <a:spcPct val="150000"/>
              </a:lnSpc>
            </a:pPr>
            <a:r>
              <a:rPr lang="es-ES" sz="2800" dirty="0"/>
              <a:t>3:51</a:t>
            </a:r>
          </a:p>
          <a:p>
            <a:pPr algn="ctr">
              <a:lnSpc>
                <a:spcPct val="150000"/>
              </a:lnSpc>
            </a:pPr>
            <a:endParaRPr lang="es-ES" sz="2800" dirty="0"/>
          </a:p>
          <a:p>
            <a:pPr algn="ctr">
              <a:lnSpc>
                <a:spcPct val="150000"/>
              </a:lnSpc>
            </a:pPr>
            <a:endParaRPr lang="es-ES" sz="2800" dirty="0"/>
          </a:p>
          <a:p>
            <a:pPr algn="ctr">
              <a:lnSpc>
                <a:spcPct val="150000"/>
              </a:lnSpc>
            </a:pPr>
            <a:r>
              <a:rPr lang="es-ES" sz="2800" dirty="0"/>
              <a:t>3:51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2542" y="3136778"/>
            <a:ext cx="88036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800" dirty="0"/>
          </a:p>
          <a:p>
            <a:pPr algn="ctr">
              <a:lnSpc>
                <a:spcPct val="150000"/>
              </a:lnSpc>
            </a:pPr>
            <a:r>
              <a:rPr lang="es-ES" sz="2800" dirty="0"/>
              <a:t>6:00</a:t>
            </a:r>
          </a:p>
          <a:p>
            <a:pPr algn="ctr">
              <a:lnSpc>
                <a:spcPct val="150000"/>
              </a:lnSpc>
            </a:pPr>
            <a:endParaRPr lang="es-ES" sz="2800" dirty="0"/>
          </a:p>
          <a:p>
            <a:pPr algn="ctr">
              <a:lnSpc>
                <a:spcPct val="150000"/>
              </a:lnSpc>
            </a:pPr>
            <a:endParaRPr lang="es-ES" sz="2800" dirty="0"/>
          </a:p>
          <a:p>
            <a:pPr algn="ctr">
              <a:lnSpc>
                <a:spcPct val="150000"/>
              </a:lnSpc>
            </a:pPr>
            <a:r>
              <a:rPr lang="es-ES" sz="2800" dirty="0"/>
              <a:t>6:00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3552" y="2567421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err="1"/>
              <a:t>Estimate</a:t>
            </a:r>
            <a:r>
              <a:rPr lang="es-ES" sz="2400" dirty="0"/>
              <a:t> (h)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96519" y="2567421"/>
            <a:ext cx="13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/>
              <a:t>Real (h)</a:t>
            </a:r>
          </a:p>
        </p:txBody>
      </p:sp>
    </p:spTree>
    <p:extLst>
      <p:ext uri="{BB962C8B-B14F-4D97-AF65-F5344CB8AC3E}">
        <p14:creationId xmlns:p14="http://schemas.microsoft.com/office/powerpoint/2010/main" val="127546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52213" y="2063217"/>
            <a:ext cx="53665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185" indent="-557185">
              <a:lnSpc>
                <a:spcPct val="150000"/>
              </a:lnSpc>
              <a:buFont typeface="+mj-lt"/>
              <a:buAutoNum type="arabicPeriod"/>
            </a:pPr>
            <a:r>
              <a:rPr lang="es-ES" sz="3400" dirty="0" err="1"/>
              <a:t>What</a:t>
            </a:r>
            <a:r>
              <a:rPr lang="es-ES" sz="3400" dirty="0"/>
              <a:t> </a:t>
            </a:r>
            <a:r>
              <a:rPr lang="es-ES" sz="3400" dirty="0" err="1"/>
              <a:t>is</a:t>
            </a:r>
            <a:r>
              <a:rPr lang="es-ES" sz="3400" dirty="0"/>
              <a:t> </a:t>
            </a:r>
            <a:r>
              <a:rPr lang="es-ES" sz="3400" dirty="0" err="1"/>
              <a:t>Metronus</a:t>
            </a:r>
            <a:r>
              <a:rPr lang="es-ES" sz="3400" dirty="0"/>
              <a:t>?</a:t>
            </a:r>
          </a:p>
          <a:p>
            <a:pPr marL="557185" indent="-557185">
              <a:lnSpc>
                <a:spcPct val="150000"/>
              </a:lnSpc>
              <a:buFont typeface="+mj-lt"/>
              <a:buAutoNum type="arabicPeriod"/>
            </a:pPr>
            <a:r>
              <a:rPr lang="es-ES" sz="3400" dirty="0" err="1"/>
              <a:t>Financial</a:t>
            </a:r>
            <a:r>
              <a:rPr lang="es-ES" sz="3400" dirty="0"/>
              <a:t> </a:t>
            </a:r>
            <a:r>
              <a:rPr lang="es-ES" sz="3400" dirty="0" err="1"/>
              <a:t>information</a:t>
            </a:r>
            <a:endParaRPr lang="es-ES" sz="3400" dirty="0"/>
          </a:p>
          <a:p>
            <a:pPr marL="557185" indent="-557185">
              <a:lnSpc>
                <a:spcPct val="150000"/>
              </a:lnSpc>
              <a:buFont typeface="+mj-lt"/>
              <a:buAutoNum type="arabicPeriod"/>
            </a:pPr>
            <a:r>
              <a:rPr lang="es-ES" sz="3400" dirty="0" err="1"/>
              <a:t>What</a:t>
            </a:r>
            <a:r>
              <a:rPr lang="es-ES" sz="3400" dirty="0"/>
              <a:t> </a:t>
            </a:r>
            <a:r>
              <a:rPr lang="es-ES" sz="3400" dirty="0" err="1"/>
              <a:t>have</a:t>
            </a:r>
            <a:r>
              <a:rPr lang="es-ES" sz="3400" dirty="0"/>
              <a:t> </a:t>
            </a:r>
            <a:r>
              <a:rPr lang="es-ES" sz="3400" dirty="0" err="1"/>
              <a:t>we</a:t>
            </a:r>
            <a:r>
              <a:rPr lang="es-ES" sz="3400" dirty="0"/>
              <a:t> done?</a:t>
            </a:r>
          </a:p>
          <a:p>
            <a:pPr marL="557185" indent="-557185">
              <a:lnSpc>
                <a:spcPct val="150000"/>
              </a:lnSpc>
              <a:buFont typeface="+mj-lt"/>
              <a:buAutoNum type="arabicPeriod"/>
            </a:pPr>
            <a:r>
              <a:rPr lang="es-ES" sz="3400" dirty="0" err="1"/>
              <a:t>The</a:t>
            </a:r>
            <a:r>
              <a:rPr lang="es-ES" sz="3400" dirty="0"/>
              <a:t> </a:t>
            </a:r>
            <a:r>
              <a:rPr lang="es-ES" sz="3400" dirty="0" err="1"/>
              <a:t>team</a:t>
            </a:r>
            <a:r>
              <a:rPr lang="es-ES" sz="3400" dirty="0"/>
              <a:t> has </a:t>
            </a:r>
            <a:r>
              <a:rPr lang="es-ES" sz="3400" dirty="0" err="1"/>
              <a:t>spoken</a:t>
            </a:r>
            <a:endParaRPr lang="es-ES" sz="3400" dirty="0"/>
          </a:p>
        </p:txBody>
      </p:sp>
      <p:sp>
        <p:nvSpPr>
          <p:cNvPr id="6" name="TextBox 2"/>
          <p:cNvSpPr txBox="1"/>
          <p:nvPr/>
        </p:nvSpPr>
        <p:spPr>
          <a:xfrm>
            <a:off x="3674726" y="783788"/>
            <a:ext cx="1721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Index</a:t>
            </a:r>
            <a:endParaRPr lang="es-E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46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65" y="938444"/>
            <a:ext cx="2092554" cy="2092554"/>
          </a:xfrm>
          <a:prstGeom prst="rect">
            <a:avLst/>
          </a:prstGeom>
        </p:spPr>
      </p:pic>
      <p:sp>
        <p:nvSpPr>
          <p:cNvPr id="32" name="TextBox 2"/>
          <p:cNvSpPr txBox="1"/>
          <p:nvPr/>
        </p:nvSpPr>
        <p:spPr>
          <a:xfrm>
            <a:off x="492564" y="157046"/>
            <a:ext cx="720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done?</a:t>
            </a: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3966" y="1569356"/>
            <a:ext cx="2882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>
                <a:solidFill>
                  <a:schemeClr val="bg1">
                    <a:lumMod val="50000"/>
                  </a:schemeClr>
                </a:solidFill>
              </a:rPr>
              <a:t>Frontend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1">
                    <a:lumMod val="50000"/>
                  </a:schemeClr>
                </a:solidFill>
              </a:rPr>
              <a:t>Coordinator</a:t>
            </a:r>
            <a:endParaRPr lang="es-E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44263" y="1046136"/>
            <a:ext cx="361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José Renato Ramos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3621" y="3136778"/>
            <a:ext cx="4600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s-ES" sz="2800" dirty="0"/>
          </a:p>
          <a:p>
            <a:pPr>
              <a:lnSpc>
                <a:spcPct val="150000"/>
              </a:lnSpc>
            </a:pPr>
            <a:r>
              <a:rPr lang="es-ES" sz="2800" dirty="0" err="1"/>
              <a:t>Employees</a:t>
            </a:r>
            <a:r>
              <a:rPr lang="es-ES" sz="2800" dirty="0"/>
              <a:t> </a:t>
            </a:r>
            <a:r>
              <a:rPr lang="es-ES" sz="2800" dirty="0" err="1"/>
              <a:t>management</a:t>
            </a:r>
            <a:endParaRPr lang="es-ES" sz="2800" dirty="0"/>
          </a:p>
          <a:p>
            <a:pPr>
              <a:lnSpc>
                <a:spcPct val="150000"/>
              </a:lnSpc>
            </a:pPr>
            <a:r>
              <a:rPr lang="es-ES" sz="2800" dirty="0" err="1"/>
              <a:t>Tasks</a:t>
            </a:r>
            <a:r>
              <a:rPr lang="es-ES" sz="2800" dirty="0"/>
              <a:t> </a:t>
            </a:r>
            <a:r>
              <a:rPr lang="es-ES" sz="2800" dirty="0" err="1"/>
              <a:t>management</a:t>
            </a:r>
            <a:endParaRPr lang="es-E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8153" y="3136778"/>
            <a:ext cx="88036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800" dirty="0"/>
          </a:p>
          <a:p>
            <a:pPr algn="ctr">
              <a:lnSpc>
                <a:spcPct val="150000"/>
              </a:lnSpc>
            </a:pPr>
            <a:r>
              <a:rPr lang="es-ES" sz="2800" dirty="0"/>
              <a:t>4:39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2:48</a:t>
            </a:r>
          </a:p>
          <a:p>
            <a:pPr algn="ctr">
              <a:lnSpc>
                <a:spcPct val="150000"/>
              </a:lnSpc>
            </a:pPr>
            <a:endParaRPr lang="es-ES" sz="2800" dirty="0"/>
          </a:p>
          <a:p>
            <a:pPr algn="ctr">
              <a:lnSpc>
                <a:spcPct val="150000"/>
              </a:lnSpc>
            </a:pPr>
            <a:r>
              <a:rPr lang="es-ES" sz="2800" dirty="0"/>
              <a:t>7:27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2542" y="3136778"/>
            <a:ext cx="88036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800" dirty="0"/>
          </a:p>
          <a:p>
            <a:pPr algn="ctr">
              <a:lnSpc>
                <a:spcPct val="150000"/>
              </a:lnSpc>
            </a:pPr>
            <a:r>
              <a:rPr lang="es-ES" sz="2800" dirty="0"/>
              <a:t>5:30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3:00</a:t>
            </a:r>
          </a:p>
          <a:p>
            <a:pPr algn="ctr">
              <a:lnSpc>
                <a:spcPct val="150000"/>
              </a:lnSpc>
            </a:pPr>
            <a:endParaRPr lang="es-ES" sz="2800" dirty="0"/>
          </a:p>
          <a:p>
            <a:pPr algn="ctr">
              <a:lnSpc>
                <a:spcPct val="150000"/>
              </a:lnSpc>
            </a:pPr>
            <a:r>
              <a:rPr lang="es-ES" sz="2800" dirty="0"/>
              <a:t>8:30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3552" y="2567421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err="1"/>
              <a:t>Estimate</a:t>
            </a:r>
            <a:r>
              <a:rPr lang="es-ES" sz="2400" dirty="0"/>
              <a:t> (h)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96519" y="2567421"/>
            <a:ext cx="13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/>
              <a:t>Real (h)</a:t>
            </a:r>
          </a:p>
        </p:txBody>
      </p:sp>
    </p:spTree>
    <p:extLst>
      <p:ext uri="{BB962C8B-B14F-4D97-AF65-F5344CB8AC3E}">
        <p14:creationId xmlns:p14="http://schemas.microsoft.com/office/powerpoint/2010/main" val="2783052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43" y="939400"/>
            <a:ext cx="2091598" cy="2091598"/>
          </a:xfrm>
          <a:prstGeom prst="rect">
            <a:avLst/>
          </a:prstGeom>
        </p:spPr>
      </p:pic>
      <p:sp>
        <p:nvSpPr>
          <p:cNvPr id="32" name="TextBox 2"/>
          <p:cNvSpPr txBox="1"/>
          <p:nvPr/>
        </p:nvSpPr>
        <p:spPr>
          <a:xfrm>
            <a:off x="492564" y="157046"/>
            <a:ext cx="720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done?</a:t>
            </a: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3966" y="1569356"/>
            <a:ext cx="2674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>
                <a:solidFill>
                  <a:schemeClr val="bg1">
                    <a:lumMod val="50000"/>
                  </a:schemeClr>
                </a:solidFill>
              </a:rPr>
              <a:t>Frontend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1">
                    <a:lumMod val="50000"/>
                  </a:schemeClr>
                </a:solidFill>
              </a:rPr>
              <a:t>Developer</a:t>
            </a:r>
            <a:endParaRPr lang="es-E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44263" y="1046136"/>
            <a:ext cx="2432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José Gavilán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3621" y="3136778"/>
            <a:ext cx="49920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s-ES" sz="2800" dirty="0"/>
          </a:p>
          <a:p>
            <a:pPr>
              <a:lnSpc>
                <a:spcPct val="150000"/>
              </a:lnSpc>
            </a:pPr>
            <a:r>
              <a:rPr lang="es-ES" sz="2800" dirty="0"/>
              <a:t>Roles </a:t>
            </a:r>
            <a:r>
              <a:rPr lang="es-ES" sz="2800" dirty="0" err="1"/>
              <a:t>management</a:t>
            </a:r>
            <a:endParaRPr lang="es-ES" sz="2800" dirty="0"/>
          </a:p>
          <a:p>
            <a:pPr>
              <a:lnSpc>
                <a:spcPct val="150000"/>
              </a:lnSpc>
            </a:pPr>
            <a:r>
              <a:rPr lang="es-ES" sz="2800" dirty="0" err="1"/>
              <a:t>Departments</a:t>
            </a:r>
            <a:r>
              <a:rPr lang="es-ES" sz="2800" dirty="0"/>
              <a:t> </a:t>
            </a:r>
            <a:r>
              <a:rPr lang="es-ES" sz="2800" dirty="0" err="1"/>
              <a:t>management</a:t>
            </a:r>
            <a:endParaRPr lang="es-E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8153" y="3136778"/>
            <a:ext cx="88036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800" dirty="0"/>
          </a:p>
          <a:p>
            <a:pPr algn="ctr">
              <a:lnSpc>
                <a:spcPct val="150000"/>
              </a:lnSpc>
            </a:pPr>
            <a:r>
              <a:rPr lang="es-ES" sz="2800" dirty="0"/>
              <a:t>3:05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2:25</a:t>
            </a:r>
          </a:p>
          <a:p>
            <a:pPr algn="ctr">
              <a:lnSpc>
                <a:spcPct val="150000"/>
              </a:lnSpc>
            </a:pPr>
            <a:endParaRPr lang="es-ES" sz="2800" dirty="0"/>
          </a:p>
          <a:p>
            <a:pPr algn="ctr">
              <a:lnSpc>
                <a:spcPct val="150000"/>
              </a:lnSpc>
            </a:pPr>
            <a:r>
              <a:rPr lang="es-ES" sz="2800" dirty="0"/>
              <a:t>5:30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2542" y="3136778"/>
            <a:ext cx="88036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800" dirty="0"/>
          </a:p>
          <a:p>
            <a:pPr algn="ctr">
              <a:lnSpc>
                <a:spcPct val="150000"/>
              </a:lnSpc>
            </a:pPr>
            <a:r>
              <a:rPr lang="es-ES" sz="2800" dirty="0"/>
              <a:t>1:50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5:00</a:t>
            </a:r>
          </a:p>
          <a:p>
            <a:pPr algn="ctr">
              <a:lnSpc>
                <a:spcPct val="150000"/>
              </a:lnSpc>
            </a:pPr>
            <a:endParaRPr lang="es-ES" sz="2800" dirty="0"/>
          </a:p>
          <a:p>
            <a:pPr algn="ctr">
              <a:lnSpc>
                <a:spcPct val="150000"/>
              </a:lnSpc>
            </a:pPr>
            <a:r>
              <a:rPr lang="es-ES" sz="2800" dirty="0"/>
              <a:t>6:50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3552" y="2567421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err="1"/>
              <a:t>Estimate</a:t>
            </a:r>
            <a:r>
              <a:rPr lang="es-ES" sz="2400" dirty="0"/>
              <a:t> (h)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96519" y="2567421"/>
            <a:ext cx="13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/>
              <a:t>Real (h)</a:t>
            </a:r>
          </a:p>
        </p:txBody>
      </p:sp>
    </p:spTree>
    <p:extLst>
      <p:ext uri="{BB962C8B-B14F-4D97-AF65-F5344CB8AC3E}">
        <p14:creationId xmlns:p14="http://schemas.microsoft.com/office/powerpoint/2010/main" val="349631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43" y="938444"/>
            <a:ext cx="2091598" cy="2091598"/>
          </a:xfrm>
          <a:prstGeom prst="rect">
            <a:avLst/>
          </a:prstGeom>
        </p:spPr>
      </p:pic>
      <p:sp>
        <p:nvSpPr>
          <p:cNvPr id="32" name="TextBox 2"/>
          <p:cNvSpPr txBox="1"/>
          <p:nvPr/>
        </p:nvSpPr>
        <p:spPr>
          <a:xfrm>
            <a:off x="492564" y="157046"/>
            <a:ext cx="720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done?</a:t>
            </a: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3966" y="1569356"/>
            <a:ext cx="2674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>
                <a:solidFill>
                  <a:schemeClr val="bg1">
                    <a:lumMod val="50000"/>
                  </a:schemeClr>
                </a:solidFill>
              </a:rPr>
              <a:t>Frontend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1">
                    <a:lumMod val="50000"/>
                  </a:schemeClr>
                </a:solidFill>
              </a:rPr>
              <a:t>Developer</a:t>
            </a:r>
            <a:endParaRPr lang="es-E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44263" y="1046136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Andrés Jiménez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3621" y="3136778"/>
            <a:ext cx="4076757" cy="1949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s-ES" sz="2800" dirty="0"/>
          </a:p>
          <a:p>
            <a:pPr>
              <a:lnSpc>
                <a:spcPct val="150000"/>
              </a:lnSpc>
            </a:pPr>
            <a:r>
              <a:rPr lang="es-ES" sz="2800" dirty="0"/>
              <a:t>Time control</a:t>
            </a:r>
          </a:p>
          <a:p>
            <a:pPr>
              <a:lnSpc>
                <a:spcPct val="150000"/>
              </a:lnSpc>
            </a:pPr>
            <a:r>
              <a:rPr lang="es-ES" sz="2800" dirty="0" err="1"/>
              <a:t>Projects</a:t>
            </a:r>
            <a:r>
              <a:rPr lang="es-ES" sz="2800" dirty="0"/>
              <a:t> </a:t>
            </a:r>
            <a:r>
              <a:rPr lang="es-ES" sz="2800" dirty="0" err="1"/>
              <a:t>management</a:t>
            </a:r>
            <a:endParaRPr lang="es-E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528766" y="3136778"/>
            <a:ext cx="107914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800" dirty="0"/>
          </a:p>
          <a:p>
            <a:pPr algn="ctr">
              <a:lnSpc>
                <a:spcPct val="150000"/>
              </a:lnSpc>
            </a:pPr>
            <a:r>
              <a:rPr lang="es-ES" sz="2800" dirty="0"/>
              <a:t>7:10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5:00</a:t>
            </a:r>
          </a:p>
          <a:p>
            <a:pPr algn="ctr">
              <a:lnSpc>
                <a:spcPct val="150000"/>
              </a:lnSpc>
            </a:pPr>
            <a:endParaRPr lang="es-ES" sz="2800" dirty="0"/>
          </a:p>
          <a:p>
            <a:pPr algn="ctr">
              <a:lnSpc>
                <a:spcPct val="150000"/>
              </a:lnSpc>
            </a:pPr>
            <a:r>
              <a:rPr lang="es-ES" sz="2800" dirty="0"/>
              <a:t>12:10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43155" y="3136778"/>
            <a:ext cx="107914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800" dirty="0"/>
          </a:p>
          <a:p>
            <a:pPr algn="ctr">
              <a:lnSpc>
                <a:spcPct val="150000"/>
              </a:lnSpc>
            </a:pPr>
            <a:r>
              <a:rPr lang="es-ES" sz="2800" dirty="0"/>
              <a:t>4:20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6:00</a:t>
            </a:r>
          </a:p>
          <a:p>
            <a:pPr algn="ctr">
              <a:lnSpc>
                <a:spcPct val="150000"/>
              </a:lnSpc>
            </a:pPr>
            <a:endParaRPr lang="es-ES" sz="2800" dirty="0"/>
          </a:p>
          <a:p>
            <a:pPr algn="ctr">
              <a:lnSpc>
                <a:spcPct val="150000"/>
              </a:lnSpc>
            </a:pPr>
            <a:r>
              <a:rPr lang="es-ES" sz="2800" dirty="0"/>
              <a:t>10:20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3552" y="2567421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err="1"/>
              <a:t>Estimate</a:t>
            </a:r>
            <a:r>
              <a:rPr lang="es-ES" sz="2400" dirty="0"/>
              <a:t> (h)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96519" y="2567421"/>
            <a:ext cx="13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/>
              <a:t>Real (h)</a:t>
            </a:r>
          </a:p>
        </p:txBody>
      </p:sp>
    </p:spTree>
    <p:extLst>
      <p:ext uri="{BB962C8B-B14F-4D97-AF65-F5344CB8AC3E}">
        <p14:creationId xmlns:p14="http://schemas.microsoft.com/office/powerpoint/2010/main" val="1698108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43" y="939400"/>
            <a:ext cx="2091598" cy="2091598"/>
          </a:xfrm>
          <a:prstGeom prst="rect">
            <a:avLst/>
          </a:prstGeom>
        </p:spPr>
      </p:pic>
      <p:sp>
        <p:nvSpPr>
          <p:cNvPr id="32" name="TextBox 2"/>
          <p:cNvSpPr txBox="1"/>
          <p:nvPr/>
        </p:nvSpPr>
        <p:spPr>
          <a:xfrm>
            <a:off x="492564" y="157046"/>
            <a:ext cx="720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done?</a:t>
            </a: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3966" y="1569356"/>
            <a:ext cx="2674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>
                <a:solidFill>
                  <a:schemeClr val="bg1">
                    <a:lumMod val="50000"/>
                  </a:schemeClr>
                </a:solidFill>
              </a:rPr>
              <a:t>Frontend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1">
                    <a:lumMod val="50000"/>
                  </a:schemeClr>
                </a:solidFill>
              </a:rPr>
              <a:t>Developer</a:t>
            </a:r>
            <a:endParaRPr lang="es-E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44263" y="1046136"/>
            <a:ext cx="3757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Juan Carlos Liébana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3621" y="3136778"/>
            <a:ext cx="43428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s-ES" sz="2800" dirty="0"/>
          </a:p>
          <a:p>
            <a:pPr>
              <a:lnSpc>
                <a:spcPct val="150000"/>
              </a:lnSpc>
            </a:pPr>
            <a:r>
              <a:rPr lang="es-ES" sz="2800" dirty="0" err="1"/>
              <a:t>Contact</a:t>
            </a:r>
            <a:r>
              <a:rPr lang="es-ES" sz="2800" dirty="0"/>
              <a:t> </a:t>
            </a:r>
            <a:r>
              <a:rPr lang="es-ES" sz="2800" dirty="0" err="1"/>
              <a:t>Form</a:t>
            </a:r>
            <a:endParaRPr lang="es-ES" sz="2800" dirty="0"/>
          </a:p>
          <a:p>
            <a:pPr>
              <a:lnSpc>
                <a:spcPct val="150000"/>
              </a:lnSpc>
            </a:pPr>
            <a:r>
              <a:rPr lang="es-ES" sz="2800" dirty="0"/>
              <a:t>Sprint#1 </a:t>
            </a:r>
            <a:r>
              <a:rPr lang="es-ES" sz="2800" dirty="0" err="1"/>
              <a:t>enhancements</a:t>
            </a:r>
            <a:endParaRPr lang="es-E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8153" y="3136778"/>
            <a:ext cx="88036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800" dirty="0"/>
          </a:p>
          <a:p>
            <a:pPr algn="ctr">
              <a:lnSpc>
                <a:spcPct val="150000"/>
              </a:lnSpc>
            </a:pPr>
            <a:r>
              <a:rPr lang="es-ES" sz="2800" dirty="0"/>
              <a:t>1:10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1:45</a:t>
            </a:r>
          </a:p>
          <a:p>
            <a:pPr algn="ctr">
              <a:lnSpc>
                <a:spcPct val="150000"/>
              </a:lnSpc>
            </a:pPr>
            <a:endParaRPr lang="es-ES" sz="2800" dirty="0"/>
          </a:p>
          <a:p>
            <a:pPr algn="ctr">
              <a:lnSpc>
                <a:spcPct val="150000"/>
              </a:lnSpc>
            </a:pPr>
            <a:r>
              <a:rPr lang="es-ES" sz="2800" dirty="0"/>
              <a:t>2:55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2543" y="3136778"/>
            <a:ext cx="88036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800" dirty="0"/>
          </a:p>
          <a:p>
            <a:pPr algn="ctr">
              <a:lnSpc>
                <a:spcPct val="150000"/>
              </a:lnSpc>
            </a:pPr>
            <a:r>
              <a:rPr lang="es-ES" sz="2800" dirty="0"/>
              <a:t>1:00</a:t>
            </a:r>
          </a:p>
          <a:p>
            <a:pPr algn="ctr">
              <a:lnSpc>
                <a:spcPct val="150000"/>
              </a:lnSpc>
            </a:pPr>
            <a:r>
              <a:rPr lang="es-ES" sz="2800" dirty="0"/>
              <a:t>1:40</a:t>
            </a:r>
          </a:p>
          <a:p>
            <a:pPr algn="ctr">
              <a:lnSpc>
                <a:spcPct val="150000"/>
              </a:lnSpc>
            </a:pPr>
            <a:endParaRPr lang="es-ES" sz="2800" dirty="0"/>
          </a:p>
          <a:p>
            <a:pPr algn="ctr">
              <a:lnSpc>
                <a:spcPct val="150000"/>
              </a:lnSpc>
            </a:pPr>
            <a:r>
              <a:rPr lang="es-ES" sz="2800" dirty="0"/>
              <a:t>2:40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3552" y="2567421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err="1"/>
              <a:t>Estimate</a:t>
            </a:r>
            <a:r>
              <a:rPr lang="es-ES" sz="2400" dirty="0"/>
              <a:t> (h)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96519" y="2567421"/>
            <a:ext cx="13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/>
              <a:t>Real (h)</a:t>
            </a:r>
          </a:p>
        </p:txBody>
      </p:sp>
    </p:spTree>
    <p:extLst>
      <p:ext uri="{BB962C8B-B14F-4D97-AF65-F5344CB8AC3E}">
        <p14:creationId xmlns:p14="http://schemas.microsoft.com/office/powerpoint/2010/main" val="215714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"/>
          <p:cNvSpPr txBox="1"/>
          <p:nvPr/>
        </p:nvSpPr>
        <p:spPr>
          <a:xfrm>
            <a:off x="492564" y="157046"/>
            <a:ext cx="720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done?</a:t>
            </a: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53B6E91-FD3B-4D3D-8E3D-391903943E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274258"/>
              </p:ext>
            </p:extLst>
          </p:nvPr>
        </p:nvGraphicFramePr>
        <p:xfrm>
          <a:off x="776288" y="1079500"/>
          <a:ext cx="7518400" cy="546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9611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"/>
          <p:cNvSpPr txBox="1"/>
          <p:nvPr/>
        </p:nvSpPr>
        <p:spPr>
          <a:xfrm>
            <a:off x="492564" y="157046"/>
            <a:ext cx="720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done?</a:t>
            </a: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9DE95BA-086F-4D04-B51C-FD0708D0C5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699928"/>
              </p:ext>
            </p:extLst>
          </p:nvPr>
        </p:nvGraphicFramePr>
        <p:xfrm>
          <a:off x="322977" y="1079500"/>
          <a:ext cx="8425021" cy="5600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2718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"/>
          <p:cNvSpPr txBox="1"/>
          <p:nvPr/>
        </p:nvSpPr>
        <p:spPr>
          <a:xfrm>
            <a:off x="492564" y="157046"/>
            <a:ext cx="720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done?</a:t>
            </a: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9CB8A37-262D-4DB3-873C-7CA23C249C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30983"/>
              </p:ext>
            </p:extLst>
          </p:nvPr>
        </p:nvGraphicFramePr>
        <p:xfrm>
          <a:off x="138828" y="1028700"/>
          <a:ext cx="8793320" cy="562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941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"/>
          <p:cNvSpPr txBox="1"/>
          <p:nvPr/>
        </p:nvSpPr>
        <p:spPr>
          <a:xfrm>
            <a:off x="492564" y="157046"/>
            <a:ext cx="720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done?</a:t>
            </a: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242" y="2909888"/>
            <a:ext cx="7852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/>
              <a:t>Let’s</a:t>
            </a:r>
            <a:r>
              <a:rPr lang="es-ES" sz="3600" dirty="0"/>
              <a:t> stop a </a:t>
            </a:r>
            <a:r>
              <a:rPr lang="es-ES" sz="3600" dirty="0" err="1"/>
              <a:t>moment</a:t>
            </a:r>
            <a:r>
              <a:rPr lang="es-ES" sz="3600" dirty="0"/>
              <a:t> </a:t>
            </a:r>
            <a:r>
              <a:rPr lang="es-ES" sz="3600" dirty="0" err="1"/>
              <a:t>think</a:t>
            </a:r>
            <a:r>
              <a:rPr lang="es-ES" sz="3600" dirty="0"/>
              <a:t> </a:t>
            </a:r>
            <a:r>
              <a:rPr lang="es-ES" sz="3600" dirty="0" err="1"/>
              <a:t>about</a:t>
            </a:r>
            <a:r>
              <a:rPr lang="es-ES" sz="3600" dirty="0"/>
              <a:t> performance and </a:t>
            </a:r>
            <a:r>
              <a:rPr lang="es-ES" sz="3600" dirty="0" err="1"/>
              <a:t>standards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27854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"/>
          <p:cNvSpPr txBox="1"/>
          <p:nvPr/>
        </p:nvSpPr>
        <p:spPr>
          <a:xfrm>
            <a:off x="492564" y="157046"/>
            <a:ext cx="720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done?</a:t>
            </a: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89" y="2528888"/>
            <a:ext cx="2456941" cy="21249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62" y="4773452"/>
            <a:ext cx="3419796" cy="1909109"/>
          </a:xfrm>
          <a:prstGeom prst="rect">
            <a:avLst/>
          </a:prstGeom>
        </p:spPr>
      </p:pic>
      <p:sp>
        <p:nvSpPr>
          <p:cNvPr id="15" name="TextBox 11"/>
          <p:cNvSpPr txBox="1"/>
          <p:nvPr/>
        </p:nvSpPr>
        <p:spPr>
          <a:xfrm>
            <a:off x="2899463" y="1037607"/>
            <a:ext cx="3272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/>
              <a:t>Google </a:t>
            </a:r>
            <a:r>
              <a:rPr lang="es-ES" sz="3200" dirty="0" err="1"/>
              <a:t>InSights</a:t>
            </a:r>
            <a:endParaRPr lang="es-ES" sz="3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79" y="2528888"/>
            <a:ext cx="2344160" cy="21249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9115" y="4795487"/>
            <a:ext cx="3456755" cy="186504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45067" y="1886026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/>
              <a:t>Before</a:t>
            </a:r>
            <a:endParaRPr lang="es-E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383137" y="1886026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/>
              <a:t>After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74065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"/>
          <p:cNvSpPr txBox="1"/>
          <p:nvPr/>
        </p:nvSpPr>
        <p:spPr>
          <a:xfrm>
            <a:off x="492564" y="157046"/>
            <a:ext cx="720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done?</a:t>
            </a: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5" name="TextBox 11"/>
          <p:cNvSpPr txBox="1"/>
          <p:nvPr/>
        </p:nvSpPr>
        <p:spPr>
          <a:xfrm>
            <a:off x="3727415" y="1037607"/>
            <a:ext cx="1616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err="1"/>
              <a:t>Grader</a:t>
            </a:r>
            <a:endParaRPr lang="es-E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36525" y="1886026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/>
              <a:t>Before</a:t>
            </a:r>
            <a:endParaRPr lang="es-E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383136" y="1886026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/>
              <a:t>After</a:t>
            </a:r>
            <a:endParaRPr lang="es-E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859" y="2881454"/>
            <a:ext cx="3036798" cy="31508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19" y="2881454"/>
            <a:ext cx="2866996" cy="31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7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52213" y="2063217"/>
            <a:ext cx="53665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185" indent="-557185">
              <a:lnSpc>
                <a:spcPct val="150000"/>
              </a:lnSpc>
              <a:buFont typeface="+mj-lt"/>
              <a:buAutoNum type="arabicPeriod"/>
            </a:pPr>
            <a:r>
              <a:rPr lang="es-ES" sz="3400" dirty="0" err="1"/>
              <a:t>What</a:t>
            </a:r>
            <a:r>
              <a:rPr lang="es-ES" sz="3400" dirty="0"/>
              <a:t> </a:t>
            </a:r>
            <a:r>
              <a:rPr lang="es-ES" sz="3400" dirty="0" err="1"/>
              <a:t>is</a:t>
            </a:r>
            <a:r>
              <a:rPr lang="es-ES" sz="3400" dirty="0"/>
              <a:t> </a:t>
            </a:r>
            <a:r>
              <a:rPr lang="es-ES" sz="3400" dirty="0" err="1"/>
              <a:t>Metronus</a:t>
            </a:r>
            <a:r>
              <a:rPr lang="es-ES" sz="3400" dirty="0"/>
              <a:t>?</a:t>
            </a:r>
          </a:p>
          <a:p>
            <a:pPr marL="557185" indent="-557185">
              <a:lnSpc>
                <a:spcPct val="150000"/>
              </a:lnSpc>
              <a:buFont typeface="+mj-lt"/>
              <a:buAutoNum type="arabicPeriod"/>
            </a:pP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Financial</a:t>
            </a:r>
            <a:r>
              <a:rPr lang="es-ES" sz="3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information</a:t>
            </a:r>
            <a:endParaRPr lang="es-ES" sz="3400" dirty="0">
              <a:solidFill>
                <a:schemeClr val="bg1">
                  <a:lumMod val="75000"/>
                </a:schemeClr>
              </a:solidFill>
            </a:endParaRPr>
          </a:p>
          <a:p>
            <a:pPr marL="557185" indent="-557185">
              <a:lnSpc>
                <a:spcPct val="150000"/>
              </a:lnSpc>
              <a:buFont typeface="+mj-lt"/>
              <a:buAutoNum type="arabicPeriod"/>
            </a:pP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What</a:t>
            </a:r>
            <a:r>
              <a:rPr lang="es-ES" sz="3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have</a:t>
            </a:r>
            <a:r>
              <a:rPr lang="es-ES" sz="3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we</a:t>
            </a:r>
            <a:r>
              <a:rPr lang="es-ES" sz="3400" dirty="0">
                <a:solidFill>
                  <a:schemeClr val="bg1">
                    <a:lumMod val="75000"/>
                  </a:schemeClr>
                </a:solidFill>
              </a:rPr>
              <a:t> done?</a:t>
            </a:r>
          </a:p>
          <a:p>
            <a:pPr marL="557185" indent="-557185">
              <a:lnSpc>
                <a:spcPct val="150000"/>
              </a:lnSpc>
              <a:buFont typeface="+mj-lt"/>
              <a:buAutoNum type="arabicPeriod"/>
            </a:pP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The</a:t>
            </a:r>
            <a:r>
              <a:rPr lang="es-ES" sz="3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team</a:t>
            </a:r>
            <a:r>
              <a:rPr lang="es-ES" sz="3400" dirty="0">
                <a:solidFill>
                  <a:schemeClr val="bg1">
                    <a:lumMod val="75000"/>
                  </a:schemeClr>
                </a:solidFill>
              </a:rPr>
              <a:t> has </a:t>
            </a: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spoken</a:t>
            </a:r>
            <a:endParaRPr lang="es-ES" sz="3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3674726" y="783788"/>
            <a:ext cx="1721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Index</a:t>
            </a:r>
            <a:endParaRPr lang="es-E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8354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"/>
          <p:cNvSpPr txBox="1"/>
          <p:nvPr/>
        </p:nvSpPr>
        <p:spPr>
          <a:xfrm>
            <a:off x="492564" y="157046"/>
            <a:ext cx="720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done?</a:t>
            </a: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5" name="TextBox 11"/>
          <p:cNvSpPr txBox="1"/>
          <p:nvPr/>
        </p:nvSpPr>
        <p:spPr>
          <a:xfrm>
            <a:off x="3584749" y="1037607"/>
            <a:ext cx="1901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err="1"/>
              <a:t>GTMetrix</a:t>
            </a:r>
            <a:endParaRPr lang="es-E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1545067" y="1886026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/>
              <a:t>Before</a:t>
            </a:r>
            <a:endParaRPr lang="es-E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383137" y="1886026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/>
              <a:t>After</a:t>
            </a:r>
            <a:endParaRPr lang="es-E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655" y="2671382"/>
            <a:ext cx="3792741" cy="1353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41" y="4339323"/>
            <a:ext cx="4571034" cy="1458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64" y="2730852"/>
            <a:ext cx="3611580" cy="12341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1" y="4392296"/>
            <a:ext cx="4303122" cy="135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31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"/>
          <p:cNvSpPr txBox="1"/>
          <p:nvPr/>
        </p:nvSpPr>
        <p:spPr>
          <a:xfrm>
            <a:off x="492564" y="157046"/>
            <a:ext cx="720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done?</a:t>
            </a: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5" name="TextBox 11"/>
          <p:cNvSpPr txBox="1"/>
          <p:nvPr/>
        </p:nvSpPr>
        <p:spPr>
          <a:xfrm>
            <a:off x="3396395" y="1037607"/>
            <a:ext cx="2278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err="1"/>
              <a:t>Dareboost</a:t>
            </a:r>
            <a:endParaRPr lang="es-E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3853355" y="1698262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/>
              <a:t>Before</a:t>
            </a:r>
            <a:endParaRPr lang="es-E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81" y="4934092"/>
            <a:ext cx="7477729" cy="18312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53" y="2297362"/>
            <a:ext cx="7452987" cy="177717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96829" y="4366691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/>
              <a:t>After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996099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"/>
          <p:cNvSpPr txBox="1"/>
          <p:nvPr/>
        </p:nvSpPr>
        <p:spPr>
          <a:xfrm>
            <a:off x="492564" y="157046"/>
            <a:ext cx="720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done?</a:t>
            </a: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5" name="TextBox 11"/>
          <p:cNvSpPr txBox="1"/>
          <p:nvPr/>
        </p:nvSpPr>
        <p:spPr>
          <a:xfrm>
            <a:off x="1996182" y="1037607"/>
            <a:ext cx="5078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err="1"/>
              <a:t>KeyCDN</a:t>
            </a:r>
            <a:r>
              <a:rPr lang="es-ES" sz="3200" dirty="0"/>
              <a:t> Test for HTTP/2.0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451" y="2776181"/>
            <a:ext cx="6176643" cy="231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05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"/>
          <p:cNvSpPr txBox="1"/>
          <p:nvPr/>
        </p:nvSpPr>
        <p:spPr>
          <a:xfrm>
            <a:off x="492564" y="157046"/>
            <a:ext cx="720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done?</a:t>
            </a: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5" name="TextBox 11"/>
          <p:cNvSpPr txBox="1"/>
          <p:nvPr/>
        </p:nvSpPr>
        <p:spPr>
          <a:xfrm>
            <a:off x="1476815" y="1037607"/>
            <a:ext cx="6117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err="1"/>
              <a:t>Grafana</a:t>
            </a:r>
            <a:r>
              <a:rPr lang="es-ES" sz="3200" dirty="0"/>
              <a:t> </a:t>
            </a:r>
            <a:r>
              <a:rPr lang="es-ES" sz="3200" dirty="0" err="1"/>
              <a:t>on</a:t>
            </a:r>
            <a:r>
              <a:rPr lang="es-ES" sz="3200" dirty="0"/>
              <a:t> stats.metronus.es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4767" y="1622382"/>
            <a:ext cx="7824013" cy="523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59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"/>
          <p:cNvSpPr txBox="1"/>
          <p:nvPr/>
        </p:nvSpPr>
        <p:spPr>
          <a:xfrm>
            <a:off x="492564" y="157046"/>
            <a:ext cx="720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done?</a:t>
            </a: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5" name="TextBox 11"/>
          <p:cNvSpPr txBox="1"/>
          <p:nvPr/>
        </p:nvSpPr>
        <p:spPr>
          <a:xfrm>
            <a:off x="1476815" y="1037607"/>
            <a:ext cx="6117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err="1"/>
              <a:t>Grafana</a:t>
            </a:r>
            <a:r>
              <a:rPr lang="es-ES" sz="3200" dirty="0"/>
              <a:t> </a:t>
            </a:r>
            <a:r>
              <a:rPr lang="es-ES" sz="3200" dirty="0" err="1"/>
              <a:t>on</a:t>
            </a:r>
            <a:r>
              <a:rPr lang="es-ES" sz="3200" dirty="0"/>
              <a:t> stats.metronus.es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6537" y="1795057"/>
            <a:ext cx="6891802" cy="50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58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"/>
          <p:cNvSpPr txBox="1"/>
          <p:nvPr/>
        </p:nvSpPr>
        <p:spPr>
          <a:xfrm>
            <a:off x="492564" y="157046"/>
            <a:ext cx="720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done?</a:t>
            </a: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5" name="TextBox 11"/>
          <p:cNvSpPr txBox="1"/>
          <p:nvPr/>
        </p:nvSpPr>
        <p:spPr>
          <a:xfrm>
            <a:off x="1476815" y="1037607"/>
            <a:ext cx="6117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err="1"/>
              <a:t>Grafana</a:t>
            </a:r>
            <a:r>
              <a:rPr lang="es-ES" sz="3200" dirty="0"/>
              <a:t> </a:t>
            </a:r>
            <a:r>
              <a:rPr lang="es-ES" sz="3200" dirty="0" err="1"/>
              <a:t>on</a:t>
            </a:r>
            <a:r>
              <a:rPr lang="es-ES" sz="3200" dirty="0"/>
              <a:t> stats.metronus.es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474" y="2214989"/>
            <a:ext cx="8320028" cy="405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50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52213" y="2063217"/>
            <a:ext cx="53665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185" indent="-557185">
              <a:lnSpc>
                <a:spcPct val="150000"/>
              </a:lnSpc>
              <a:buFont typeface="+mj-lt"/>
              <a:buAutoNum type="arabicPeriod"/>
            </a:pP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What</a:t>
            </a:r>
            <a:r>
              <a:rPr lang="es-ES" sz="3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is</a:t>
            </a:r>
            <a:r>
              <a:rPr lang="es-ES" sz="3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Metronus</a:t>
            </a:r>
            <a:r>
              <a:rPr lang="es-ES" sz="34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marL="557185" indent="-557185">
              <a:lnSpc>
                <a:spcPct val="150000"/>
              </a:lnSpc>
              <a:buFont typeface="+mj-lt"/>
              <a:buAutoNum type="arabicPeriod"/>
            </a:pP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Finantial</a:t>
            </a:r>
            <a:r>
              <a:rPr lang="es-ES" sz="3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information</a:t>
            </a:r>
            <a:endParaRPr lang="es-ES" sz="3400" dirty="0">
              <a:solidFill>
                <a:schemeClr val="bg1">
                  <a:lumMod val="75000"/>
                </a:schemeClr>
              </a:solidFill>
            </a:endParaRPr>
          </a:p>
          <a:p>
            <a:pPr marL="557185" indent="-557185">
              <a:lnSpc>
                <a:spcPct val="150000"/>
              </a:lnSpc>
              <a:buFont typeface="+mj-lt"/>
              <a:buAutoNum type="arabicPeriod"/>
            </a:pP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What</a:t>
            </a:r>
            <a:r>
              <a:rPr lang="es-ES" sz="3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have</a:t>
            </a:r>
            <a:r>
              <a:rPr lang="es-ES" sz="3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we</a:t>
            </a:r>
            <a:r>
              <a:rPr lang="es-ES" sz="3400" dirty="0">
                <a:solidFill>
                  <a:schemeClr val="bg1">
                    <a:lumMod val="75000"/>
                  </a:schemeClr>
                </a:solidFill>
              </a:rPr>
              <a:t> done?</a:t>
            </a:r>
          </a:p>
          <a:p>
            <a:pPr marL="557185" indent="-557185">
              <a:lnSpc>
                <a:spcPct val="150000"/>
              </a:lnSpc>
              <a:buFont typeface="+mj-lt"/>
              <a:buAutoNum type="arabicPeriod"/>
            </a:pPr>
            <a:r>
              <a:rPr lang="es-ES" sz="3400" dirty="0" err="1"/>
              <a:t>The</a:t>
            </a:r>
            <a:r>
              <a:rPr lang="es-ES" sz="3400" dirty="0"/>
              <a:t> </a:t>
            </a:r>
            <a:r>
              <a:rPr lang="es-ES" sz="3400" dirty="0" err="1"/>
              <a:t>team</a:t>
            </a:r>
            <a:r>
              <a:rPr lang="es-ES" sz="3400" dirty="0"/>
              <a:t> has </a:t>
            </a:r>
            <a:r>
              <a:rPr lang="es-ES" sz="3400" dirty="0" err="1"/>
              <a:t>spoken</a:t>
            </a:r>
            <a:endParaRPr lang="es-ES" sz="3400" dirty="0"/>
          </a:p>
        </p:txBody>
      </p:sp>
      <p:sp>
        <p:nvSpPr>
          <p:cNvPr id="7" name="TextBox 2"/>
          <p:cNvSpPr txBox="1"/>
          <p:nvPr/>
        </p:nvSpPr>
        <p:spPr>
          <a:xfrm>
            <a:off x="3674726" y="783788"/>
            <a:ext cx="1721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Index</a:t>
            </a:r>
            <a:endParaRPr lang="es-E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8299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"/>
          <p:cNvSpPr txBox="1"/>
          <p:nvPr/>
        </p:nvSpPr>
        <p:spPr>
          <a:xfrm>
            <a:off x="492564" y="157046"/>
            <a:ext cx="720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has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spoken</a:t>
            </a:r>
            <a:endParaRPr lang="es-E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82" y="2338388"/>
            <a:ext cx="2024265" cy="20242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128" y="2338387"/>
            <a:ext cx="2024265" cy="20242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00310" y="4362652"/>
            <a:ext cx="21820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 err="1"/>
              <a:t>Satisfaction</a:t>
            </a:r>
            <a:endParaRPr lang="es-ES" sz="2800" dirty="0"/>
          </a:p>
          <a:p>
            <a:pPr algn="ctr"/>
            <a:r>
              <a:rPr lang="es-ES" sz="2800" dirty="0"/>
              <a:t>7,3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43391" y="4362652"/>
            <a:ext cx="2037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 err="1"/>
              <a:t>Motivation</a:t>
            </a:r>
            <a:endParaRPr lang="es-ES" sz="2800" dirty="0"/>
          </a:p>
          <a:p>
            <a:pPr algn="ctr"/>
            <a:r>
              <a:rPr lang="es-ES" sz="2800" dirty="0"/>
              <a:t>6,4</a:t>
            </a:r>
          </a:p>
        </p:txBody>
      </p:sp>
      <p:sp>
        <p:nvSpPr>
          <p:cNvPr id="17" name="TextBox 11"/>
          <p:cNvSpPr txBox="1"/>
          <p:nvPr/>
        </p:nvSpPr>
        <p:spPr>
          <a:xfrm>
            <a:off x="2442608" y="1309272"/>
            <a:ext cx="4185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err="1"/>
              <a:t>What</a:t>
            </a:r>
            <a:r>
              <a:rPr lang="es-ES" sz="3200" dirty="0"/>
              <a:t> do </a:t>
            </a:r>
            <a:r>
              <a:rPr lang="es-ES" sz="3200" dirty="0" err="1"/>
              <a:t>they</a:t>
            </a:r>
            <a:r>
              <a:rPr lang="es-ES" sz="3200" dirty="0"/>
              <a:t> </a:t>
            </a:r>
            <a:r>
              <a:rPr lang="es-ES" sz="3200" dirty="0" err="1"/>
              <a:t>think</a:t>
            </a:r>
            <a:r>
              <a:rPr lang="es-E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3075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"/>
          <p:cNvSpPr txBox="1"/>
          <p:nvPr/>
        </p:nvSpPr>
        <p:spPr>
          <a:xfrm>
            <a:off x="492564" y="157046"/>
            <a:ext cx="720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has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spoken</a:t>
            </a:r>
            <a:endParaRPr lang="es-E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82" y="2338388"/>
            <a:ext cx="2024265" cy="20242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128" y="2338387"/>
            <a:ext cx="2024265" cy="20242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5458" y="4362652"/>
            <a:ext cx="39517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/>
              <a:t>More </a:t>
            </a:r>
            <a:r>
              <a:rPr lang="es-ES" sz="2800" dirty="0" err="1"/>
              <a:t>proactivity</a:t>
            </a:r>
            <a:endParaRPr lang="es-ES" sz="2800" dirty="0"/>
          </a:p>
          <a:p>
            <a:pPr algn="ctr"/>
            <a:r>
              <a:rPr lang="es-ES" sz="2800" dirty="0"/>
              <a:t>More </a:t>
            </a:r>
            <a:r>
              <a:rPr lang="es-ES" sz="2800" dirty="0" err="1"/>
              <a:t>documentation</a:t>
            </a:r>
            <a:endParaRPr lang="es-E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987580" y="4362652"/>
            <a:ext cx="35493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 err="1"/>
              <a:t>Teammate</a:t>
            </a:r>
            <a:r>
              <a:rPr lang="es-ES" sz="2800" dirty="0"/>
              <a:t> </a:t>
            </a:r>
            <a:r>
              <a:rPr lang="es-ES" sz="2800" dirty="0" err="1"/>
              <a:t>support</a:t>
            </a:r>
            <a:endParaRPr lang="es-ES" sz="2800" dirty="0"/>
          </a:p>
          <a:p>
            <a:pPr algn="ctr"/>
            <a:r>
              <a:rPr lang="es-ES" sz="2800" dirty="0" err="1"/>
              <a:t>Teammate</a:t>
            </a:r>
            <a:r>
              <a:rPr lang="es-ES" sz="2800" dirty="0"/>
              <a:t> </a:t>
            </a:r>
            <a:r>
              <a:rPr lang="es-ES" sz="2800" dirty="0" err="1"/>
              <a:t>rotation</a:t>
            </a:r>
            <a:endParaRPr lang="es-ES" sz="2800" dirty="0"/>
          </a:p>
        </p:txBody>
      </p:sp>
      <p:sp>
        <p:nvSpPr>
          <p:cNvPr id="17" name="TextBox 11"/>
          <p:cNvSpPr txBox="1"/>
          <p:nvPr/>
        </p:nvSpPr>
        <p:spPr>
          <a:xfrm>
            <a:off x="2442607" y="1309272"/>
            <a:ext cx="4185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err="1"/>
              <a:t>What</a:t>
            </a:r>
            <a:r>
              <a:rPr lang="es-ES" sz="3200" dirty="0"/>
              <a:t> do </a:t>
            </a:r>
            <a:r>
              <a:rPr lang="es-ES" sz="3200" dirty="0" err="1"/>
              <a:t>they</a:t>
            </a:r>
            <a:r>
              <a:rPr lang="es-ES" sz="3200" dirty="0"/>
              <a:t> </a:t>
            </a:r>
            <a:r>
              <a:rPr lang="es-ES" sz="3200" dirty="0" err="1"/>
              <a:t>think</a:t>
            </a:r>
            <a:r>
              <a:rPr lang="es-E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91116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"/>
          <p:cNvSpPr txBox="1"/>
          <p:nvPr/>
        </p:nvSpPr>
        <p:spPr>
          <a:xfrm>
            <a:off x="492564" y="157046"/>
            <a:ext cx="720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has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spoken</a:t>
            </a:r>
            <a:endParaRPr lang="es-E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47173" y="4362652"/>
            <a:ext cx="1688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 err="1"/>
              <a:t>Planning</a:t>
            </a:r>
            <a:endParaRPr lang="es-ES" sz="2800" dirty="0"/>
          </a:p>
          <a:p>
            <a:pPr algn="ctr"/>
            <a:r>
              <a:rPr lang="es-ES" sz="2800" dirty="0"/>
              <a:t>6,1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8402" y="4362652"/>
            <a:ext cx="26677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 err="1"/>
              <a:t>Assigned</a:t>
            </a:r>
            <a:r>
              <a:rPr lang="es-ES" sz="2800" dirty="0"/>
              <a:t> </a:t>
            </a:r>
            <a:r>
              <a:rPr lang="es-ES" sz="2800" dirty="0" err="1"/>
              <a:t>tasks</a:t>
            </a:r>
            <a:endParaRPr lang="es-ES" sz="2800" dirty="0"/>
          </a:p>
          <a:p>
            <a:pPr algn="ctr"/>
            <a:r>
              <a:rPr lang="es-ES" sz="2800" dirty="0"/>
              <a:t>6,9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81" y="2361506"/>
            <a:ext cx="2024265" cy="20242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783" y="2361506"/>
            <a:ext cx="2024955" cy="2024955"/>
          </a:xfrm>
          <a:prstGeom prst="rect">
            <a:avLst/>
          </a:prstGeom>
        </p:spPr>
      </p:pic>
      <p:sp>
        <p:nvSpPr>
          <p:cNvPr id="13" name="TextBox 11"/>
          <p:cNvSpPr txBox="1"/>
          <p:nvPr/>
        </p:nvSpPr>
        <p:spPr>
          <a:xfrm>
            <a:off x="2442607" y="1309272"/>
            <a:ext cx="4185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err="1"/>
              <a:t>What</a:t>
            </a:r>
            <a:r>
              <a:rPr lang="es-ES" sz="3200" dirty="0"/>
              <a:t> do </a:t>
            </a:r>
            <a:r>
              <a:rPr lang="es-ES" sz="3200" dirty="0" err="1"/>
              <a:t>they</a:t>
            </a:r>
            <a:r>
              <a:rPr lang="es-ES" sz="3200" dirty="0"/>
              <a:t> </a:t>
            </a:r>
            <a:r>
              <a:rPr lang="es-ES" sz="3200" dirty="0" err="1"/>
              <a:t>think</a:t>
            </a:r>
            <a:r>
              <a:rPr lang="es-E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0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49" y="2513580"/>
            <a:ext cx="1605571" cy="1605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213" y="2513579"/>
            <a:ext cx="1605571" cy="16055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473" y="2528888"/>
            <a:ext cx="1607985" cy="160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9609" y="4259443"/>
            <a:ext cx="2830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How</a:t>
            </a:r>
            <a:r>
              <a:rPr lang="es-ES" sz="2000" dirty="0"/>
              <a:t> </a:t>
            </a:r>
            <a:r>
              <a:rPr lang="es-ES" sz="2000" dirty="0" err="1"/>
              <a:t>much</a:t>
            </a:r>
            <a:r>
              <a:rPr lang="es-ES" sz="2000" dirty="0"/>
              <a:t> time do </a:t>
            </a:r>
            <a:r>
              <a:rPr lang="es-ES" sz="2000" dirty="0" err="1"/>
              <a:t>my</a:t>
            </a:r>
            <a:r>
              <a:rPr lang="es-ES" sz="2000" dirty="0"/>
              <a:t> </a:t>
            </a:r>
            <a:r>
              <a:rPr lang="es-ES" sz="2000" dirty="0" err="1"/>
              <a:t>employees</a:t>
            </a:r>
            <a:r>
              <a:rPr lang="es-ES" sz="2000" dirty="0"/>
              <a:t> </a:t>
            </a:r>
            <a:r>
              <a:rPr lang="es-ES" sz="2000" dirty="0" err="1"/>
              <a:t>spend</a:t>
            </a:r>
            <a:r>
              <a:rPr lang="es-ES" sz="2000" dirty="0"/>
              <a:t> on </a:t>
            </a:r>
            <a:r>
              <a:rPr lang="es-ES" sz="2000" dirty="0" err="1"/>
              <a:t>each</a:t>
            </a:r>
            <a:r>
              <a:rPr lang="es-ES" sz="2000" dirty="0"/>
              <a:t> </a:t>
            </a:r>
            <a:r>
              <a:rPr lang="es-ES" sz="2000" dirty="0" err="1"/>
              <a:t>task</a:t>
            </a:r>
            <a:r>
              <a:rPr lang="es-ES" sz="2000" dirty="0"/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26871" y="4259443"/>
            <a:ext cx="1690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Are </a:t>
            </a:r>
            <a:r>
              <a:rPr lang="es-ES" sz="2000" dirty="0" err="1"/>
              <a:t>they</a:t>
            </a:r>
            <a:r>
              <a:rPr lang="es-ES" sz="2000" dirty="0"/>
              <a:t> </a:t>
            </a:r>
            <a:r>
              <a:rPr lang="es-ES" sz="2000" dirty="0" err="1"/>
              <a:t>productive</a:t>
            </a:r>
            <a:r>
              <a:rPr lang="es-ES" sz="2000" dirty="0"/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43706" y="4259443"/>
            <a:ext cx="163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Are </a:t>
            </a:r>
            <a:r>
              <a:rPr lang="es-ES" sz="2000" dirty="0" err="1"/>
              <a:t>they</a:t>
            </a:r>
            <a:r>
              <a:rPr lang="es-ES" sz="2000" dirty="0"/>
              <a:t> </a:t>
            </a:r>
            <a:r>
              <a:rPr lang="es-ES" sz="2000" dirty="0" err="1"/>
              <a:t>profitable</a:t>
            </a:r>
            <a:r>
              <a:rPr lang="es-ES" sz="2000" dirty="0"/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85053" y="1326969"/>
            <a:ext cx="2973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600" dirty="0" err="1"/>
              <a:t>The</a:t>
            </a:r>
            <a:r>
              <a:rPr lang="es-ES" sz="3200" dirty="0"/>
              <a:t> </a:t>
            </a:r>
            <a:r>
              <a:rPr lang="es-ES" sz="3600" dirty="0"/>
              <a:t>problem</a:t>
            </a:r>
            <a:endParaRPr lang="es-ES" sz="3200" dirty="0"/>
          </a:p>
        </p:txBody>
      </p:sp>
      <p:sp>
        <p:nvSpPr>
          <p:cNvPr id="15" name="Marcador de número de diapositiva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TextBox 2"/>
          <p:cNvSpPr txBox="1"/>
          <p:nvPr/>
        </p:nvSpPr>
        <p:spPr>
          <a:xfrm>
            <a:off x="492564" y="157046"/>
            <a:ext cx="6270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Metronus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01962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"/>
          <p:cNvSpPr txBox="1"/>
          <p:nvPr/>
        </p:nvSpPr>
        <p:spPr>
          <a:xfrm>
            <a:off x="492564" y="157046"/>
            <a:ext cx="720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has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spoken</a:t>
            </a:r>
            <a:endParaRPr lang="es-E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197" y="4362652"/>
            <a:ext cx="35862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/>
              <a:t>More </a:t>
            </a:r>
            <a:r>
              <a:rPr lang="es-ES" sz="2800" dirty="0" err="1"/>
              <a:t>detailed</a:t>
            </a:r>
            <a:r>
              <a:rPr lang="es-ES" sz="2800" dirty="0"/>
              <a:t> </a:t>
            </a:r>
            <a:r>
              <a:rPr lang="es-ES" sz="2800" dirty="0" err="1"/>
              <a:t>tasks</a:t>
            </a:r>
            <a:endParaRPr lang="es-ES" sz="2800" dirty="0"/>
          </a:p>
          <a:p>
            <a:pPr algn="ctr"/>
            <a:r>
              <a:rPr lang="es-ES" sz="2800" dirty="0"/>
              <a:t>More </a:t>
            </a:r>
            <a:r>
              <a:rPr lang="es-ES" sz="2800" dirty="0" err="1"/>
              <a:t>uniform</a:t>
            </a:r>
            <a:r>
              <a:rPr lang="es-ES" sz="2800" dirty="0"/>
              <a:t> </a:t>
            </a:r>
            <a:r>
              <a:rPr lang="es-ES" sz="2800" dirty="0" err="1"/>
              <a:t>tasks</a:t>
            </a:r>
            <a:endParaRPr lang="es-ES" sz="2800" dirty="0"/>
          </a:p>
          <a:p>
            <a:pPr algn="ctr"/>
            <a:r>
              <a:rPr lang="es-ES" sz="2800" dirty="0" err="1"/>
              <a:t>Stricter</a:t>
            </a:r>
            <a:r>
              <a:rPr lang="es-ES" sz="2800" dirty="0"/>
              <a:t> </a:t>
            </a:r>
            <a:r>
              <a:rPr lang="es-ES" sz="2800" dirty="0" err="1"/>
              <a:t>deadlines</a:t>
            </a:r>
            <a:endParaRPr lang="es-E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086967" y="4362652"/>
            <a:ext cx="33505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Better</a:t>
            </a:r>
            <a:r>
              <a:rPr lang="es-ES" sz="2800" dirty="0"/>
              <a:t> </a:t>
            </a:r>
            <a:r>
              <a:rPr lang="es-ES" sz="2800" dirty="0" err="1"/>
              <a:t>frontend-backend</a:t>
            </a:r>
            <a:r>
              <a:rPr lang="es-ES" sz="2800" dirty="0"/>
              <a:t> </a:t>
            </a:r>
            <a:r>
              <a:rPr lang="es-ES" sz="2800" dirty="0" err="1"/>
              <a:t>division</a:t>
            </a:r>
            <a:endParaRPr lang="es-E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81" y="2361506"/>
            <a:ext cx="2024265" cy="20242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783" y="2361506"/>
            <a:ext cx="2024955" cy="2024955"/>
          </a:xfrm>
          <a:prstGeom prst="rect">
            <a:avLst/>
          </a:prstGeom>
        </p:spPr>
      </p:pic>
      <p:sp>
        <p:nvSpPr>
          <p:cNvPr id="13" name="TextBox 11"/>
          <p:cNvSpPr txBox="1"/>
          <p:nvPr/>
        </p:nvSpPr>
        <p:spPr>
          <a:xfrm>
            <a:off x="2442607" y="1309272"/>
            <a:ext cx="4185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err="1"/>
              <a:t>What</a:t>
            </a:r>
            <a:r>
              <a:rPr lang="es-ES" sz="3200" dirty="0"/>
              <a:t> do </a:t>
            </a:r>
            <a:r>
              <a:rPr lang="es-ES" sz="3200" dirty="0" err="1"/>
              <a:t>they</a:t>
            </a:r>
            <a:r>
              <a:rPr lang="es-ES" sz="3200" dirty="0"/>
              <a:t> </a:t>
            </a:r>
            <a:r>
              <a:rPr lang="es-ES" sz="3200" dirty="0" err="1"/>
              <a:t>think</a:t>
            </a:r>
            <a:r>
              <a:rPr lang="es-E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40172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"/>
          <p:cNvSpPr txBox="1"/>
          <p:nvPr/>
        </p:nvSpPr>
        <p:spPr>
          <a:xfrm>
            <a:off x="492564" y="157046"/>
            <a:ext cx="720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has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spoken</a:t>
            </a:r>
            <a:endParaRPr lang="es-E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5622" y="4362652"/>
            <a:ext cx="2491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 err="1"/>
              <a:t>Commitment</a:t>
            </a:r>
            <a:endParaRPr lang="es-ES" sz="2800" dirty="0"/>
          </a:p>
          <a:p>
            <a:pPr algn="ctr"/>
            <a:r>
              <a:rPr lang="es-ES" sz="2800" dirty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33401" y="4362652"/>
            <a:ext cx="24577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 err="1"/>
              <a:t>Code</a:t>
            </a:r>
            <a:r>
              <a:rPr lang="es-ES" sz="2800" dirty="0"/>
              <a:t> </a:t>
            </a:r>
            <a:r>
              <a:rPr lang="es-ES" sz="2800" dirty="0" err="1"/>
              <a:t>quality</a:t>
            </a:r>
            <a:endParaRPr lang="es-ES" sz="2800" dirty="0"/>
          </a:p>
          <a:p>
            <a:pPr algn="ctr"/>
            <a:r>
              <a:rPr lang="es-ES" sz="2800" dirty="0"/>
              <a:t>6,8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130" y="2338387"/>
            <a:ext cx="2024265" cy="20242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182" y="2338386"/>
            <a:ext cx="2024265" cy="2024265"/>
          </a:xfrm>
          <a:prstGeom prst="rect">
            <a:avLst/>
          </a:prstGeom>
        </p:spPr>
      </p:pic>
      <p:sp>
        <p:nvSpPr>
          <p:cNvPr id="13" name="TextBox 11"/>
          <p:cNvSpPr txBox="1"/>
          <p:nvPr/>
        </p:nvSpPr>
        <p:spPr>
          <a:xfrm>
            <a:off x="2442607" y="1309272"/>
            <a:ext cx="4185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err="1"/>
              <a:t>What</a:t>
            </a:r>
            <a:r>
              <a:rPr lang="es-ES" sz="3200" dirty="0"/>
              <a:t> do </a:t>
            </a:r>
            <a:r>
              <a:rPr lang="es-ES" sz="3200" dirty="0" err="1"/>
              <a:t>they</a:t>
            </a:r>
            <a:r>
              <a:rPr lang="es-ES" sz="3200" dirty="0"/>
              <a:t> </a:t>
            </a:r>
            <a:r>
              <a:rPr lang="es-ES" sz="3200" dirty="0" err="1"/>
              <a:t>think</a:t>
            </a:r>
            <a:r>
              <a:rPr lang="es-E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6638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"/>
          <p:cNvSpPr txBox="1"/>
          <p:nvPr/>
        </p:nvSpPr>
        <p:spPr>
          <a:xfrm>
            <a:off x="492564" y="157046"/>
            <a:ext cx="720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has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spoken</a:t>
            </a:r>
            <a:endParaRPr lang="es-E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5193" y="4362652"/>
            <a:ext cx="3812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 err="1"/>
              <a:t>Metronus</a:t>
            </a:r>
            <a:r>
              <a:rPr lang="es-ES" sz="2800" dirty="0"/>
              <a:t> as portfolio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2614" y="4362652"/>
            <a:ext cx="32993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/>
              <a:t>More </a:t>
            </a:r>
            <a:r>
              <a:rPr lang="es-ES" sz="2800" dirty="0" err="1"/>
              <a:t>testing</a:t>
            </a:r>
            <a:endParaRPr lang="es-ES" sz="2800" dirty="0"/>
          </a:p>
          <a:p>
            <a:pPr algn="ctr"/>
            <a:r>
              <a:rPr lang="es-ES" sz="2800" dirty="0" err="1"/>
              <a:t>Documentation</a:t>
            </a:r>
            <a:endParaRPr lang="es-ES" sz="2800" dirty="0"/>
          </a:p>
          <a:p>
            <a:pPr algn="ctr"/>
            <a:r>
              <a:rPr lang="es-ES" sz="2800" dirty="0" err="1"/>
              <a:t>Coding</a:t>
            </a:r>
            <a:r>
              <a:rPr lang="es-ES" sz="2800" dirty="0"/>
              <a:t> </a:t>
            </a:r>
            <a:r>
              <a:rPr lang="es-ES" sz="2800" dirty="0" err="1"/>
              <a:t>standards</a:t>
            </a:r>
            <a:endParaRPr lang="es-E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130" y="2338387"/>
            <a:ext cx="2024265" cy="20242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182" y="2338386"/>
            <a:ext cx="2024265" cy="2024265"/>
          </a:xfrm>
          <a:prstGeom prst="rect">
            <a:avLst/>
          </a:prstGeom>
        </p:spPr>
      </p:pic>
      <p:sp>
        <p:nvSpPr>
          <p:cNvPr id="13" name="TextBox 11"/>
          <p:cNvSpPr txBox="1"/>
          <p:nvPr/>
        </p:nvSpPr>
        <p:spPr>
          <a:xfrm>
            <a:off x="3590360" y="1309272"/>
            <a:ext cx="1890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err="1"/>
              <a:t>Solutions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647224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362" y="681513"/>
            <a:ext cx="7915275" cy="111458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10700" dirty="0" err="1"/>
              <a:t>Metronus</a:t>
            </a:r>
            <a:endParaRPr lang="es-ES" sz="4950" dirty="0"/>
          </a:p>
        </p:txBody>
      </p:sp>
      <p:sp>
        <p:nvSpPr>
          <p:cNvPr id="4" name="TextBox 3"/>
          <p:cNvSpPr txBox="1"/>
          <p:nvPr/>
        </p:nvSpPr>
        <p:spPr>
          <a:xfrm>
            <a:off x="1332172" y="2226152"/>
            <a:ext cx="64796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4800" dirty="0" err="1"/>
              <a:t>Thank</a:t>
            </a:r>
            <a:r>
              <a:rPr lang="es-ES" sz="4800" dirty="0"/>
              <a:t> </a:t>
            </a:r>
            <a:r>
              <a:rPr lang="es-ES" sz="4800" dirty="0" err="1"/>
              <a:t>you</a:t>
            </a:r>
            <a:r>
              <a:rPr lang="es-ES" sz="4800" dirty="0"/>
              <a:t>!</a:t>
            </a:r>
          </a:p>
          <a:p>
            <a:pPr algn="ctr">
              <a:lnSpc>
                <a:spcPct val="150000"/>
              </a:lnSpc>
            </a:pPr>
            <a:r>
              <a:rPr lang="es-ES" sz="4800" dirty="0"/>
              <a:t>      info@metronus.es</a:t>
            </a:r>
          </a:p>
          <a:p>
            <a:pPr algn="ctr">
              <a:lnSpc>
                <a:spcPct val="150000"/>
              </a:lnSpc>
            </a:pPr>
            <a:r>
              <a:rPr lang="es-ES" sz="4800" dirty="0"/>
              <a:t>      www.metronus.es</a:t>
            </a:r>
          </a:p>
          <a:p>
            <a:pPr algn="r">
              <a:lnSpc>
                <a:spcPct val="150000"/>
              </a:lnSpc>
            </a:pPr>
            <a:r>
              <a:rPr lang="es-ES" sz="4800" dirty="0"/>
              <a:t>stats.metronus.es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2107553" y="1589287"/>
            <a:ext cx="5001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Time </a:t>
            </a:r>
            <a:r>
              <a:rPr lang="es-ES" sz="3200" dirty="0" err="1"/>
              <a:t>matters</a:t>
            </a:r>
            <a:r>
              <a:rPr lang="es-ES" sz="3200" dirty="0"/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32" y="4772820"/>
            <a:ext cx="631178" cy="6311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8673" t="26191" r="18673" b="26472"/>
          <a:stretch/>
        </p:blipFill>
        <p:spPr>
          <a:xfrm>
            <a:off x="1645645" y="3755600"/>
            <a:ext cx="649151" cy="490463"/>
          </a:xfrm>
          <a:prstGeom prst="rect">
            <a:avLst/>
          </a:prstGeom>
        </p:spPr>
      </p:pic>
      <p:pic>
        <p:nvPicPr>
          <p:cNvPr id="8" name="Graphic 7" descr="Gaug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3020" y="57755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5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59613" y="1326969"/>
            <a:ext cx="282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600" dirty="0" err="1"/>
              <a:t>Our</a:t>
            </a:r>
            <a:r>
              <a:rPr lang="es-ES" sz="3600" dirty="0"/>
              <a:t> </a:t>
            </a:r>
            <a:r>
              <a:rPr lang="es-ES" sz="3600" dirty="0" err="1"/>
              <a:t>solution</a:t>
            </a:r>
            <a:endParaRPr lang="es-ES" sz="3200" dirty="0"/>
          </a:p>
        </p:txBody>
      </p:sp>
      <p:sp>
        <p:nvSpPr>
          <p:cNvPr id="15" name="Marcador de número de diapositiva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extBox 2"/>
          <p:cNvSpPr txBox="1"/>
          <p:nvPr/>
        </p:nvSpPr>
        <p:spPr>
          <a:xfrm>
            <a:off x="492564" y="157046"/>
            <a:ext cx="6270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Metronus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02811" y="4096048"/>
            <a:ext cx="1938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Productivity</a:t>
            </a:r>
            <a:r>
              <a:rPr lang="es-ES" sz="2400" dirty="0"/>
              <a:t> </a:t>
            </a:r>
            <a:r>
              <a:rPr lang="es-ES" sz="2400" dirty="0" err="1"/>
              <a:t>Analytics</a:t>
            </a:r>
            <a:endParaRPr lang="es-E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551851" y="4096047"/>
            <a:ext cx="1516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Profit</a:t>
            </a:r>
            <a:r>
              <a:rPr lang="es-ES" sz="2400" dirty="0"/>
              <a:t> </a:t>
            </a:r>
            <a:r>
              <a:rPr lang="es-ES" sz="2400" dirty="0" err="1"/>
              <a:t>Analytics</a:t>
            </a:r>
            <a:endParaRPr lang="es-ES" sz="2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97" y="2513579"/>
            <a:ext cx="1625364" cy="162536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75953" y="4096048"/>
            <a:ext cx="1766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Time control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213" y="2513579"/>
            <a:ext cx="1605571" cy="1605571"/>
          </a:xfrm>
          <a:prstGeom prst="rect">
            <a:avLst/>
          </a:prstGeom>
        </p:spPr>
      </p:pic>
      <p:pic>
        <p:nvPicPr>
          <p:cNvPr id="19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473" y="2528888"/>
            <a:ext cx="1607985" cy="160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9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52213" y="2063217"/>
            <a:ext cx="53665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185" indent="-557185">
              <a:lnSpc>
                <a:spcPct val="150000"/>
              </a:lnSpc>
              <a:buFont typeface="+mj-lt"/>
              <a:buAutoNum type="arabicPeriod"/>
            </a:pP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What</a:t>
            </a:r>
            <a:r>
              <a:rPr lang="es-ES" sz="3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is</a:t>
            </a:r>
            <a:r>
              <a:rPr lang="es-ES" sz="3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Metronus</a:t>
            </a:r>
            <a:r>
              <a:rPr lang="es-ES" sz="34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marL="557185" indent="-557185">
              <a:lnSpc>
                <a:spcPct val="150000"/>
              </a:lnSpc>
              <a:buFont typeface="+mj-lt"/>
              <a:buAutoNum type="arabicPeriod"/>
            </a:pPr>
            <a:r>
              <a:rPr lang="es-ES" sz="3400" dirty="0" err="1"/>
              <a:t>Financial</a:t>
            </a:r>
            <a:r>
              <a:rPr lang="es-ES" sz="3400" dirty="0"/>
              <a:t> </a:t>
            </a:r>
            <a:r>
              <a:rPr lang="es-ES" sz="3400" dirty="0" err="1"/>
              <a:t>information</a:t>
            </a:r>
            <a:endParaRPr lang="es-ES" sz="3400" dirty="0"/>
          </a:p>
          <a:p>
            <a:pPr marL="557185" indent="-557185">
              <a:lnSpc>
                <a:spcPct val="150000"/>
              </a:lnSpc>
              <a:buFont typeface="+mj-lt"/>
              <a:buAutoNum type="arabicPeriod"/>
            </a:pP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What</a:t>
            </a:r>
            <a:r>
              <a:rPr lang="es-ES" sz="3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have</a:t>
            </a:r>
            <a:r>
              <a:rPr lang="es-ES" sz="3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we</a:t>
            </a:r>
            <a:r>
              <a:rPr lang="es-ES" sz="3400" dirty="0">
                <a:solidFill>
                  <a:schemeClr val="bg1">
                    <a:lumMod val="75000"/>
                  </a:schemeClr>
                </a:solidFill>
              </a:rPr>
              <a:t> done?</a:t>
            </a:r>
          </a:p>
          <a:p>
            <a:pPr marL="557185" indent="-557185">
              <a:lnSpc>
                <a:spcPct val="150000"/>
              </a:lnSpc>
              <a:buFont typeface="+mj-lt"/>
              <a:buAutoNum type="arabicPeriod"/>
            </a:pP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The</a:t>
            </a:r>
            <a:r>
              <a:rPr lang="es-ES" sz="3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team</a:t>
            </a:r>
            <a:r>
              <a:rPr lang="es-ES" sz="3400" dirty="0">
                <a:solidFill>
                  <a:schemeClr val="bg1">
                    <a:lumMod val="75000"/>
                  </a:schemeClr>
                </a:solidFill>
              </a:rPr>
              <a:t> has </a:t>
            </a:r>
            <a:r>
              <a:rPr lang="es-ES" sz="3400" dirty="0" err="1">
                <a:solidFill>
                  <a:schemeClr val="bg1">
                    <a:lumMod val="75000"/>
                  </a:schemeClr>
                </a:solidFill>
              </a:rPr>
              <a:t>spoken</a:t>
            </a:r>
            <a:endParaRPr lang="es-ES" sz="3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3674726" y="783788"/>
            <a:ext cx="1721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Index</a:t>
            </a:r>
            <a:endParaRPr lang="es-E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463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995035" y="1326969"/>
            <a:ext cx="5153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600" dirty="0" err="1"/>
              <a:t>Paying</a:t>
            </a:r>
            <a:r>
              <a:rPr lang="es-ES" sz="3600" dirty="0"/>
              <a:t> </a:t>
            </a:r>
            <a:r>
              <a:rPr lang="es-ES" sz="3600" dirty="0" err="1"/>
              <a:t>our</a:t>
            </a:r>
            <a:r>
              <a:rPr lang="es-ES" sz="3600" dirty="0"/>
              <a:t> </a:t>
            </a:r>
            <a:r>
              <a:rPr lang="es-ES" sz="3600" dirty="0" err="1"/>
              <a:t>employees</a:t>
            </a:r>
            <a:endParaRPr lang="es-ES" sz="3200" dirty="0"/>
          </a:p>
        </p:txBody>
      </p:sp>
      <p:sp>
        <p:nvSpPr>
          <p:cNvPr id="15" name="Marcador de número de diapositiva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TextBox 2"/>
          <p:cNvSpPr txBox="1"/>
          <p:nvPr/>
        </p:nvSpPr>
        <p:spPr>
          <a:xfrm>
            <a:off x="492564" y="157046"/>
            <a:ext cx="6270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Financial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information</a:t>
            </a:r>
            <a:endParaRPr lang="es-E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61" y="2528888"/>
            <a:ext cx="2098555" cy="209855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23355" y="4721366"/>
            <a:ext cx="2765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20% extra </a:t>
            </a:r>
            <a:r>
              <a:rPr lang="es-ES" sz="2400" dirty="0" err="1"/>
              <a:t>hours</a:t>
            </a:r>
            <a:endParaRPr lang="es-E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598" y="2528888"/>
            <a:ext cx="2102578" cy="21025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17694" y="4721366"/>
            <a:ext cx="2690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20% extra </a:t>
            </a:r>
            <a:r>
              <a:rPr lang="es-ES" sz="2400" dirty="0" err="1"/>
              <a:t>salary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50478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15441" y="1317159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600" dirty="0"/>
              <a:t>Marketing</a:t>
            </a:r>
            <a:endParaRPr lang="es-ES" sz="3200" dirty="0"/>
          </a:p>
        </p:txBody>
      </p:sp>
      <p:sp>
        <p:nvSpPr>
          <p:cNvPr id="15" name="Marcador de número de diapositiva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TextBox 2"/>
          <p:cNvSpPr txBox="1"/>
          <p:nvPr/>
        </p:nvSpPr>
        <p:spPr>
          <a:xfrm>
            <a:off x="492564" y="157046"/>
            <a:ext cx="6270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Financial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information</a:t>
            </a:r>
            <a:endParaRPr lang="es-E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90295" y="4792126"/>
            <a:ext cx="2690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20% of </a:t>
            </a:r>
            <a:r>
              <a:rPr lang="es-ES" sz="2400" dirty="0" err="1"/>
              <a:t>budget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marketing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818" y="2528888"/>
            <a:ext cx="2113339" cy="211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9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78011" y="1317159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600" dirty="0" err="1"/>
              <a:t>Contingency</a:t>
            </a:r>
            <a:endParaRPr lang="es-ES" sz="3200" dirty="0"/>
          </a:p>
        </p:txBody>
      </p:sp>
      <p:sp>
        <p:nvSpPr>
          <p:cNvPr id="15" name="Marcador de número de diapositiva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Box 2"/>
          <p:cNvSpPr txBox="1"/>
          <p:nvPr/>
        </p:nvSpPr>
        <p:spPr>
          <a:xfrm>
            <a:off x="492564" y="157046"/>
            <a:ext cx="6270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Financial</a:t>
            </a:r>
            <a:r>
              <a:rPr lang="es-E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information</a:t>
            </a:r>
            <a:endParaRPr lang="es-E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90295" y="4792126"/>
            <a:ext cx="2690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20% of </a:t>
            </a:r>
            <a:r>
              <a:rPr lang="es-ES" sz="2400" dirty="0" err="1"/>
              <a:t>budget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contingency</a:t>
            </a:r>
            <a:endParaRPr lang="es-E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818" y="2528888"/>
            <a:ext cx="2113339" cy="211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5773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1870</TotalTime>
  <Words>801</Words>
  <Application>Microsoft Office PowerPoint</Application>
  <PresentationFormat>On-screen Show (4:3)</PresentationFormat>
  <Paragraphs>362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Century Gothic</vt:lpstr>
      <vt:lpstr>Wingdings 3</vt:lpstr>
      <vt:lpstr>Espiral</vt:lpstr>
      <vt:lpstr>Metronus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Metronus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Metronus</dc:title>
  <dc:creator>David de los Santos Boix</dc:creator>
  <cp:lastModifiedBy>David de los Santos Boix</cp:lastModifiedBy>
  <cp:revision>474</cp:revision>
  <dcterms:created xsi:type="dcterms:W3CDTF">2017-02-16T08:08:53Z</dcterms:created>
  <dcterms:modified xsi:type="dcterms:W3CDTF">2017-03-30T15:08:02Z</dcterms:modified>
</cp:coreProperties>
</file>