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79" r:id="rId4"/>
    <p:sldId id="258" r:id="rId5"/>
    <p:sldId id="273" r:id="rId6"/>
    <p:sldId id="274" r:id="rId7"/>
    <p:sldId id="261" r:id="rId8"/>
    <p:sldId id="280" r:id="rId9"/>
    <p:sldId id="263" r:id="rId10"/>
    <p:sldId id="272" r:id="rId11"/>
    <p:sldId id="264" r:id="rId12"/>
    <p:sldId id="271" r:id="rId13"/>
    <p:sldId id="266" r:id="rId14"/>
    <p:sldId id="265" r:id="rId15"/>
    <p:sldId id="275" r:id="rId16"/>
    <p:sldId id="276" r:id="rId17"/>
    <p:sldId id="277" r:id="rId18"/>
    <p:sldId id="278" r:id="rId19"/>
    <p:sldId id="270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76" autoAdjust="0"/>
  </p:normalViewPr>
  <p:slideViewPr>
    <p:cSldViewPr>
      <p:cViewPr>
        <p:scale>
          <a:sx n="75" d="100"/>
          <a:sy n="75" d="100"/>
        </p:scale>
        <p:origin x="-1666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A2B92-0B5F-4883-AC1C-0A2A4204A13F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3A6E0-73AD-435C-9C74-59843B34F6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0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проекта состоит</a:t>
            </a:r>
            <a:r>
              <a:rPr lang="ru-RU" baseline="0" dirty="0" smtClean="0"/>
              <a:t> из:</a:t>
            </a:r>
          </a:p>
          <a:p>
            <a:pPr>
              <a:buFont typeface="Arial" pitchFamily="34" charset="0"/>
              <a:buChar char="•"/>
            </a:pPr>
            <a:r>
              <a:rPr lang="ru-RU" baseline="0" dirty="0" smtClean="0"/>
              <a:t> Доменной модели, которая отображает предметную область проекта (подробнее расскажет Влада)</a:t>
            </a:r>
          </a:p>
          <a:p>
            <a:pPr>
              <a:buFont typeface="Arial" pitchFamily="34" charset="0"/>
              <a:buChar char="•"/>
            </a:pPr>
            <a:r>
              <a:rPr lang="ru-RU" baseline="0" dirty="0" smtClean="0"/>
              <a:t> Уровень данных, который включает в себя</a:t>
            </a:r>
          </a:p>
          <a:p>
            <a:pPr lvl="1">
              <a:buFont typeface="Arial" pitchFamily="34" charset="0"/>
              <a:buChar char="•"/>
            </a:pPr>
            <a:r>
              <a:rPr lang="ru-RU" baseline="0" dirty="0" smtClean="0"/>
              <a:t> </a:t>
            </a:r>
            <a:r>
              <a:rPr lang="en-US" baseline="0" dirty="0" smtClean="0"/>
              <a:t>Data entities – </a:t>
            </a:r>
            <a:r>
              <a:rPr lang="ru-RU" baseline="0" dirty="0" err="1" smtClean="0"/>
              <a:t>бизнес-объекты</a:t>
            </a:r>
            <a:r>
              <a:rPr lang="ru-RU" baseline="0" dirty="0" smtClean="0"/>
              <a:t> предметной области</a:t>
            </a:r>
          </a:p>
          <a:p>
            <a:pPr lvl="1">
              <a:buFont typeface="Arial" pitchFamily="34" charset="0"/>
              <a:buChar char="•"/>
            </a:pPr>
            <a:r>
              <a:rPr lang="ru-RU" baseline="0" dirty="0" smtClean="0"/>
              <a:t> </a:t>
            </a:r>
            <a:r>
              <a:rPr lang="en-US" baseline="0" dirty="0" smtClean="0"/>
              <a:t>Data providers – </a:t>
            </a:r>
            <a:r>
              <a:rPr lang="ru-RU" baseline="0" dirty="0" smtClean="0"/>
              <a:t>обеспечивает (предоставляет) доступ к базе </a:t>
            </a:r>
            <a:r>
              <a:rPr lang="ru-RU" baseline="0" dirty="0" err="1" smtClean="0"/>
              <a:t>даннах</a:t>
            </a:r>
            <a:r>
              <a:rPr lang="ru-RU" baseline="0" dirty="0" smtClean="0"/>
              <a:t> с использованием </a:t>
            </a:r>
            <a:r>
              <a:rPr lang="en-US" baseline="0" dirty="0" smtClean="0"/>
              <a:t>JPA2</a:t>
            </a:r>
          </a:p>
          <a:p>
            <a:pPr lvl="1">
              <a:buFont typeface="Arial" pitchFamily="34" charset="0"/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A6E0-73AD-435C-9C74-59843B34F6D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Далле</a:t>
            </a:r>
            <a:r>
              <a:rPr lang="ru-RU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ru-RU" baseline="0" dirty="0" smtClean="0"/>
              <a:t> Уровень </a:t>
            </a:r>
            <a:r>
              <a:rPr lang="ru-RU" baseline="0" dirty="0" err="1" smtClean="0"/>
              <a:t>бизнес-логики</a:t>
            </a:r>
            <a:r>
              <a:rPr lang="ru-RU" baseline="0" dirty="0" smtClean="0"/>
              <a:t> </a:t>
            </a:r>
          </a:p>
          <a:p>
            <a:pPr>
              <a:buFont typeface="Arial" pitchFamily="34" charset="0"/>
              <a:buNone/>
            </a:pPr>
            <a:r>
              <a:rPr lang="ru-RU" baseline="0" dirty="0" smtClean="0"/>
              <a:t>Были написаны сервисы с использованием спецификации </a:t>
            </a:r>
            <a:r>
              <a:rPr lang="en-US" baseline="0" dirty="0" smtClean="0"/>
              <a:t>EJB 3.1</a:t>
            </a:r>
          </a:p>
          <a:p>
            <a:pPr>
              <a:buFont typeface="Arial" pitchFamily="34" charset="0"/>
              <a:buChar char="•"/>
            </a:pPr>
            <a:r>
              <a:rPr lang="ru-RU" baseline="0" dirty="0" smtClean="0"/>
              <a:t> Уровень представления</a:t>
            </a:r>
          </a:p>
          <a:p>
            <a:pPr>
              <a:buFont typeface="Arial" pitchFamily="34" charset="0"/>
              <a:buNone/>
            </a:pPr>
            <a:r>
              <a:rPr lang="ru-RU" baseline="0" dirty="0" smtClean="0"/>
              <a:t>  </a:t>
            </a:r>
            <a:r>
              <a:rPr lang="en-US" baseline="0" dirty="0" smtClean="0"/>
              <a:t> </a:t>
            </a:r>
            <a:r>
              <a:rPr lang="ru-RU" baseline="0" dirty="0" smtClean="0"/>
              <a:t>страницы были реализованы с использованием компонентно-ориентированного </a:t>
            </a:r>
            <a:r>
              <a:rPr lang="ru-RU" baseline="0" dirty="0" err="1" smtClean="0"/>
              <a:t>фреймворка</a:t>
            </a:r>
            <a:r>
              <a:rPr lang="ru-RU" baseline="0" dirty="0" smtClean="0"/>
              <a:t> </a:t>
            </a:r>
            <a:r>
              <a:rPr lang="en-US" baseline="0" dirty="0" smtClean="0"/>
              <a:t>Wicket 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   </a:t>
            </a:r>
            <a:r>
              <a:rPr lang="ru-RU" baseline="0" dirty="0" smtClean="0"/>
              <a:t>в сочетании со спецификацией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Contexts and Dependency Injection</a:t>
            </a:r>
          </a:p>
          <a:p>
            <a:pPr>
              <a:buFont typeface="Arial" pitchFamily="34" charset="0"/>
              <a:buNone/>
            </a:pP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pPr>
              <a:buFont typeface="Arial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приложение предоставляет доступ пользователям </a:t>
            </a:r>
          </a:p>
          <a:p>
            <a:pPr>
              <a:buFont typeface="Arial" pitchFamily="34" charset="0"/>
              <a:buNone/>
            </a:pP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 необходимой информации с дружественным интерфейсом. 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A6E0-73AD-435C-9C74-59843B34F6D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</a:t>
            </a:r>
            <a:r>
              <a:rPr lang="ru-RU" baseline="0" dirty="0" smtClean="0"/>
              <a:t> так </a:t>
            </a:r>
            <a:r>
              <a:rPr lang="en-US" dirty="0" smtClean="0"/>
              <a:t>Test</a:t>
            </a:r>
            <a:r>
              <a:rPr lang="ru-RU" dirty="0" smtClean="0"/>
              <a:t> </a:t>
            </a:r>
            <a:r>
              <a:rPr lang="en-US" dirty="0" smtClean="0"/>
              <a:t>Management</a:t>
            </a:r>
          </a:p>
          <a:p>
            <a:r>
              <a:rPr lang="ru-RU" dirty="0" smtClean="0"/>
              <a:t>Ключевой</a:t>
            </a:r>
            <a:r>
              <a:rPr lang="ru-RU" baseline="0" dirty="0" smtClean="0"/>
              <a:t> таблицей является таблица </a:t>
            </a:r>
            <a:r>
              <a:rPr lang="en-US" baseline="0" dirty="0" smtClean="0"/>
              <a:t>test</a:t>
            </a:r>
            <a:r>
              <a:rPr lang="ru-RU" baseline="0" dirty="0" smtClean="0"/>
              <a:t>. У нее есть поля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начала следует отметить, что таблица </a:t>
            </a:r>
            <a:r>
              <a:rPr lang="en-US" baseline="0" dirty="0" smtClean="0"/>
              <a:t>test </a:t>
            </a:r>
            <a:r>
              <a:rPr lang="ru-RU" baseline="0" dirty="0" smtClean="0"/>
              <a:t>связана отношением многие ко многим с таблицей </a:t>
            </a:r>
            <a:r>
              <a:rPr lang="en-US" baseline="0" dirty="0" smtClean="0"/>
              <a:t>profiles</a:t>
            </a:r>
            <a:r>
              <a:rPr lang="ru-RU" baseline="0" dirty="0" smtClean="0"/>
              <a:t>. Из чего следует то, что каждый тест может находится в разных профилях.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Далее </a:t>
            </a:r>
          </a:p>
          <a:p>
            <a:r>
              <a:rPr lang="ru-RU" baseline="0" dirty="0" smtClean="0"/>
              <a:t>После создания теста администратором, необходимо добавить вопросы теста. </a:t>
            </a:r>
          </a:p>
          <a:p>
            <a:r>
              <a:rPr lang="ru-RU" baseline="0" dirty="0" smtClean="0"/>
              <a:t>Тесты и вопросы связаны через сводную таблицу </a:t>
            </a:r>
            <a:r>
              <a:rPr lang="en-US" baseline="0" dirty="0" err="1" smtClean="0"/>
              <a:t>test_quetions</a:t>
            </a:r>
            <a:r>
              <a:rPr lang="en-US" baseline="0" dirty="0" smtClean="0"/>
              <a:t> </a:t>
            </a:r>
            <a:r>
              <a:rPr lang="ru-RU" baseline="0" dirty="0" smtClean="0"/>
              <a:t>отношением многие ко многим.  Т к один и тот же вопрос может находится в разных тестах.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создания вопроса необходимо добавить варианты ответа к </a:t>
            </a:r>
            <a:r>
              <a:rPr lang="ru-RU" baseline="0" dirty="0" err="1" smtClean="0"/>
              <a:t>ниму</a:t>
            </a:r>
            <a:r>
              <a:rPr lang="ru-RU" baseline="0" dirty="0" smtClean="0"/>
              <a:t>. Вопросы и ответы связаны отношением один ко многим.</a:t>
            </a:r>
          </a:p>
          <a:p>
            <a:r>
              <a:rPr lang="ru-RU" baseline="0" dirty="0" smtClean="0"/>
              <a:t>Соответственно в таблице </a:t>
            </a:r>
            <a:r>
              <a:rPr lang="en-US" baseline="0" dirty="0" smtClean="0"/>
              <a:t>answer </a:t>
            </a:r>
            <a:r>
              <a:rPr lang="ru-RU" baseline="0" dirty="0" smtClean="0"/>
              <a:t>есть поля  …..</a:t>
            </a:r>
          </a:p>
          <a:p>
            <a:r>
              <a:rPr lang="ru-RU" baseline="0" dirty="0" smtClean="0"/>
              <a:t>Количество очков за каждый ответ администратор проставляет самостоятельно.</a:t>
            </a:r>
          </a:p>
          <a:p>
            <a:r>
              <a:rPr lang="ru-RU" baseline="0" dirty="0" smtClean="0"/>
              <a:t>Администратор сам решает какие очки ему где проставлять. </a:t>
            </a:r>
          </a:p>
          <a:p>
            <a:r>
              <a:rPr lang="ru-RU" baseline="0" dirty="0" smtClean="0"/>
              <a:t>Очки может быть отрицательным. Сумма всех положительных очков определяет максимальное вознаграждение за вопрос.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же вопросы и уровни связаны отношением многие ко многим  через сводную таблицу </a:t>
            </a:r>
            <a:r>
              <a:rPr lang="en-US" baseline="0" dirty="0" err="1" smtClean="0"/>
              <a:t>questions_levels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</a:p>
          <a:p>
            <a:r>
              <a:rPr lang="ru-RU" baseline="0" dirty="0" smtClean="0"/>
              <a:t>в которую при создании вопроса  добавляется диапазон очков для данного вопроса, данного уровня.</a:t>
            </a:r>
          </a:p>
          <a:p>
            <a:r>
              <a:rPr lang="ru-RU" baseline="0" dirty="0" smtClean="0"/>
              <a:t>Т.е к примеру суммарное количество очков ответа пользователя на данный вопрос может быть в диапазоне от 0...1</a:t>
            </a:r>
          </a:p>
          <a:p>
            <a:r>
              <a:rPr lang="ru-RU" baseline="0" dirty="0" smtClean="0"/>
              <a:t>Соответственно 1 уровню соответствует диапазон от 0.2 до 0.4, второму 0.5 – 0.7, третьему 0.8 -1.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3A6E0-73AD-435C-9C74-59843B34F6D3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102C38D-C785-41F8-ACE8-9245F3EDFD21}" type="datetimeFigureOut">
              <a:rPr lang="ru-RU" smtClean="0"/>
              <a:pPr/>
              <a:t>12.07.2013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DB0297D-5B56-4781-969D-839FB2E598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J-Skills</a:t>
            </a:r>
            <a:r>
              <a:rPr lang="ru-RU" dirty="0" smtClean="0"/>
              <a:t> </a:t>
            </a:r>
            <a:r>
              <a:rPr lang="en-US" dirty="0" smtClean="0"/>
              <a:t>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Students: </a:t>
            </a:r>
            <a:r>
              <a:rPr lang="en-US" dirty="0" err="1" smtClean="0"/>
              <a:t>Vlada</a:t>
            </a:r>
            <a:r>
              <a:rPr lang="en-US" dirty="0" smtClean="0"/>
              <a:t> </a:t>
            </a:r>
            <a:r>
              <a:rPr lang="en-US" dirty="0" err="1" smtClean="0"/>
              <a:t>Bobina</a:t>
            </a:r>
            <a:r>
              <a:rPr lang="en-US" dirty="0" smtClean="0"/>
              <a:t>,</a:t>
            </a:r>
          </a:p>
          <a:p>
            <a:pPr algn="r"/>
            <a:r>
              <a:rPr lang="en-US" dirty="0" err="1" smtClean="0"/>
              <a:t>Viktoriya</a:t>
            </a:r>
            <a:r>
              <a:rPr lang="en-US" dirty="0" smtClean="0"/>
              <a:t> </a:t>
            </a:r>
            <a:r>
              <a:rPr lang="en-US" dirty="0" err="1" smtClean="0"/>
              <a:t>Frolova</a:t>
            </a:r>
            <a:r>
              <a:rPr lang="en-US" dirty="0" smtClean="0"/>
              <a:t>,</a:t>
            </a:r>
          </a:p>
          <a:p>
            <a:pPr algn="r"/>
            <a:r>
              <a:rPr lang="en-US" dirty="0" smtClean="0"/>
              <a:t>Sergey </a:t>
            </a:r>
            <a:r>
              <a:rPr lang="en-US" dirty="0" err="1" smtClean="0"/>
              <a:t>Torgovtsev</a:t>
            </a:r>
            <a:r>
              <a:rPr lang="en-US" dirty="0" smtClean="0"/>
              <a:t>,</a:t>
            </a:r>
          </a:p>
          <a:p>
            <a:pPr algn="r"/>
            <a:r>
              <a:rPr lang="en-US" dirty="0" smtClean="0"/>
              <a:t>Sergey </a:t>
            </a:r>
            <a:r>
              <a:rPr lang="en-US" dirty="0" err="1" smtClean="0"/>
              <a:t>Kozlov</a:t>
            </a:r>
            <a:endParaRPr lang="en-US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979712" y="476672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 smtClean="0"/>
              <a:t>T-</a:t>
            </a:r>
            <a:r>
              <a:rPr lang="en-US" sz="2800" dirty="0" err="1" smtClean="0"/>
              <a:t>Uni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68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Sergey </a:t>
            </a:r>
            <a:r>
              <a:rPr lang="en-US" dirty="0" err="1" smtClean="0"/>
              <a:t>Kozlov</a:t>
            </a:r>
            <a:r>
              <a:rPr lang="en-US" dirty="0"/>
              <a:t> and </a:t>
            </a:r>
            <a:r>
              <a:rPr lang="en-US" dirty="0" err="1"/>
              <a:t>Victoriya</a:t>
            </a:r>
            <a:r>
              <a:rPr lang="en-US" dirty="0"/>
              <a:t> </a:t>
            </a:r>
            <a:r>
              <a:rPr lang="en-US" dirty="0" err="1"/>
              <a:t>Frolova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model – User Management</a:t>
            </a:r>
            <a:endParaRPr lang="ru-RU" dirty="0"/>
          </a:p>
        </p:txBody>
      </p:sp>
      <p:pic>
        <p:nvPicPr>
          <p:cNvPr id="4" name="Рисунок 3" descr="User managemen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484784"/>
            <a:ext cx="9163624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Kozlov</a:t>
            </a:r>
            <a:r>
              <a:rPr lang="en-US" dirty="0"/>
              <a:t> and </a:t>
            </a:r>
            <a:r>
              <a:rPr lang="en-US" dirty="0" err="1"/>
              <a:t>Victoriya</a:t>
            </a:r>
            <a:r>
              <a:rPr lang="en-US" dirty="0"/>
              <a:t> </a:t>
            </a:r>
            <a:r>
              <a:rPr lang="en-US" dirty="0" err="1"/>
              <a:t>Frolova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model – Registration</a:t>
            </a:r>
            <a:endParaRPr lang="ru-RU" dirty="0"/>
          </a:p>
        </p:txBody>
      </p:sp>
      <p:pic>
        <p:nvPicPr>
          <p:cNvPr id="2051" name="Picture 3" descr="C:\Users\Виктория\Desktop\User registrati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40193"/>
            <a:ext cx="8749244" cy="5417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5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model – Competences</a:t>
            </a:r>
            <a:endParaRPr lang="ru-RU" dirty="0"/>
          </a:p>
        </p:txBody>
      </p:sp>
      <p:pic>
        <p:nvPicPr>
          <p:cNvPr id="4098" name="Picture 2" descr="C:\Users\Виктория\Desktop\Competence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8640960" cy="3369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Kozlov</a:t>
            </a:r>
            <a:r>
              <a:rPr lang="en-US" dirty="0"/>
              <a:t> and </a:t>
            </a:r>
            <a:r>
              <a:rPr lang="en-US" dirty="0" err="1"/>
              <a:t>Victoriya</a:t>
            </a:r>
            <a:r>
              <a:rPr lang="en-US" dirty="0"/>
              <a:t> </a:t>
            </a:r>
            <a:r>
              <a:rPr lang="en-US" dirty="0" err="1"/>
              <a:t>Frolova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model – Profiles</a:t>
            </a:r>
            <a:endParaRPr lang="ru-RU" dirty="0"/>
          </a:p>
        </p:txBody>
      </p:sp>
      <p:pic>
        <p:nvPicPr>
          <p:cNvPr id="3074" name="Picture 2" descr="C:\Users\Виктория\Desktop\Profiles To Competence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05278"/>
            <a:ext cx="7236792" cy="5452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1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Kozlov</a:t>
            </a:r>
            <a:r>
              <a:rPr lang="en-US" dirty="0"/>
              <a:t> and </a:t>
            </a:r>
            <a:r>
              <a:rPr lang="en-US" dirty="0" err="1"/>
              <a:t>Victoriya</a:t>
            </a:r>
            <a:r>
              <a:rPr lang="en-US" dirty="0"/>
              <a:t> </a:t>
            </a:r>
            <a:r>
              <a:rPr lang="en-US" dirty="0" err="1"/>
              <a:t>Frolova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</a:t>
            </a:r>
            <a:r>
              <a:rPr lang="en-US" dirty="0" smtClean="0"/>
              <a:t>model –Test Management</a:t>
            </a:r>
            <a:endParaRPr lang="ru-RU" dirty="0"/>
          </a:p>
        </p:txBody>
      </p:sp>
      <p:pic>
        <p:nvPicPr>
          <p:cNvPr id="1026" name="Picture 2" descr="C:\Users\Виктория\Desktop\Profiles To Tests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6410"/>
            <a:ext cx="9143999" cy="5031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68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trel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071547"/>
            <a:ext cx="8715404" cy="564360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76094"/>
          </a:xfrm>
        </p:spPr>
        <p:txBody>
          <a:bodyPr/>
          <a:lstStyle/>
          <a:p>
            <a:r>
              <a:rPr lang="en-US" dirty="0" smtClean="0"/>
              <a:t>Visual cardboard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6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pic>
        <p:nvPicPr>
          <p:cNvPr id="6" name="Содержимое 5" descr="googlecod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329950"/>
            <a:ext cx="8715436" cy="5528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googlecod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714488"/>
            <a:ext cx="8715436" cy="485778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googlecod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329950"/>
            <a:ext cx="8715436" cy="531376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5" name="Объект 3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/>
          <a:lstStyle/>
          <a:p>
            <a:r>
              <a:rPr lang="en-US" dirty="0"/>
              <a:t>login info:</a:t>
            </a:r>
          </a:p>
          <a:p>
            <a:pPr lvl="1"/>
            <a:r>
              <a:rPr lang="en-US" dirty="0"/>
              <a:t>frolova.victory@gmail.com</a:t>
            </a:r>
          </a:p>
          <a:p>
            <a:pPr lvl="1"/>
            <a:r>
              <a:rPr lang="en-US" dirty="0"/>
              <a:t>victory123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0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Competences management</a:t>
            </a:r>
          </a:p>
          <a:p>
            <a:r>
              <a:rPr lang="en-US" dirty="0"/>
              <a:t>Profile </a:t>
            </a:r>
            <a:r>
              <a:rPr lang="en-US" dirty="0" smtClean="0"/>
              <a:t>management</a:t>
            </a:r>
          </a:p>
          <a:p>
            <a:r>
              <a:rPr lang="en-US" dirty="0"/>
              <a:t>Test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/>
              <a:t>Test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Reporting</a:t>
            </a:r>
            <a:endParaRPr lang="en-US" dirty="0"/>
          </a:p>
          <a:p>
            <a:r>
              <a:rPr lang="en-US" dirty="0" smtClean="0"/>
              <a:t>User management / registration</a:t>
            </a:r>
          </a:p>
          <a:p>
            <a:r>
              <a:rPr lang="en-US" dirty="0" smtClean="0"/>
              <a:t>Roles / permissions management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Questions/Answers</a:t>
            </a:r>
            <a:endParaRPr lang="ru-RU" dirty="0"/>
          </a:p>
        </p:txBody>
      </p:sp>
      <p:pic>
        <p:nvPicPr>
          <p:cNvPr id="5" name="Picture 2" descr="C:\Users\Serg\Desktop\T-UNI presentation\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791060" cy="38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ompetenciesli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384966"/>
            <a:ext cx="8715436" cy="511586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competencies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0" y="2254448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73" y="3188533"/>
            <a:ext cx="2689860" cy="52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91011"/>
            <a:ext cx="760413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0" y="5648331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41508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85" y="4536579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30" y="5312852"/>
            <a:ext cx="2305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51" y="3984421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0" y="3960302"/>
            <a:ext cx="2190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80" y="4725783"/>
            <a:ext cx="21939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38" y="555387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0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lnSpc>
                <a:spcPct val="100000"/>
              </a:lnSpc>
              <a:buFont typeface="Courier New" pitchFamily="49" charset="0"/>
              <a:buChar char="o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b="1" i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Domain model </a:t>
            </a:r>
            <a:endParaRPr lang="en-US" sz="2800" dirty="0">
              <a:solidFill>
                <a:srgbClr val="000000"/>
              </a:solidFill>
              <a:ea typeface="DejaVu Sans" pitchFamily="32" charset="0"/>
              <a:cs typeface="DejaVu Sans" pitchFamily="32" charset="0"/>
            </a:endParaRPr>
          </a:p>
          <a:p>
            <a:pPr marL="266700" indent="-266700">
              <a:lnSpc>
                <a:spcPct val="100000"/>
              </a:lnSpc>
              <a:buFont typeface="Courier New" pitchFamily="49" charset="0"/>
              <a:buChar char="o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b="1" i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Data Layer</a:t>
            </a:r>
          </a:p>
          <a:p>
            <a:pPr marL="666750" lvl="1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i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Data entities  </a:t>
            </a:r>
            <a:r>
              <a:rPr lang="en-US" sz="28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- generated </a:t>
            </a:r>
          </a:p>
          <a:p>
            <a:pPr marL="666750" lvl="1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i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Data providers </a:t>
            </a:r>
            <a:r>
              <a:rPr lang="en-US" sz="28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– JPA2</a:t>
            </a:r>
          </a:p>
          <a:p>
            <a:pPr marL="666750" lvl="1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endParaRPr lang="en-US" sz="2800" dirty="0" smtClean="0">
              <a:solidFill>
                <a:srgbClr val="000000"/>
              </a:solidFill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7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lnSpc>
                <a:spcPct val="100000"/>
              </a:lnSpc>
              <a:buFont typeface="Courier New" pitchFamily="49" charset="0"/>
              <a:buChar char="o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Business Layer</a:t>
            </a:r>
          </a:p>
          <a:p>
            <a:pPr marL="666750" lvl="1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i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Business services </a:t>
            </a:r>
            <a:r>
              <a:rPr lang="en-US" sz="28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– EJB 3.1</a:t>
            </a:r>
          </a:p>
          <a:p>
            <a:pPr marL="266700" indent="-266700">
              <a:lnSpc>
                <a:spcPct val="100000"/>
              </a:lnSpc>
              <a:buFont typeface="Courier New" pitchFamily="49" charset="0"/>
              <a:buChar char="o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Presentation Layer</a:t>
            </a:r>
          </a:p>
          <a:p>
            <a:pPr marL="666750" lvl="1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800" i="1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Wicket pages + CDI</a:t>
            </a:r>
          </a:p>
          <a:p>
            <a:pPr marL="1066800" lvl="2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User access to the necessary information</a:t>
            </a:r>
          </a:p>
          <a:p>
            <a:pPr marL="1066800" lvl="2" indent="-266700">
              <a:buFont typeface="Arial" pitchFamily="34" charset="0"/>
              <a:buChar char="•"/>
              <a:tabLst>
                <a:tab pos="266700" algn="l"/>
                <a:tab pos="723900" algn="l"/>
                <a:tab pos="1181100" algn="l"/>
                <a:tab pos="1638300" algn="l"/>
                <a:tab pos="2095500" algn="l"/>
                <a:tab pos="2552700" algn="l"/>
                <a:tab pos="3009900" algn="l"/>
                <a:tab pos="3467100" algn="l"/>
                <a:tab pos="3924300" algn="l"/>
                <a:tab pos="4381500" algn="l"/>
                <a:tab pos="4838700" algn="l"/>
                <a:tab pos="5295900" algn="l"/>
                <a:tab pos="5753100" algn="l"/>
                <a:tab pos="6210300" algn="l"/>
                <a:tab pos="6667500" algn="l"/>
                <a:tab pos="7124700" algn="l"/>
                <a:tab pos="7581900" algn="l"/>
                <a:tab pos="8039100" algn="l"/>
                <a:tab pos="8496300" algn="l"/>
                <a:tab pos="8953500" algn="l"/>
                <a:tab pos="94107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Easy navigation (Usability)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2132856"/>
            <a:ext cx="7596832" cy="399330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User </a:t>
            </a:r>
          </a:p>
          <a:p>
            <a:r>
              <a:rPr lang="en-US" dirty="0" smtClean="0"/>
              <a:t>Verification</a:t>
            </a:r>
          </a:p>
          <a:p>
            <a:r>
              <a:rPr lang="en-US" dirty="0" smtClean="0"/>
              <a:t>Group</a:t>
            </a:r>
          </a:p>
          <a:p>
            <a:r>
              <a:rPr lang="en-US" dirty="0" smtClean="0"/>
              <a:t>Role</a:t>
            </a:r>
          </a:p>
          <a:p>
            <a:r>
              <a:rPr lang="en-US" dirty="0" smtClean="0"/>
              <a:t>Permission</a:t>
            </a:r>
            <a:endParaRPr lang="en-US" dirty="0"/>
          </a:p>
          <a:p>
            <a:r>
              <a:rPr lang="en-US" dirty="0" smtClean="0"/>
              <a:t>Competences</a:t>
            </a:r>
          </a:p>
          <a:p>
            <a:r>
              <a:rPr lang="en-US" dirty="0" smtClean="0"/>
              <a:t>Profile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Level</a:t>
            </a:r>
            <a:endParaRPr lang="en-US" dirty="0"/>
          </a:p>
          <a:p>
            <a:r>
              <a:rPr lang="en-US" dirty="0"/>
              <a:t>Test</a:t>
            </a:r>
            <a:endParaRPr lang="ru-RU" dirty="0"/>
          </a:p>
          <a:p>
            <a:r>
              <a:rPr lang="en-US" dirty="0"/>
              <a:t>Question</a:t>
            </a:r>
            <a:endParaRPr lang="ru-RU" dirty="0"/>
          </a:p>
          <a:p>
            <a:r>
              <a:rPr lang="en-US" dirty="0"/>
              <a:t>Answer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Country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66267" y="243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0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ru-RU" dirty="0"/>
          </a:p>
        </p:txBody>
      </p:sp>
      <p:pic>
        <p:nvPicPr>
          <p:cNvPr id="3074" name="Picture 2" descr="C:\Users\Виктория\Desktop\Jskills\Class model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541091"/>
            <a:ext cx="9144000" cy="4316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  <a:p>
            <a:pPr marL="284163" indent="-284163">
              <a:lnSpc>
                <a:spcPct val="100000"/>
              </a:lnSpc>
              <a:buFont typeface="Courier New" pitchFamily="49" charset="0"/>
              <a:buChar char="o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21+ tables </a:t>
            </a:r>
            <a:endParaRPr lang="en-US" sz="3600" dirty="0">
              <a:solidFill>
                <a:srgbClr val="000000"/>
              </a:solidFill>
              <a:ea typeface="DejaVu Sans" pitchFamily="32" charset="0"/>
              <a:cs typeface="DejaVu Sans" pitchFamily="32" charset="0"/>
            </a:endParaRPr>
          </a:p>
          <a:p>
            <a:pPr marL="284163" indent="-284163">
              <a:lnSpc>
                <a:spcPct val="100000"/>
              </a:lnSpc>
              <a:buFont typeface="Courier New" pitchFamily="49" charset="0"/>
              <a:buChar char="o"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DejaVu Sans" pitchFamily="32" charset="0"/>
                <a:cs typeface="DejaVu Sans" pitchFamily="32" charset="0"/>
              </a:rPr>
              <a:t>22+ relations</a:t>
            </a:r>
          </a:p>
          <a:p>
            <a:pPr marL="0" indent="0">
              <a:lnSpc>
                <a:spcPct val="100000"/>
              </a:lnSpc>
              <a:buNone/>
              <a:tabLst>
                <a:tab pos="284163" algn="l"/>
                <a:tab pos="741363" algn="l"/>
                <a:tab pos="1198563" algn="l"/>
                <a:tab pos="1655763" algn="l"/>
                <a:tab pos="2112963" algn="l"/>
                <a:tab pos="2570163" algn="l"/>
                <a:tab pos="3027363" algn="l"/>
                <a:tab pos="3484563" algn="l"/>
                <a:tab pos="3941763" algn="l"/>
                <a:tab pos="4398963" algn="l"/>
                <a:tab pos="4856163" algn="l"/>
                <a:tab pos="5313363" algn="l"/>
                <a:tab pos="5770563" algn="l"/>
                <a:tab pos="6227763" algn="l"/>
                <a:tab pos="6684963" algn="l"/>
                <a:tab pos="7142163" algn="l"/>
                <a:tab pos="7599363" algn="l"/>
                <a:tab pos="8056563" algn="l"/>
                <a:tab pos="8513763" algn="l"/>
                <a:tab pos="8970963" algn="l"/>
                <a:tab pos="9428163" algn="l"/>
              </a:tabLst>
            </a:pPr>
            <a:endParaRPr lang="en-US" dirty="0">
              <a:solidFill>
                <a:srgbClr val="000000"/>
              </a:solidFill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503</TotalTime>
  <Words>471</Words>
  <Application>Microsoft Office PowerPoint</Application>
  <PresentationFormat>Экран (4:3)</PresentationFormat>
  <Paragraphs>104</Paragraphs>
  <Slides>20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Волна</vt:lpstr>
      <vt:lpstr>J-Skills project</vt:lpstr>
      <vt:lpstr>Goals</vt:lpstr>
      <vt:lpstr>Table of competencies</vt:lpstr>
      <vt:lpstr>Technologies</vt:lpstr>
      <vt:lpstr>Structure</vt:lpstr>
      <vt:lpstr>Structure</vt:lpstr>
      <vt:lpstr>Domain model</vt:lpstr>
      <vt:lpstr>Domain model</vt:lpstr>
      <vt:lpstr>Database model</vt:lpstr>
      <vt:lpstr>Database model – User Management</vt:lpstr>
      <vt:lpstr>Database model – Registration</vt:lpstr>
      <vt:lpstr>Database model – Competences</vt:lpstr>
      <vt:lpstr>Database model – Profiles</vt:lpstr>
      <vt:lpstr>Database model –Test Management</vt:lpstr>
      <vt:lpstr>Visual cardboard</vt:lpstr>
      <vt:lpstr>SVN Repository</vt:lpstr>
      <vt:lpstr>Code review</vt:lpstr>
      <vt:lpstr>Code review</vt:lpstr>
      <vt:lpstr>Demo</vt:lpstr>
      <vt:lpstr>Questions/Answers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J-Skills</dc:title>
  <dc:creator>Serg</dc:creator>
  <cp:lastModifiedBy>Serg</cp:lastModifiedBy>
  <cp:revision>39</cp:revision>
  <dcterms:created xsi:type="dcterms:W3CDTF">2013-07-10T07:35:37Z</dcterms:created>
  <dcterms:modified xsi:type="dcterms:W3CDTF">2013-07-12T06:53:25Z</dcterms:modified>
</cp:coreProperties>
</file>