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A7B0E5-8DE2-4EDD-93AE-D58F2C9D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Sistemas</a:t>
            </a:r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200" spc="-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operacionais</a:t>
            </a:r>
            <a:b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7200" spc="-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Pesquisa</a:t>
            </a:r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48DCDD-D95A-4D34-9B58-5D4DD70886BE}"/>
              </a:ext>
            </a:extLst>
          </p:cNvPr>
          <p:cNvSpPr txBox="1"/>
          <p:nvPr/>
        </p:nvSpPr>
        <p:spPr>
          <a:xfrm>
            <a:off x="8839200" y="2570480"/>
            <a:ext cx="226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Bárbara Teixeira Alves</a:t>
            </a:r>
          </a:p>
          <a:p>
            <a:r>
              <a:rPr lang="pt-BR" dirty="0"/>
              <a:t>RE </a:t>
            </a:r>
            <a:r>
              <a:rPr lang="pt-BR" dirty="0">
                <a:latin typeface="Abadi" panose="020B0604020104020204" pitchFamily="34" charset="0"/>
              </a:rPr>
              <a:t>01192110</a:t>
            </a:r>
          </a:p>
        </p:txBody>
      </p:sp>
    </p:spTree>
    <p:extLst>
      <p:ext uri="{BB962C8B-B14F-4D97-AF65-F5344CB8AC3E}">
        <p14:creationId xmlns:p14="http://schemas.microsoft.com/office/powerpoint/2010/main" val="35650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F2A4BB0-09AE-4390-8516-0A83C303A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4160" y="0"/>
            <a:ext cx="5415280" cy="597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A estrutura monolítica foi </a:t>
            </a:r>
            <a:r>
              <a:rPr lang="pt-BR" altLang="pt-BR" sz="2800" dirty="0">
                <a:solidFill>
                  <a:srgbClr val="2E2F32"/>
                </a:solidFill>
                <a:latin typeface="Source Sans Pro" panose="020B0604020202020204" pitchFamily="34" charset="0"/>
              </a:rPr>
              <a:t> 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 primeira estrutura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  de sistemas operacionais adotada.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Ela caracteriza-se por ser organizada como um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conjunto de rotinas altamente relacionadas entre si,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 onde cada rotina pode chamar ou se comunicar com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E2F32"/>
                </a:solidFill>
                <a:effectLst/>
                <a:latin typeface="Source Sans Pro" panose="020B0604020202020204" pitchFamily="34" charset="0"/>
              </a:rPr>
              <a:t>outra sempre que for necessário.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D155AD-6CEE-45E0-9326-14F4B70C41FF}"/>
              </a:ext>
            </a:extLst>
          </p:cNvPr>
          <p:cNvSpPr txBox="1"/>
          <p:nvPr/>
        </p:nvSpPr>
        <p:spPr>
          <a:xfrm>
            <a:off x="162560" y="894081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Defina Sistemas monolíticos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4F59B9-7189-4E79-ACE4-829FA280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2753360"/>
            <a:ext cx="64516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8B0FA3-2078-47E7-A62B-1A6BDA1B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01" y="2609850"/>
            <a:ext cx="6367271" cy="30018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1E42CF-B7B0-4F6A-8DF6-132D317E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" y="1038226"/>
            <a:ext cx="4105275" cy="475297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spc="-100" dirty="0"/>
              <a:t>           </a:t>
            </a:r>
            <a:r>
              <a:rPr lang="pt-BR" dirty="0"/>
              <a:t>Defina Sistemas              micronúcleo</a:t>
            </a:r>
            <a:br>
              <a:rPr lang="pt-BR" dirty="0"/>
            </a:br>
            <a:br>
              <a:rPr lang="pt-BR" dirty="0"/>
            </a:br>
            <a:r>
              <a:rPr lang="en-US" sz="2000" spc="-100" dirty="0"/>
              <a:t>  </a:t>
            </a:r>
            <a:r>
              <a:rPr lang="en-US" sz="2000" spc="-100" dirty="0">
                <a:solidFill>
                  <a:schemeClr val="tx1"/>
                </a:solidFill>
              </a:rPr>
              <a:t>A </a:t>
            </a:r>
            <a:r>
              <a:rPr lang="en-US" sz="2000" spc="-100" dirty="0" err="1">
                <a:solidFill>
                  <a:schemeClr val="tx1"/>
                </a:solidFill>
              </a:rPr>
              <a:t>utilização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deste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modelo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permite</a:t>
            </a:r>
            <a:r>
              <a:rPr lang="en-US" sz="2000" spc="-100" dirty="0">
                <a:solidFill>
                  <a:schemeClr val="tx1"/>
                </a:solidFill>
              </a:rPr>
              <a:t> que </a:t>
            </a:r>
            <a:r>
              <a:rPr lang="en-US" sz="2000" spc="-100" dirty="0" err="1">
                <a:solidFill>
                  <a:schemeClr val="tx1"/>
                </a:solidFill>
              </a:rPr>
              <a:t>os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servidores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executem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em</a:t>
            </a:r>
            <a:r>
              <a:rPr lang="en-US" sz="2000" spc="-100" dirty="0">
                <a:solidFill>
                  <a:schemeClr val="tx1"/>
                </a:solidFill>
              </a:rPr>
              <a:t> modo </a:t>
            </a:r>
            <a:r>
              <a:rPr lang="en-US" sz="2000" spc="-100" dirty="0" err="1">
                <a:solidFill>
                  <a:schemeClr val="tx1"/>
                </a:solidFill>
              </a:rPr>
              <a:t>usuário</a:t>
            </a:r>
            <a:r>
              <a:rPr lang="en-US" sz="2000" spc="-100" dirty="0">
                <a:solidFill>
                  <a:schemeClr val="tx1"/>
                </a:solidFill>
              </a:rPr>
              <a:t>.  </a:t>
            </a:r>
            <a:r>
              <a:rPr lang="en-US" sz="2000" spc="-100" dirty="0" err="1">
                <a:solidFill>
                  <a:schemeClr val="tx1"/>
                </a:solidFill>
              </a:rPr>
              <a:t>Apenas</a:t>
            </a:r>
            <a:r>
              <a:rPr lang="en-US" sz="2000" spc="-100" dirty="0">
                <a:solidFill>
                  <a:schemeClr val="tx1"/>
                </a:solidFill>
              </a:rPr>
              <a:t> o </a:t>
            </a:r>
            <a:r>
              <a:rPr lang="en-US" sz="2000" spc="-100" dirty="0" err="1">
                <a:solidFill>
                  <a:schemeClr val="tx1"/>
                </a:solidFill>
              </a:rPr>
              <a:t>núcleo</a:t>
            </a:r>
            <a:r>
              <a:rPr lang="en-US" sz="2000" spc="-100" dirty="0">
                <a:solidFill>
                  <a:schemeClr val="tx1"/>
                </a:solidFill>
              </a:rPr>
              <a:t> do </a:t>
            </a:r>
            <a:r>
              <a:rPr lang="en-US" sz="2000" spc="-100" dirty="0" err="1">
                <a:solidFill>
                  <a:schemeClr val="tx1"/>
                </a:solidFill>
              </a:rPr>
              <a:t>sistema</a:t>
            </a:r>
            <a:r>
              <a:rPr lang="en-US" sz="2000" spc="-100" dirty="0">
                <a:solidFill>
                  <a:schemeClr val="tx1"/>
                </a:solidFill>
              </a:rPr>
              <a:t>, </a:t>
            </a:r>
            <a:r>
              <a:rPr lang="en-US" sz="2000" spc="-100" dirty="0" err="1">
                <a:solidFill>
                  <a:schemeClr val="tx1"/>
                </a:solidFill>
              </a:rPr>
              <a:t>responsável</a:t>
            </a:r>
            <a:r>
              <a:rPr lang="en-US" sz="2000" spc="-100" dirty="0">
                <a:solidFill>
                  <a:schemeClr val="tx1"/>
                </a:solidFill>
              </a:rPr>
              <a:t> pela </a:t>
            </a:r>
            <a:r>
              <a:rPr lang="en-US" sz="2000" spc="-100" dirty="0" err="1">
                <a:solidFill>
                  <a:schemeClr val="tx1"/>
                </a:solidFill>
              </a:rPr>
              <a:t>comunicação</a:t>
            </a:r>
            <a:r>
              <a:rPr lang="en-US" sz="2000" spc="-100" dirty="0">
                <a:solidFill>
                  <a:schemeClr val="tx1"/>
                </a:solidFill>
              </a:rPr>
              <a:t> entre </a:t>
            </a:r>
            <a:r>
              <a:rPr lang="en-US" sz="2000" spc="-100" dirty="0" err="1">
                <a:solidFill>
                  <a:schemeClr val="tx1"/>
                </a:solidFill>
              </a:rPr>
              <a:t>clientes</a:t>
            </a:r>
            <a:r>
              <a:rPr lang="en-US" sz="2000" spc="-100" dirty="0">
                <a:solidFill>
                  <a:schemeClr val="tx1"/>
                </a:solidFill>
              </a:rPr>
              <a:t> e </a:t>
            </a:r>
            <a:r>
              <a:rPr lang="en-US" sz="2000" spc="-100" dirty="0" err="1">
                <a:solidFill>
                  <a:schemeClr val="tx1"/>
                </a:solidFill>
              </a:rPr>
              <a:t>servidores</a:t>
            </a:r>
            <a:r>
              <a:rPr lang="en-US" sz="2000" spc="-100" dirty="0">
                <a:solidFill>
                  <a:schemeClr val="tx1"/>
                </a:solidFill>
              </a:rPr>
              <a:t>, </a:t>
            </a:r>
            <a:r>
              <a:rPr lang="en-US" sz="2000" spc="-100" dirty="0" err="1">
                <a:solidFill>
                  <a:schemeClr val="tx1"/>
                </a:solidFill>
              </a:rPr>
              <a:t>executa</a:t>
            </a:r>
            <a:r>
              <a:rPr lang="en-US" sz="2000" spc="-100" dirty="0">
                <a:solidFill>
                  <a:schemeClr val="tx1"/>
                </a:solidFill>
              </a:rPr>
              <a:t> no modo kernel.  </a:t>
            </a:r>
            <a:br>
              <a:rPr lang="en-US" sz="2000" spc="-100" dirty="0">
                <a:solidFill>
                  <a:schemeClr val="tx1"/>
                </a:solidFill>
              </a:rPr>
            </a:br>
            <a:r>
              <a:rPr lang="en-US" sz="2000" spc="-100" dirty="0">
                <a:solidFill>
                  <a:schemeClr val="tx1"/>
                </a:solidFill>
              </a:rPr>
              <a:t>  O </a:t>
            </a:r>
            <a:r>
              <a:rPr lang="en-US" sz="2000" spc="-100" dirty="0" err="1">
                <a:solidFill>
                  <a:schemeClr val="tx1"/>
                </a:solidFill>
              </a:rPr>
              <a:t>sistema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operacional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passa</a:t>
            </a:r>
            <a:r>
              <a:rPr lang="en-US" sz="2000" spc="-100" dirty="0">
                <a:solidFill>
                  <a:schemeClr val="tx1"/>
                </a:solidFill>
              </a:rPr>
              <a:t> a ser de </a:t>
            </a:r>
            <a:r>
              <a:rPr lang="en-US" sz="2000" spc="-100" dirty="0" err="1">
                <a:solidFill>
                  <a:schemeClr val="tx1"/>
                </a:solidFill>
              </a:rPr>
              <a:t>mais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fácil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manutenção</a:t>
            </a:r>
            <a:r>
              <a:rPr lang="en-US" sz="2000" spc="-100" dirty="0">
                <a:solidFill>
                  <a:schemeClr val="tx1"/>
                </a:solidFill>
              </a:rPr>
              <a:t>.  </a:t>
            </a:r>
            <a:r>
              <a:rPr lang="en-US" sz="2000" spc="-100" dirty="0" err="1">
                <a:solidFill>
                  <a:schemeClr val="tx1"/>
                </a:solidFill>
              </a:rPr>
              <a:t>Não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importa</a:t>
            </a:r>
            <a:r>
              <a:rPr lang="en-US" sz="2000" spc="-100" dirty="0">
                <a:solidFill>
                  <a:schemeClr val="tx1"/>
                </a:solidFill>
              </a:rPr>
              <a:t> se o </a:t>
            </a:r>
            <a:r>
              <a:rPr lang="en-US" sz="2000" spc="-100" dirty="0" err="1">
                <a:solidFill>
                  <a:schemeClr val="tx1"/>
                </a:solidFill>
              </a:rPr>
              <a:t>serviço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esta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sendo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processado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em</a:t>
            </a:r>
            <a:r>
              <a:rPr lang="en-US" sz="2000" spc="-100" dirty="0">
                <a:solidFill>
                  <a:schemeClr val="tx1"/>
                </a:solidFill>
              </a:rPr>
              <a:t> um </a:t>
            </a:r>
            <a:r>
              <a:rPr lang="en-US" sz="2000" spc="-100" dirty="0" err="1">
                <a:solidFill>
                  <a:schemeClr val="tx1"/>
                </a:solidFill>
              </a:rPr>
              <a:t>único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processador</a:t>
            </a:r>
            <a:r>
              <a:rPr lang="en-US" sz="2000" spc="-100" dirty="0">
                <a:solidFill>
                  <a:schemeClr val="tx1"/>
                </a:solidFill>
              </a:rPr>
              <a:t>, com </a:t>
            </a:r>
            <a:r>
              <a:rPr lang="en-US" sz="2000" spc="-100" dirty="0" err="1">
                <a:solidFill>
                  <a:schemeClr val="tx1"/>
                </a:solidFill>
              </a:rPr>
              <a:t>múltiplos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processadores</a:t>
            </a:r>
            <a:r>
              <a:rPr lang="en-US" sz="2000" spc="-100" dirty="0">
                <a:solidFill>
                  <a:schemeClr val="tx1"/>
                </a:solidFill>
              </a:rPr>
              <a:t> (fortemente </a:t>
            </a:r>
            <a:r>
              <a:rPr lang="en-US" sz="2000" spc="-100" dirty="0" err="1">
                <a:solidFill>
                  <a:schemeClr val="tx1"/>
                </a:solidFill>
              </a:rPr>
              <a:t>acoplado</a:t>
            </a:r>
            <a:r>
              <a:rPr lang="en-US" sz="2000" spc="-100" dirty="0">
                <a:solidFill>
                  <a:schemeClr val="tx1"/>
                </a:solidFill>
              </a:rPr>
              <a:t>) </a:t>
            </a:r>
            <a:r>
              <a:rPr lang="en-US" sz="2000" spc="-100" dirty="0" err="1">
                <a:solidFill>
                  <a:schemeClr val="tx1"/>
                </a:solidFill>
              </a:rPr>
              <a:t>ou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em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sistema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distribuído</a:t>
            </a:r>
            <a:r>
              <a:rPr lang="en-US" sz="2000" spc="-100" dirty="0">
                <a:solidFill>
                  <a:schemeClr val="tx1"/>
                </a:solidFill>
              </a:rPr>
              <a:t> (</a:t>
            </a:r>
            <a:r>
              <a:rPr lang="en-US" sz="2000" spc="-100" dirty="0" err="1">
                <a:solidFill>
                  <a:schemeClr val="tx1"/>
                </a:solidFill>
              </a:rPr>
              <a:t>fracamente</a:t>
            </a:r>
            <a:r>
              <a:rPr lang="en-US" sz="2000" spc="-100" dirty="0">
                <a:solidFill>
                  <a:schemeClr val="tx1"/>
                </a:solidFill>
              </a:rPr>
              <a:t> </a:t>
            </a:r>
            <a:r>
              <a:rPr lang="en-US" sz="2000" spc="-100" dirty="0" err="1">
                <a:solidFill>
                  <a:schemeClr val="tx1"/>
                </a:solidFill>
              </a:rPr>
              <a:t>acoplado</a:t>
            </a:r>
            <a:r>
              <a:rPr lang="en-US" sz="2000" spc="-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6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C4CDAE-A08D-44F7-8820-C13C83D3E902}"/>
              </a:ext>
            </a:extLst>
          </p:cNvPr>
          <p:cNvSpPr txBox="1"/>
          <p:nvPr/>
        </p:nvSpPr>
        <p:spPr>
          <a:xfrm>
            <a:off x="2943225" y="1162050"/>
            <a:ext cx="219075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35056E-2739-4BDA-946F-30CC47A4BEDC}"/>
              </a:ext>
            </a:extLst>
          </p:cNvPr>
          <p:cNvSpPr/>
          <p:nvPr/>
        </p:nvSpPr>
        <p:spPr>
          <a:xfrm>
            <a:off x="165895" y="263009"/>
            <a:ext cx="5768180" cy="107721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3200" dirty="0"/>
          </a:p>
          <a:p>
            <a:pPr algn="ctr"/>
            <a:r>
              <a:rPr lang="pt-BR" sz="3200" dirty="0"/>
              <a:t>Defina Sistemas em camadas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2C36D5-9831-4D26-99FD-8C4AE766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5"/>
            <a:ext cx="6238875" cy="3590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44DB5E-B5DE-436C-A12C-0511810772C3}"/>
              </a:ext>
            </a:extLst>
          </p:cNvPr>
          <p:cNvSpPr txBox="1"/>
          <p:nvPr/>
        </p:nvSpPr>
        <p:spPr>
          <a:xfrm>
            <a:off x="7058027" y="263009"/>
            <a:ext cx="482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Divide o sistema operacional em sistemas sobrepostos. Cada módulo oferece um conjunto de funções que pode ser usado por outros módulos. </a:t>
            </a:r>
          </a:p>
          <a:p>
            <a:r>
              <a:rPr lang="pt-BR" sz="2400" dirty="0"/>
              <a:t>    A vantagem da estruturação em camadas é isolar o sistema operacional, facilitando sua alteração e depuração, além de criar uma hierarquia de níveis de modos, protegendo as camadas mais internas. Sistema em Camadas </a:t>
            </a:r>
          </a:p>
          <a:p>
            <a:r>
              <a:rPr lang="pt-BR" sz="2400" dirty="0"/>
              <a:t>    O empilhamento de várias camadas de software faz com que cada pedido de uma aplicação demore mais tempo para chegar até o dispositivo periférico ou recurso a ser acessado, prejudicando o desempenho do sistema.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4B18CC2-743F-4C7E-92A4-CFAA3F71E88C}"/>
              </a:ext>
            </a:extLst>
          </p:cNvPr>
          <p:cNvCxnSpPr>
            <a:cxnSpLocks/>
          </p:cNvCxnSpPr>
          <p:nvPr/>
        </p:nvCxnSpPr>
        <p:spPr>
          <a:xfrm>
            <a:off x="6441440" y="487680"/>
            <a:ext cx="0" cy="589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D40FC0C-99BD-4FC4-8769-5241B4E5C6F0}"/>
              </a:ext>
            </a:extLst>
          </p:cNvPr>
          <p:cNvCxnSpPr>
            <a:cxnSpLocks/>
          </p:cNvCxnSpPr>
          <p:nvPr/>
        </p:nvCxnSpPr>
        <p:spPr>
          <a:xfrm>
            <a:off x="6629400" y="190500"/>
            <a:ext cx="0" cy="466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B3F2C5A-363C-4C67-900C-9DA6CF429E26}"/>
              </a:ext>
            </a:extLst>
          </p:cNvPr>
          <p:cNvSpPr/>
          <p:nvPr/>
        </p:nvSpPr>
        <p:spPr>
          <a:xfrm>
            <a:off x="0" y="5591176"/>
            <a:ext cx="12192000" cy="130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6225AE-EBEF-46BB-9C49-E1E14CB60A41}"/>
              </a:ext>
            </a:extLst>
          </p:cNvPr>
          <p:cNvSpPr txBox="1"/>
          <p:nvPr/>
        </p:nvSpPr>
        <p:spPr>
          <a:xfrm>
            <a:off x="552450" y="1134963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Uma máquina virtual é um arquivo de computador (normalmente chamado de imagem) que se comporta como um computador de verdade. Em outras palavras, é a criação de um computador dentro de um computador. Ela é executada em uma janela, assim como outros programas, proporcionando ao usuário final a mesma experiência na máquina virtual que ele teria no sistema operacional host. </a:t>
            </a:r>
          </a:p>
          <a:p>
            <a:r>
              <a:rPr lang="pt-BR" sz="2400" dirty="0"/>
              <a:t>   A máquina virtual fica localizada e uma área restrita, separadamente do resto do sistema, o que significa que o software dentro de uma máquina virtual não pode escapar ou manipular o próprio computador. Isso gera um ambiente ideal para teste de outros sistemas operacionais, incluindo lançamentos beta, para acessar dados infectados por vírus, para criar backups do sistema operacional e para executar um software ou aplicativo em sistemas operacionais diferentes daqueles para os quais eles foram desenvolvidos.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A407DB-E0B0-4411-BD4C-48C9C22C1EC4}"/>
              </a:ext>
            </a:extLst>
          </p:cNvPr>
          <p:cNvSpPr txBox="1"/>
          <p:nvPr/>
        </p:nvSpPr>
        <p:spPr>
          <a:xfrm>
            <a:off x="3620366" y="202168"/>
            <a:ext cx="573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       Defina maquina virtual</a:t>
            </a:r>
          </a:p>
        </p:txBody>
      </p:sp>
    </p:spTree>
    <p:extLst>
      <p:ext uri="{BB962C8B-B14F-4D97-AF65-F5344CB8AC3E}">
        <p14:creationId xmlns:p14="http://schemas.microsoft.com/office/powerpoint/2010/main" val="289644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E4FDD5-91FC-4FFB-9F57-668422EAC4F1}"/>
              </a:ext>
            </a:extLst>
          </p:cNvPr>
          <p:cNvSpPr/>
          <p:nvPr/>
        </p:nvSpPr>
        <p:spPr>
          <a:xfrm>
            <a:off x="3714750" y="905232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/>
              <a:t>Defina Sistemas de Contêineres</a:t>
            </a:r>
          </a:p>
          <a:p>
            <a:endParaRPr lang="pt-BR" dirty="0">
              <a:solidFill>
                <a:srgbClr val="232F3E"/>
              </a:solidFill>
              <a:latin typeface="AmazonEmberLight"/>
            </a:endParaRPr>
          </a:p>
          <a:p>
            <a:endParaRPr lang="pt-BR" dirty="0">
              <a:solidFill>
                <a:srgbClr val="232F3E"/>
              </a:solidFill>
              <a:latin typeface="AmazonEmberLight"/>
            </a:endParaRPr>
          </a:p>
          <a:p>
            <a:endParaRPr lang="pt-BR" dirty="0">
              <a:solidFill>
                <a:srgbClr val="232F3E"/>
              </a:solidFill>
              <a:latin typeface="AmazonEmberLight"/>
            </a:endParaRPr>
          </a:p>
          <a:p>
            <a:r>
              <a:rPr lang="pt-BR" sz="2000" dirty="0">
                <a:solidFill>
                  <a:srgbClr val="232F3E"/>
                </a:solidFill>
                <a:latin typeface="AmazonEmberLight"/>
              </a:rPr>
              <a:t>  Os containers proporcionam uma maneira padrão de empacotar código, configurações e dependências de seu aplicativo em um único objeto. Eles compartilham um sistema operacional instalado no servidor e são executados como processos isolados de recursos. Isso permite fazer implantações rápidas, confiáveis e consistentes, independentemente do ambiente. </a:t>
            </a:r>
          </a:p>
          <a:p>
            <a:r>
              <a:rPr lang="pt-BR" sz="2000" dirty="0">
                <a:solidFill>
                  <a:srgbClr val="232F3E"/>
                </a:solidFill>
                <a:latin typeface="AmazonEmberLight"/>
              </a:rPr>
              <a:t>  A Nuvem AWS oferece recursos de infraestrutura otimizados para a execução de containers, além de um conjunto de serviços de orquestração que facilitam a criação e execução de aplicativos </a:t>
            </a:r>
            <a:r>
              <a:rPr lang="pt-BR" sz="2000" dirty="0" err="1">
                <a:solidFill>
                  <a:srgbClr val="232F3E"/>
                </a:solidFill>
                <a:latin typeface="AmazonEmberLight"/>
              </a:rPr>
              <a:t>conteinerizados</a:t>
            </a:r>
            <a:r>
              <a:rPr lang="pt-BR" sz="2000" dirty="0">
                <a:solidFill>
                  <a:srgbClr val="232F3E"/>
                </a:solidFill>
                <a:latin typeface="AmazonEmberLight"/>
              </a:rPr>
              <a:t> em produção</a:t>
            </a:r>
            <a:r>
              <a:rPr lang="pt-BR" dirty="0">
                <a:solidFill>
                  <a:srgbClr val="232F3E"/>
                </a:solidFill>
                <a:latin typeface="AmazonEmberLight"/>
              </a:rPr>
              <a:t>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9A96B2-E032-4DDB-B02E-16F26E193893}"/>
              </a:ext>
            </a:extLst>
          </p:cNvPr>
          <p:cNvSpPr/>
          <p:nvPr/>
        </p:nvSpPr>
        <p:spPr>
          <a:xfrm>
            <a:off x="76200" y="0"/>
            <a:ext cx="8572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81F844-1E72-42CE-9ED5-D35AF69135A7}"/>
              </a:ext>
            </a:extLst>
          </p:cNvPr>
          <p:cNvSpPr/>
          <p:nvPr/>
        </p:nvSpPr>
        <p:spPr>
          <a:xfrm>
            <a:off x="1019175" y="0"/>
            <a:ext cx="13335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8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6775-73B7-4BF1-A7EA-2E99EBA8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5813"/>
            <a:ext cx="35468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uma instância (AWS) e como ela se comporta como uma thread. Explique a EC2 e seus limites.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EC24-06C8-4C4E-B5B0-ED224F9C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280" y="621914"/>
            <a:ext cx="7172970" cy="57598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  O Amazon  oferece uma </a:t>
            </a:r>
            <a:r>
              <a:rPr lang="en-US" dirty="0" err="1"/>
              <a:t>ampla</a:t>
            </a:r>
            <a:r>
              <a:rPr lang="en-US" dirty="0"/>
              <a:t> </a:t>
            </a: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instâncias</a:t>
            </a:r>
            <a:r>
              <a:rPr lang="en-US" dirty="0"/>
              <a:t> </a:t>
            </a:r>
            <a:r>
              <a:rPr lang="en-US" dirty="0" err="1"/>
              <a:t>otimizadas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instâncias</a:t>
            </a:r>
            <a:r>
              <a:rPr lang="en-US" dirty="0"/>
              <a:t> </a:t>
            </a:r>
            <a:r>
              <a:rPr lang="en-US" dirty="0" err="1"/>
              <a:t>consistem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combinações</a:t>
            </a:r>
            <a:r>
              <a:rPr lang="en-US" dirty="0"/>
              <a:t> de CPU, </a:t>
            </a:r>
            <a:r>
              <a:rPr lang="en-US" dirty="0" err="1"/>
              <a:t>memória</a:t>
            </a:r>
            <a:r>
              <a:rPr lang="en-US" dirty="0"/>
              <a:t>, </a:t>
            </a:r>
            <a:r>
              <a:rPr lang="en-US" dirty="0" err="1"/>
              <a:t>armazenamento</a:t>
            </a:r>
            <a:r>
              <a:rPr lang="en-US" dirty="0"/>
              <a:t> e </a:t>
            </a:r>
            <a:r>
              <a:rPr lang="en-US" dirty="0" err="1"/>
              <a:t>capacidade</a:t>
            </a:r>
            <a:r>
              <a:rPr lang="en-US" dirty="0"/>
              <a:t> de rede 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de </a:t>
            </a:r>
            <a:r>
              <a:rPr lang="en-US" dirty="0" err="1"/>
              <a:t>escolha</a:t>
            </a:r>
            <a:r>
              <a:rPr lang="en-US" dirty="0"/>
              <a:t> da </a:t>
            </a:r>
            <a:r>
              <a:rPr lang="en-US" dirty="0" err="1"/>
              <a:t>composição</a:t>
            </a:r>
            <a:r>
              <a:rPr lang="en-US" dirty="0"/>
              <a:t> </a:t>
            </a:r>
            <a:r>
              <a:rPr lang="en-US" dirty="0" err="1"/>
              <a:t>adequada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r>
              <a:rPr lang="en-US" dirty="0"/>
              <a:t> </a:t>
            </a:r>
            <a:r>
              <a:rPr lang="en-US" dirty="0" err="1"/>
              <a:t>inclui</a:t>
            </a:r>
            <a:r>
              <a:rPr lang="en-US" dirty="0"/>
              <a:t>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tamanhos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escalabilidade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da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a ser </a:t>
            </a:r>
            <a:r>
              <a:rPr lang="en-US" dirty="0" err="1"/>
              <a:t>executada</a:t>
            </a:r>
            <a:r>
              <a:rPr lang="en-US" dirty="0"/>
              <a:t>.                           A </a:t>
            </a:r>
            <a:r>
              <a:rPr lang="en-US" dirty="0" err="1"/>
              <a:t>instância</a:t>
            </a:r>
            <a:r>
              <a:rPr lang="en-US" dirty="0"/>
              <a:t> EC2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baixa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78C37B-B577-44F2-9517-3152B8E95BA7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14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7F3F0-A866-4B12-8A91-0A43563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57603"/>
            <a:ext cx="3838903" cy="485447"/>
          </a:xfrm>
        </p:spPr>
        <p:txBody>
          <a:bodyPr anchor="b"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O que é AMI?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B9016-8A58-4BB6-BE3D-3F8D3134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2857"/>
            <a:ext cx="3390900" cy="3667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Uma </a:t>
            </a:r>
            <a:r>
              <a:rPr lang="pt-BR" sz="1800" i="1" dirty="0">
                <a:solidFill>
                  <a:schemeClr val="tx1"/>
                </a:solidFill>
              </a:rPr>
              <a:t>Imagem de máquina da </a:t>
            </a:r>
            <a:r>
              <a:rPr lang="pt-BR" sz="1800" i="1" dirty="0" err="1">
                <a:solidFill>
                  <a:schemeClr val="tx1"/>
                </a:solidFill>
              </a:rPr>
              <a:t>Amazon</a:t>
            </a:r>
            <a:r>
              <a:rPr lang="pt-BR" sz="1800" i="1" dirty="0">
                <a:solidFill>
                  <a:schemeClr val="tx1"/>
                </a:solidFill>
              </a:rPr>
              <a:t> (AMI)</a:t>
            </a:r>
            <a:r>
              <a:rPr lang="pt-BR" sz="1800" dirty="0">
                <a:solidFill>
                  <a:schemeClr val="tx1"/>
                </a:solidFill>
              </a:rPr>
              <a:t> é um modelo que contém uma configuração de software (por exemplo, sistema operacional, servidor de aplicativo e aplicativos). A partir de uma AMI, execute uma </a:t>
            </a:r>
            <a:r>
              <a:rPr lang="pt-BR" sz="1800" i="1" dirty="0">
                <a:solidFill>
                  <a:schemeClr val="tx1"/>
                </a:solidFill>
              </a:rPr>
              <a:t>instância</a:t>
            </a:r>
            <a:r>
              <a:rPr lang="pt-BR" sz="1800" dirty="0">
                <a:solidFill>
                  <a:schemeClr val="tx1"/>
                </a:solidFill>
              </a:rPr>
              <a:t>, que é uma cópia da AMI que roda como servidor virtual na nuvem. Você pode executar várias instâncias de uma AMI, conforme mostrado na figura.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F895FA9-515E-43DD-B600-35CEB3964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49" y="1286934"/>
            <a:ext cx="4280974" cy="4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074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Abadi</vt:lpstr>
      <vt:lpstr>AmazonEmberLight</vt:lpstr>
      <vt:lpstr>Arial</vt:lpstr>
      <vt:lpstr>Corbel</vt:lpstr>
      <vt:lpstr>Source Sans Pro</vt:lpstr>
      <vt:lpstr>Wingdings 2</vt:lpstr>
      <vt:lpstr>Quadro</vt:lpstr>
      <vt:lpstr>Sistemas operacionais Pesquisa </vt:lpstr>
      <vt:lpstr> A estrutura monolítica foi  a primeira estrutura   de sistemas operacionais adotada.  Ela caracteriza-se por ser organizada como um  conjunto de rotinas altamente relacionadas entre si,  onde cada rotina pode chamar ou se comunicar com  outra sempre que for necessário.     </vt:lpstr>
      <vt:lpstr>           Defina Sistemas              micronúcleo    A utilização deste modelo permite que os servidores executem em modo usuário.  Apenas o núcleo do sistema, responsável pela comunicação entre clientes e servidores, executa no modo kernel.     O sistema operacional passa a ser de mais fácil manutenção.  Não importa se o serviço esta sendo processado em um único processador, com múltiplos processadores (fortemente acoplado) ou em sistema distribuído (fracamente acoplado)</vt:lpstr>
      <vt:lpstr>Apresentação do PowerPoint</vt:lpstr>
      <vt:lpstr>Apresentação do PowerPoint</vt:lpstr>
      <vt:lpstr>Apresentação do PowerPoint</vt:lpstr>
      <vt:lpstr>O que é uma instância (AWS) e como ela se comporta como uma thread. Explique a EC2 e seus limites.</vt:lpstr>
      <vt:lpstr>O que é AMI?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Pesquisa</dc:title>
  <dc:creator>Barbara Alves</dc:creator>
  <cp:lastModifiedBy>Barbara Alves</cp:lastModifiedBy>
  <cp:revision>7</cp:revision>
  <dcterms:created xsi:type="dcterms:W3CDTF">2020-04-09T00:20:12Z</dcterms:created>
  <dcterms:modified xsi:type="dcterms:W3CDTF">2020-04-09T01:23:42Z</dcterms:modified>
</cp:coreProperties>
</file>