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3.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3.xml" ContentType="application/vnd.openxmlformats-officedocument.presentationml.tags+xml"/>
  <Override PartName="/ppt/tags/tag94.xml" ContentType="application/vnd.openxmlformats-officedocument.presentationml.tags+xml"/>
  <Override PartName="/ppt/notesSlides/notesSlide4.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16"/>
  </p:notesMasterIdLst>
  <p:handoutMasterIdLst>
    <p:handoutMasterId r:id="rId17"/>
  </p:handoutMasterIdLst>
  <p:sldIdLst>
    <p:sldId id="256" r:id="rId2"/>
    <p:sldId id="264" r:id="rId3"/>
    <p:sldId id="273" r:id="rId4"/>
    <p:sldId id="265" r:id="rId5"/>
    <p:sldId id="284" r:id="rId6"/>
    <p:sldId id="285" r:id="rId7"/>
    <p:sldId id="282" r:id="rId8"/>
    <p:sldId id="286" r:id="rId9"/>
    <p:sldId id="287" r:id="rId10"/>
    <p:sldId id="288" r:id="rId11"/>
    <p:sldId id="289" r:id="rId12"/>
    <p:sldId id="290" r:id="rId13"/>
    <p:sldId id="261" r:id="rId14"/>
    <p:sldId id="260" r:id="rId15"/>
  </p:sldIdLst>
  <p:sldSz cx="12192000" cy="6858000"/>
  <p:notesSz cx="6950075" cy="9236075"/>
  <p:custShowLst>
    <p:custShow name="Format Guide Workshop" id="0">
      <p:sldLst/>
    </p:custShow>
  </p:custShowLst>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96" autoAdjust="0"/>
    <p:restoredTop sz="96323" autoAdjust="0"/>
  </p:normalViewPr>
  <p:slideViewPr>
    <p:cSldViewPr snapToGrid="0">
      <p:cViewPr varScale="1">
        <p:scale>
          <a:sx n="106" d="100"/>
          <a:sy n="106" d="100"/>
        </p:scale>
        <p:origin x="216" y="21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hyperlink" Target="https://restfulapi.net/resource-naming/" TargetMode="External"/><Relationship Id="rId2" Type="http://schemas.openxmlformats.org/officeDocument/2006/relationships/hyperlink" Target="https://www.javatpoint.com/django-exceptions" TargetMode="External"/><Relationship Id="rId1" Type="http://schemas.openxmlformats.org/officeDocument/2006/relationships/hyperlink" Target="https://www.python.org/dev/peps/pep-0008/" TargetMode="External"/><Relationship Id="rId4" Type="http://schemas.openxmlformats.org/officeDocument/2006/relationships/hyperlink" Target="https://nordicapis.com/10-best-practices-for-naming-api-endpoints/"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nordicapis.com/10-best-practices-for-naming-api-endpoints/" TargetMode="External"/><Relationship Id="rId2" Type="http://schemas.openxmlformats.org/officeDocument/2006/relationships/hyperlink" Target="https://restfulapi.net/resource-naming/" TargetMode="External"/><Relationship Id="rId1" Type="http://schemas.openxmlformats.org/officeDocument/2006/relationships/hyperlink" Target="https://www.python.org/dev/peps/pep-0008/" TargetMode="External"/><Relationship Id="rId4" Type="http://schemas.openxmlformats.org/officeDocument/2006/relationships/hyperlink" Target="https://www.javatpoint.com/django-exceptions" TargetMode="Externa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FB8AEA-EA27-4553-A4E1-636CE427406F}"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n-US"/>
        </a:p>
      </dgm:t>
    </dgm:pt>
    <dgm:pt modelId="{6EDD621B-5B72-40E7-A49B-59963FC6290F}">
      <dgm:prSet phldrT="[Text]" custT="1"/>
      <dgm:spPr>
        <a:solidFill>
          <a:schemeClr val="bg1"/>
        </a:solidFill>
        <a:ln>
          <a:solidFill>
            <a:schemeClr val="tx2"/>
          </a:solidFill>
        </a:ln>
      </dgm:spPr>
      <dgm:t>
        <a:bodyPr/>
        <a:lstStyle/>
        <a:p>
          <a:pPr algn="l"/>
          <a:r>
            <a:rPr lang="en-US" sz="1400" b="0" dirty="0">
              <a:solidFill>
                <a:schemeClr val="tx1"/>
              </a:solidFill>
            </a:rPr>
            <a:t>While writing Python Logic always use PEP-8 conventions ( </a:t>
          </a:r>
          <a:r>
            <a:rPr lang="en-US" sz="1400" b="0" dirty="0">
              <a:solidFill>
                <a:schemeClr val="tx2"/>
              </a:solidFill>
              <a:hlinkClick xmlns:r="http://schemas.openxmlformats.org/officeDocument/2006/relationships" r:id="rId1">
                <a:extLst>
                  <a:ext uri="{A12FA001-AC4F-418D-AE19-62706E023703}">
                    <ahyp:hlinkClr xmlns:ahyp="http://schemas.microsoft.com/office/drawing/2018/hyperlinkcolor" val="tx"/>
                  </a:ext>
                </a:extLst>
              </a:hlinkClick>
            </a:rPr>
            <a:t>help</a:t>
          </a:r>
          <a:r>
            <a:rPr lang="en-US" sz="1400" b="0" dirty="0">
              <a:solidFill>
                <a:schemeClr val="tx2"/>
              </a:solidFill>
            </a:rPr>
            <a:t> </a:t>
          </a:r>
          <a:r>
            <a:rPr lang="en-US" sz="1400" b="0" dirty="0">
              <a:solidFill>
                <a:schemeClr val="tx1"/>
              </a:solidFill>
            </a:rPr>
            <a:t>)</a:t>
          </a:r>
        </a:p>
      </dgm:t>
    </dgm:pt>
    <dgm:pt modelId="{8A34088B-E07F-49C6-9332-DDDFB3C6240E}" type="parTrans" cxnId="{AE9CA150-4716-46B1-9ED6-643004B72C50}">
      <dgm:prSet/>
      <dgm:spPr/>
      <dgm:t>
        <a:bodyPr/>
        <a:lstStyle/>
        <a:p>
          <a:endParaRPr lang="en-US" sz="1400"/>
        </a:p>
      </dgm:t>
    </dgm:pt>
    <dgm:pt modelId="{D7C6C953-985F-48EB-8889-F706B59BA401}" type="sibTrans" cxnId="{AE9CA150-4716-46B1-9ED6-643004B72C50}">
      <dgm:prSet/>
      <dgm:spPr/>
      <dgm:t>
        <a:bodyPr/>
        <a:lstStyle/>
        <a:p>
          <a:endParaRPr lang="en-US" sz="1400"/>
        </a:p>
      </dgm:t>
    </dgm:pt>
    <dgm:pt modelId="{4C469A64-5CBF-480A-9405-83C2977201ED}">
      <dgm:prSet phldrT="[Text]" custT="1"/>
      <dgm:spPr>
        <a:solidFill>
          <a:schemeClr val="bg1"/>
        </a:solidFill>
        <a:ln>
          <a:solidFill>
            <a:schemeClr val="tx2"/>
          </a:solidFill>
        </a:ln>
      </dgm:spPr>
      <dgm:t>
        <a:bodyPr/>
        <a:lstStyle/>
        <a:p>
          <a:pPr algn="l"/>
          <a:r>
            <a:rPr lang="en-US" sz="1400" b="0" dirty="0">
              <a:solidFill>
                <a:schemeClr val="tx1"/>
              </a:solidFill>
            </a:rPr>
            <a:t>Always use Try-Except-Finally blocks while dealing with any connection related code i.e., While working on File/Database read write related operations. ( </a:t>
          </a:r>
          <a:r>
            <a:rPr lang="en-US" sz="1400" b="0" dirty="0">
              <a:solidFill>
                <a:schemeClr val="tx2"/>
              </a:solidFill>
              <a:hlinkClick xmlns:r="http://schemas.openxmlformats.org/officeDocument/2006/relationships" r:id="rId2">
                <a:extLst>
                  <a:ext uri="{A12FA001-AC4F-418D-AE19-62706E023703}">
                    <ahyp:hlinkClr xmlns:ahyp="http://schemas.microsoft.com/office/drawing/2018/hyperlinkcolor" val="tx"/>
                  </a:ext>
                </a:extLst>
              </a:hlinkClick>
            </a:rPr>
            <a:t>help</a:t>
          </a:r>
          <a:r>
            <a:rPr lang="en-US" sz="1400" b="0" dirty="0">
              <a:solidFill>
                <a:schemeClr val="tx1"/>
              </a:solidFill>
            </a:rPr>
            <a:t> )</a:t>
          </a:r>
        </a:p>
      </dgm:t>
    </dgm:pt>
    <dgm:pt modelId="{65855008-55E6-4C27-831F-5C213D0175BD}" type="parTrans" cxnId="{2193001B-B3D9-42BE-81B6-F47BC4B2E59D}">
      <dgm:prSet/>
      <dgm:spPr/>
      <dgm:t>
        <a:bodyPr/>
        <a:lstStyle/>
        <a:p>
          <a:endParaRPr lang="en-US" sz="1400"/>
        </a:p>
      </dgm:t>
    </dgm:pt>
    <dgm:pt modelId="{305E9B61-9524-41CF-B539-66BA54CB96E5}" type="sibTrans" cxnId="{2193001B-B3D9-42BE-81B6-F47BC4B2E59D}">
      <dgm:prSet/>
      <dgm:spPr/>
      <dgm:t>
        <a:bodyPr/>
        <a:lstStyle/>
        <a:p>
          <a:endParaRPr lang="en-US" sz="1400"/>
        </a:p>
      </dgm:t>
    </dgm:pt>
    <dgm:pt modelId="{50A156D0-274F-4B32-9FD0-8AA1F2CF94EA}">
      <dgm:prSet phldrT="[Text]" custT="1"/>
      <dgm:spPr>
        <a:solidFill>
          <a:schemeClr val="bg1"/>
        </a:solidFill>
        <a:ln>
          <a:solidFill>
            <a:schemeClr val="tx2"/>
          </a:solidFill>
        </a:ln>
      </dgm:spPr>
      <dgm:t>
        <a:bodyPr/>
        <a:lstStyle/>
        <a:p>
          <a:pPr algn="l"/>
          <a:r>
            <a:rPr lang="en-US" sz="1400" b="0" dirty="0">
              <a:solidFill>
                <a:schemeClr val="tx1"/>
              </a:solidFill>
            </a:rPr>
            <a:t>Implement Separation of concerns i.e., try to separate the APIs routing logic from business logic and try to group similar types of functionalities like grouping all the database related logic and calling it a 'DataBaseUtils' Class. </a:t>
          </a:r>
        </a:p>
      </dgm:t>
    </dgm:pt>
    <dgm:pt modelId="{5055FA3D-9BDB-4127-A50D-161D80D5C0F0}" type="parTrans" cxnId="{18135A95-A752-4AB4-8FD0-44B04FCA0AD2}">
      <dgm:prSet/>
      <dgm:spPr/>
      <dgm:t>
        <a:bodyPr/>
        <a:lstStyle/>
        <a:p>
          <a:endParaRPr lang="en-US" sz="1400"/>
        </a:p>
      </dgm:t>
    </dgm:pt>
    <dgm:pt modelId="{D8A2F1DF-8D8A-419F-A7F0-CFADD4315370}" type="sibTrans" cxnId="{18135A95-A752-4AB4-8FD0-44B04FCA0AD2}">
      <dgm:prSet/>
      <dgm:spPr/>
      <dgm:t>
        <a:bodyPr/>
        <a:lstStyle/>
        <a:p>
          <a:endParaRPr lang="en-US" sz="1400"/>
        </a:p>
      </dgm:t>
    </dgm:pt>
    <dgm:pt modelId="{1902A517-CF37-4F36-8C4A-9740C207A15B}">
      <dgm:prSet phldrT="[Text]" custT="1"/>
      <dgm:spPr>
        <a:solidFill>
          <a:schemeClr val="bg1"/>
        </a:solidFill>
        <a:ln>
          <a:solidFill>
            <a:schemeClr val="tx2"/>
          </a:solidFill>
        </a:ln>
      </dgm:spPr>
      <dgm:t>
        <a:bodyPr/>
        <a:lstStyle/>
        <a:p>
          <a:pPr algn="l"/>
          <a:r>
            <a:rPr lang="en-US" sz="1400" b="0" dirty="0">
              <a:solidFill>
                <a:schemeClr val="tx1"/>
              </a:solidFill>
            </a:rPr>
            <a:t>Try finding the best fit for various Design Patterns like Abstract Factory, Builder pattern etc. Example – Singleton design pattern comes in handy when a database connection is required to be created. Also, read about Anti-patterns.</a:t>
          </a:r>
        </a:p>
      </dgm:t>
    </dgm:pt>
    <dgm:pt modelId="{E3268462-407B-483D-8FB4-AC3C69496C46}" type="parTrans" cxnId="{396FA80B-CD6A-47F5-9BC3-84D9A95B3D20}">
      <dgm:prSet/>
      <dgm:spPr/>
      <dgm:t>
        <a:bodyPr/>
        <a:lstStyle/>
        <a:p>
          <a:endParaRPr lang="en-US" sz="1400"/>
        </a:p>
      </dgm:t>
    </dgm:pt>
    <dgm:pt modelId="{E472726B-3E69-4845-8AB1-E4A1B969BE8E}" type="sibTrans" cxnId="{396FA80B-CD6A-47F5-9BC3-84D9A95B3D20}">
      <dgm:prSet/>
      <dgm:spPr/>
      <dgm:t>
        <a:bodyPr/>
        <a:lstStyle/>
        <a:p>
          <a:endParaRPr lang="en-US" sz="1400"/>
        </a:p>
      </dgm:t>
    </dgm:pt>
    <dgm:pt modelId="{E2D7C1AD-CEE0-694F-BB85-5D61595D202D}">
      <dgm:prSet phldrT="[Text]" custT="1"/>
      <dgm:spPr>
        <a:solidFill>
          <a:schemeClr val="bg1"/>
        </a:solidFill>
        <a:ln>
          <a:solidFill>
            <a:schemeClr val="tx2"/>
          </a:solidFill>
        </a:ln>
      </dgm:spPr>
      <dgm:t>
        <a:bodyPr/>
        <a:lstStyle/>
        <a:p>
          <a:pPr algn="l"/>
          <a:r>
            <a:rPr lang="en-US" sz="1400" b="0" dirty="0">
              <a:solidFill>
                <a:schemeClr val="tx1"/>
              </a:solidFill>
            </a:rPr>
            <a:t>Follow best practices for endpoint naming conventions. (</a:t>
          </a:r>
          <a:r>
            <a:rPr lang="en-US" sz="1400" b="0" dirty="0">
              <a:solidFill>
                <a:schemeClr val="tx2"/>
              </a:solidFill>
              <a:hlinkClick xmlns:r="http://schemas.openxmlformats.org/officeDocument/2006/relationships" r:id="rId3">
                <a:extLst>
                  <a:ext uri="{A12FA001-AC4F-418D-AE19-62706E023703}">
                    <ahyp:hlinkClr xmlns:ahyp="http://schemas.microsoft.com/office/drawing/2018/hyperlinkcolor" val="tx"/>
                  </a:ext>
                </a:extLst>
              </a:hlinkClick>
            </a:rPr>
            <a:t>help-1</a:t>
          </a:r>
          <a:r>
            <a:rPr lang="en-US" sz="1400" b="0" dirty="0">
              <a:solidFill>
                <a:schemeClr val="tx1"/>
              </a:solidFill>
            </a:rPr>
            <a:t>, </a:t>
          </a:r>
          <a:r>
            <a:rPr lang="en-US" sz="1400" b="0" dirty="0">
              <a:solidFill>
                <a:schemeClr val="tx2"/>
              </a:solidFill>
              <a:hlinkClick xmlns:r="http://schemas.openxmlformats.org/officeDocument/2006/relationships" r:id="rId4">
                <a:extLst>
                  <a:ext uri="{A12FA001-AC4F-418D-AE19-62706E023703}">
                    <ahyp:hlinkClr xmlns:ahyp="http://schemas.microsoft.com/office/drawing/2018/hyperlinkcolor" val="tx"/>
                  </a:ext>
                </a:extLst>
              </a:hlinkClick>
            </a:rPr>
            <a:t>help-2</a:t>
          </a:r>
          <a:r>
            <a:rPr lang="en-US" sz="1400" b="0" dirty="0">
              <a:solidFill>
                <a:schemeClr val="tx1"/>
              </a:solidFill>
            </a:rPr>
            <a:t>) </a:t>
          </a:r>
        </a:p>
      </dgm:t>
    </dgm:pt>
    <dgm:pt modelId="{182E9F4D-15EF-3944-A455-C38BEFD5ECA9}" type="sibTrans" cxnId="{EE5A48E9-E586-B54E-A65F-C45ADEBF2B01}">
      <dgm:prSet/>
      <dgm:spPr/>
      <dgm:t>
        <a:bodyPr/>
        <a:lstStyle/>
        <a:p>
          <a:endParaRPr lang="en-GB"/>
        </a:p>
      </dgm:t>
    </dgm:pt>
    <dgm:pt modelId="{C41AF174-B3EB-A14F-9AAF-275B149DA569}" type="parTrans" cxnId="{EE5A48E9-E586-B54E-A65F-C45ADEBF2B01}">
      <dgm:prSet/>
      <dgm:spPr/>
      <dgm:t>
        <a:bodyPr/>
        <a:lstStyle/>
        <a:p>
          <a:endParaRPr lang="en-GB"/>
        </a:p>
      </dgm:t>
    </dgm:pt>
    <dgm:pt modelId="{4A380095-1090-4580-9BAE-FB2F02395F3A}" type="pres">
      <dgm:prSet presAssocID="{C3FB8AEA-EA27-4553-A4E1-636CE427406F}" presName="Name0" presStyleCnt="0">
        <dgm:presLayoutVars>
          <dgm:chMax val="7"/>
          <dgm:chPref val="7"/>
          <dgm:dir/>
        </dgm:presLayoutVars>
      </dgm:prSet>
      <dgm:spPr/>
    </dgm:pt>
    <dgm:pt modelId="{45FB6A7C-5BA7-4CEE-9EB7-66F30A78674D}" type="pres">
      <dgm:prSet presAssocID="{C3FB8AEA-EA27-4553-A4E1-636CE427406F}" presName="Name1" presStyleCnt="0"/>
      <dgm:spPr/>
    </dgm:pt>
    <dgm:pt modelId="{5360FDE7-A81F-4069-A747-938854279D26}" type="pres">
      <dgm:prSet presAssocID="{C3FB8AEA-EA27-4553-A4E1-636CE427406F}" presName="cycle" presStyleCnt="0"/>
      <dgm:spPr/>
    </dgm:pt>
    <dgm:pt modelId="{69086AA8-F9A6-486E-83AB-03064159F623}" type="pres">
      <dgm:prSet presAssocID="{C3FB8AEA-EA27-4553-A4E1-636CE427406F}" presName="srcNode" presStyleLbl="node1" presStyleIdx="0" presStyleCnt="5"/>
      <dgm:spPr/>
    </dgm:pt>
    <dgm:pt modelId="{18AEF356-43E6-4122-99BA-E62A525EB7E5}" type="pres">
      <dgm:prSet presAssocID="{C3FB8AEA-EA27-4553-A4E1-636CE427406F}" presName="conn" presStyleLbl="parChTrans1D2" presStyleIdx="0" presStyleCnt="1"/>
      <dgm:spPr/>
    </dgm:pt>
    <dgm:pt modelId="{B4F977E9-A242-41B4-B855-2B5C5003BD8F}" type="pres">
      <dgm:prSet presAssocID="{C3FB8AEA-EA27-4553-A4E1-636CE427406F}" presName="extraNode" presStyleLbl="node1" presStyleIdx="0" presStyleCnt="5"/>
      <dgm:spPr/>
    </dgm:pt>
    <dgm:pt modelId="{91E5F474-6B63-42FB-B27B-6E28295F37CF}" type="pres">
      <dgm:prSet presAssocID="{C3FB8AEA-EA27-4553-A4E1-636CE427406F}" presName="dstNode" presStyleLbl="node1" presStyleIdx="0" presStyleCnt="5"/>
      <dgm:spPr/>
    </dgm:pt>
    <dgm:pt modelId="{4AD44287-3C9A-4E51-9CE2-DF8DE3D122C9}" type="pres">
      <dgm:prSet presAssocID="{6EDD621B-5B72-40E7-A49B-59963FC6290F}" presName="text_1" presStyleLbl="node1" presStyleIdx="0" presStyleCnt="5">
        <dgm:presLayoutVars>
          <dgm:bulletEnabled val="1"/>
        </dgm:presLayoutVars>
      </dgm:prSet>
      <dgm:spPr/>
    </dgm:pt>
    <dgm:pt modelId="{D98A612F-E9DC-4110-9366-BB47440FDD29}" type="pres">
      <dgm:prSet presAssocID="{6EDD621B-5B72-40E7-A49B-59963FC6290F}" presName="accent_1" presStyleCnt="0"/>
      <dgm:spPr/>
    </dgm:pt>
    <dgm:pt modelId="{DB36D9D6-4BD8-479D-AE21-44FEE8A1B6C5}" type="pres">
      <dgm:prSet presAssocID="{6EDD621B-5B72-40E7-A49B-59963FC6290F}" presName="accentRepeatNode" presStyleLbl="solidFgAcc1" presStyleIdx="0" presStyleCnt="5"/>
      <dgm:spPr>
        <a:solidFill>
          <a:schemeClr val="bg1"/>
        </a:solidFill>
        <a:ln w="10795" cap="flat" cmpd="sng" algn="ctr">
          <a:solidFill>
            <a:schemeClr val="tx2"/>
          </a:solidFill>
          <a:prstDash val="solid"/>
          <a:round/>
          <a:headEnd type="none" w="med" len="med"/>
          <a:tailEnd type="none" w="med" len="med"/>
        </a:ln>
      </dgm:spPr>
    </dgm:pt>
    <dgm:pt modelId="{CCC58355-FDD5-D344-8254-DFDEFFDC0FA1}" type="pres">
      <dgm:prSet presAssocID="{E2D7C1AD-CEE0-694F-BB85-5D61595D202D}" presName="text_2" presStyleLbl="node1" presStyleIdx="1" presStyleCnt="5">
        <dgm:presLayoutVars>
          <dgm:bulletEnabled val="1"/>
        </dgm:presLayoutVars>
      </dgm:prSet>
      <dgm:spPr/>
    </dgm:pt>
    <dgm:pt modelId="{89A13AAD-CC0F-164C-9E66-FC1CA0FE8721}" type="pres">
      <dgm:prSet presAssocID="{E2D7C1AD-CEE0-694F-BB85-5D61595D202D}" presName="accent_2" presStyleCnt="0"/>
      <dgm:spPr/>
    </dgm:pt>
    <dgm:pt modelId="{E727AA1A-51E6-C54A-AABC-F025D171C077}" type="pres">
      <dgm:prSet presAssocID="{E2D7C1AD-CEE0-694F-BB85-5D61595D202D}" presName="accentRepeatNode" presStyleLbl="solidFgAcc1" presStyleIdx="1" presStyleCnt="5"/>
      <dgm:spPr>
        <a:solidFill>
          <a:schemeClr val="bg1"/>
        </a:solidFill>
      </dgm:spPr>
    </dgm:pt>
    <dgm:pt modelId="{A1F11803-76F6-A747-B3F6-5CFDA674088E}" type="pres">
      <dgm:prSet presAssocID="{4C469A64-5CBF-480A-9405-83C2977201ED}" presName="text_3" presStyleLbl="node1" presStyleIdx="2" presStyleCnt="5">
        <dgm:presLayoutVars>
          <dgm:bulletEnabled val="1"/>
        </dgm:presLayoutVars>
      </dgm:prSet>
      <dgm:spPr/>
    </dgm:pt>
    <dgm:pt modelId="{4568EC73-29E5-1C45-82DE-12C09CE903F5}" type="pres">
      <dgm:prSet presAssocID="{4C469A64-5CBF-480A-9405-83C2977201ED}" presName="accent_3" presStyleCnt="0"/>
      <dgm:spPr/>
    </dgm:pt>
    <dgm:pt modelId="{4E3897F2-646E-40D6-A918-0F72BACA6B2F}" type="pres">
      <dgm:prSet presAssocID="{4C469A64-5CBF-480A-9405-83C2977201ED}" presName="accentRepeatNode" presStyleLbl="solidFgAcc1" presStyleIdx="2" presStyleCnt="5"/>
      <dgm:spPr>
        <a:solidFill>
          <a:schemeClr val="bg1"/>
        </a:solidFill>
        <a:ln w="10795" cap="flat" cmpd="sng" algn="ctr">
          <a:solidFill>
            <a:schemeClr val="tx2"/>
          </a:solidFill>
          <a:prstDash val="solid"/>
          <a:round/>
          <a:headEnd type="none" w="med" len="med"/>
          <a:tailEnd type="none" w="med" len="med"/>
        </a:ln>
      </dgm:spPr>
    </dgm:pt>
    <dgm:pt modelId="{2EDA1CD6-E7F7-C14A-A7A9-6D60B1783854}" type="pres">
      <dgm:prSet presAssocID="{50A156D0-274F-4B32-9FD0-8AA1F2CF94EA}" presName="text_4" presStyleLbl="node1" presStyleIdx="3" presStyleCnt="5">
        <dgm:presLayoutVars>
          <dgm:bulletEnabled val="1"/>
        </dgm:presLayoutVars>
      </dgm:prSet>
      <dgm:spPr/>
    </dgm:pt>
    <dgm:pt modelId="{C615953F-0487-4348-AFF0-852608FD2073}" type="pres">
      <dgm:prSet presAssocID="{50A156D0-274F-4B32-9FD0-8AA1F2CF94EA}" presName="accent_4" presStyleCnt="0"/>
      <dgm:spPr/>
    </dgm:pt>
    <dgm:pt modelId="{D2634E46-EFA0-489B-A58E-FAF95166AB40}" type="pres">
      <dgm:prSet presAssocID="{50A156D0-274F-4B32-9FD0-8AA1F2CF94EA}" presName="accentRepeatNode" presStyleLbl="solidFgAcc1" presStyleIdx="3" presStyleCnt="5"/>
      <dgm:spPr>
        <a:solidFill>
          <a:schemeClr val="bg1"/>
        </a:solidFill>
        <a:ln w="10795" cap="flat" cmpd="sng" algn="ctr">
          <a:solidFill>
            <a:schemeClr val="tx2"/>
          </a:solidFill>
          <a:prstDash val="solid"/>
          <a:round/>
          <a:headEnd type="none" w="med" len="med"/>
          <a:tailEnd type="none" w="med" len="med"/>
        </a:ln>
      </dgm:spPr>
    </dgm:pt>
    <dgm:pt modelId="{AC84C47A-81B2-A246-A0AB-0A10C26DCE04}" type="pres">
      <dgm:prSet presAssocID="{1902A517-CF37-4F36-8C4A-9740C207A15B}" presName="text_5" presStyleLbl="node1" presStyleIdx="4" presStyleCnt="5">
        <dgm:presLayoutVars>
          <dgm:bulletEnabled val="1"/>
        </dgm:presLayoutVars>
      </dgm:prSet>
      <dgm:spPr/>
    </dgm:pt>
    <dgm:pt modelId="{1EA53049-CF7D-8A48-9A55-D487EB6F5AD9}" type="pres">
      <dgm:prSet presAssocID="{1902A517-CF37-4F36-8C4A-9740C207A15B}" presName="accent_5" presStyleCnt="0"/>
      <dgm:spPr/>
    </dgm:pt>
    <dgm:pt modelId="{E85475E6-24AB-418D-95BA-2213CE80A68D}" type="pres">
      <dgm:prSet presAssocID="{1902A517-CF37-4F36-8C4A-9740C207A15B}" presName="accentRepeatNode" presStyleLbl="solidFgAcc1" presStyleIdx="4" presStyleCnt="5"/>
      <dgm:spPr>
        <a:solidFill>
          <a:schemeClr val="bg1"/>
        </a:solidFill>
        <a:ln w="10795" cap="flat" cmpd="sng" algn="ctr">
          <a:solidFill>
            <a:schemeClr val="tx2"/>
          </a:solidFill>
          <a:prstDash val="solid"/>
          <a:round/>
          <a:headEnd type="none" w="med" len="med"/>
          <a:tailEnd type="none" w="med" len="med"/>
        </a:ln>
      </dgm:spPr>
    </dgm:pt>
  </dgm:ptLst>
  <dgm:cxnLst>
    <dgm:cxn modelId="{4F861504-9310-F541-9BCE-92A6324EFE35}" type="presOf" srcId="{1902A517-CF37-4F36-8C4A-9740C207A15B}" destId="{AC84C47A-81B2-A246-A0AB-0A10C26DCE04}" srcOrd="0" destOrd="0" presId="urn:microsoft.com/office/officeart/2008/layout/VerticalCurvedList"/>
    <dgm:cxn modelId="{396FA80B-CD6A-47F5-9BC3-84D9A95B3D20}" srcId="{C3FB8AEA-EA27-4553-A4E1-636CE427406F}" destId="{1902A517-CF37-4F36-8C4A-9740C207A15B}" srcOrd="4" destOrd="0" parTransId="{E3268462-407B-483D-8FB4-AC3C69496C46}" sibTransId="{E472726B-3E69-4845-8AB1-E4A1B969BE8E}"/>
    <dgm:cxn modelId="{2193001B-B3D9-42BE-81B6-F47BC4B2E59D}" srcId="{C3FB8AEA-EA27-4553-A4E1-636CE427406F}" destId="{4C469A64-5CBF-480A-9405-83C2977201ED}" srcOrd="2" destOrd="0" parTransId="{65855008-55E6-4C27-831F-5C213D0175BD}" sibTransId="{305E9B61-9524-41CF-B539-66BA54CB96E5}"/>
    <dgm:cxn modelId="{D5FA8E47-B8BB-47B6-8966-5E7B66FB4189}" type="presOf" srcId="{C3FB8AEA-EA27-4553-A4E1-636CE427406F}" destId="{4A380095-1090-4580-9BAE-FB2F02395F3A}" srcOrd="0" destOrd="0" presId="urn:microsoft.com/office/officeart/2008/layout/VerticalCurvedList"/>
    <dgm:cxn modelId="{AE9CA150-4716-46B1-9ED6-643004B72C50}" srcId="{C3FB8AEA-EA27-4553-A4E1-636CE427406F}" destId="{6EDD621B-5B72-40E7-A49B-59963FC6290F}" srcOrd="0" destOrd="0" parTransId="{8A34088B-E07F-49C6-9332-DDDFB3C6240E}" sibTransId="{D7C6C953-985F-48EB-8889-F706B59BA401}"/>
    <dgm:cxn modelId="{CE28E757-C289-8E47-A371-4F322BB6BBEF}" type="presOf" srcId="{E2D7C1AD-CEE0-694F-BB85-5D61595D202D}" destId="{CCC58355-FDD5-D344-8254-DFDEFFDC0FA1}" srcOrd="0" destOrd="0" presId="urn:microsoft.com/office/officeart/2008/layout/VerticalCurvedList"/>
    <dgm:cxn modelId="{95DF8F59-5FEA-487E-82A6-7F7CE0B1E475}" type="presOf" srcId="{6EDD621B-5B72-40E7-A49B-59963FC6290F}" destId="{4AD44287-3C9A-4E51-9CE2-DF8DE3D122C9}" srcOrd="0" destOrd="0" presId="urn:microsoft.com/office/officeart/2008/layout/VerticalCurvedList"/>
    <dgm:cxn modelId="{A228D96E-DE23-1849-8C24-C92EA967DF53}" type="presOf" srcId="{50A156D0-274F-4B32-9FD0-8AA1F2CF94EA}" destId="{2EDA1CD6-E7F7-C14A-A7A9-6D60B1783854}" srcOrd="0" destOrd="0" presId="urn:microsoft.com/office/officeart/2008/layout/VerticalCurvedList"/>
    <dgm:cxn modelId="{0C4EA775-8A88-6744-9302-F2DCF55EBAF5}" type="presOf" srcId="{4C469A64-5CBF-480A-9405-83C2977201ED}" destId="{A1F11803-76F6-A747-B3F6-5CFDA674088E}" srcOrd="0" destOrd="0" presId="urn:microsoft.com/office/officeart/2008/layout/VerticalCurvedList"/>
    <dgm:cxn modelId="{18135A95-A752-4AB4-8FD0-44B04FCA0AD2}" srcId="{C3FB8AEA-EA27-4553-A4E1-636CE427406F}" destId="{50A156D0-274F-4B32-9FD0-8AA1F2CF94EA}" srcOrd="3" destOrd="0" parTransId="{5055FA3D-9BDB-4127-A50D-161D80D5C0F0}" sibTransId="{D8A2F1DF-8D8A-419F-A7F0-CFADD4315370}"/>
    <dgm:cxn modelId="{EF062BE8-C35E-4C3A-A087-CE76B5231772}" type="presOf" srcId="{D7C6C953-985F-48EB-8889-F706B59BA401}" destId="{18AEF356-43E6-4122-99BA-E62A525EB7E5}" srcOrd="0" destOrd="0" presId="urn:microsoft.com/office/officeart/2008/layout/VerticalCurvedList"/>
    <dgm:cxn modelId="{EE5A48E9-E586-B54E-A65F-C45ADEBF2B01}" srcId="{C3FB8AEA-EA27-4553-A4E1-636CE427406F}" destId="{E2D7C1AD-CEE0-694F-BB85-5D61595D202D}" srcOrd="1" destOrd="0" parTransId="{C41AF174-B3EB-A14F-9AAF-275B149DA569}" sibTransId="{182E9F4D-15EF-3944-A455-C38BEFD5ECA9}"/>
    <dgm:cxn modelId="{4A3EF277-CB1E-4CC1-ADBA-E68323C41229}" type="presParOf" srcId="{4A380095-1090-4580-9BAE-FB2F02395F3A}" destId="{45FB6A7C-5BA7-4CEE-9EB7-66F30A78674D}" srcOrd="0" destOrd="0" presId="urn:microsoft.com/office/officeart/2008/layout/VerticalCurvedList"/>
    <dgm:cxn modelId="{D122914C-1657-4B35-8775-99FB76B19939}" type="presParOf" srcId="{45FB6A7C-5BA7-4CEE-9EB7-66F30A78674D}" destId="{5360FDE7-A81F-4069-A747-938854279D26}" srcOrd="0" destOrd="0" presId="urn:microsoft.com/office/officeart/2008/layout/VerticalCurvedList"/>
    <dgm:cxn modelId="{56FD821B-5550-4C53-884A-A7E6C0EB5077}" type="presParOf" srcId="{5360FDE7-A81F-4069-A747-938854279D26}" destId="{69086AA8-F9A6-486E-83AB-03064159F623}" srcOrd="0" destOrd="0" presId="urn:microsoft.com/office/officeart/2008/layout/VerticalCurvedList"/>
    <dgm:cxn modelId="{AC2ABC05-D761-4D13-91BE-FF32EE461347}" type="presParOf" srcId="{5360FDE7-A81F-4069-A747-938854279D26}" destId="{18AEF356-43E6-4122-99BA-E62A525EB7E5}" srcOrd="1" destOrd="0" presId="urn:microsoft.com/office/officeart/2008/layout/VerticalCurvedList"/>
    <dgm:cxn modelId="{067DDB6B-3515-450A-BC10-7E353A13982D}" type="presParOf" srcId="{5360FDE7-A81F-4069-A747-938854279D26}" destId="{B4F977E9-A242-41B4-B855-2B5C5003BD8F}" srcOrd="2" destOrd="0" presId="urn:microsoft.com/office/officeart/2008/layout/VerticalCurvedList"/>
    <dgm:cxn modelId="{C704D547-418B-4596-A58B-54A668E28BB4}" type="presParOf" srcId="{5360FDE7-A81F-4069-A747-938854279D26}" destId="{91E5F474-6B63-42FB-B27B-6E28295F37CF}" srcOrd="3" destOrd="0" presId="urn:microsoft.com/office/officeart/2008/layout/VerticalCurvedList"/>
    <dgm:cxn modelId="{12FE00A5-89EF-489D-9160-ED6E20FF3B97}" type="presParOf" srcId="{45FB6A7C-5BA7-4CEE-9EB7-66F30A78674D}" destId="{4AD44287-3C9A-4E51-9CE2-DF8DE3D122C9}" srcOrd="1" destOrd="0" presId="urn:microsoft.com/office/officeart/2008/layout/VerticalCurvedList"/>
    <dgm:cxn modelId="{41644ECC-766D-4E08-849C-31F5D9F202F9}" type="presParOf" srcId="{45FB6A7C-5BA7-4CEE-9EB7-66F30A78674D}" destId="{D98A612F-E9DC-4110-9366-BB47440FDD29}" srcOrd="2" destOrd="0" presId="urn:microsoft.com/office/officeart/2008/layout/VerticalCurvedList"/>
    <dgm:cxn modelId="{D657CE9C-BE09-4C66-82C3-281E501C9DF5}" type="presParOf" srcId="{D98A612F-E9DC-4110-9366-BB47440FDD29}" destId="{DB36D9D6-4BD8-479D-AE21-44FEE8A1B6C5}" srcOrd="0" destOrd="0" presId="urn:microsoft.com/office/officeart/2008/layout/VerticalCurvedList"/>
    <dgm:cxn modelId="{B279F918-4D62-F84A-AFE6-D6D57F8CD58F}" type="presParOf" srcId="{45FB6A7C-5BA7-4CEE-9EB7-66F30A78674D}" destId="{CCC58355-FDD5-D344-8254-DFDEFFDC0FA1}" srcOrd="3" destOrd="0" presId="urn:microsoft.com/office/officeart/2008/layout/VerticalCurvedList"/>
    <dgm:cxn modelId="{C6B74B2D-5873-9B4A-9226-809B7333459E}" type="presParOf" srcId="{45FB6A7C-5BA7-4CEE-9EB7-66F30A78674D}" destId="{89A13AAD-CC0F-164C-9E66-FC1CA0FE8721}" srcOrd="4" destOrd="0" presId="urn:microsoft.com/office/officeart/2008/layout/VerticalCurvedList"/>
    <dgm:cxn modelId="{A3A9FADC-4BB6-5D49-B9F4-3B964BD1E981}" type="presParOf" srcId="{89A13AAD-CC0F-164C-9E66-FC1CA0FE8721}" destId="{E727AA1A-51E6-C54A-AABC-F025D171C077}" srcOrd="0" destOrd="0" presId="urn:microsoft.com/office/officeart/2008/layout/VerticalCurvedList"/>
    <dgm:cxn modelId="{452D0643-14E6-E545-81F5-9AA30B890674}" type="presParOf" srcId="{45FB6A7C-5BA7-4CEE-9EB7-66F30A78674D}" destId="{A1F11803-76F6-A747-B3F6-5CFDA674088E}" srcOrd="5" destOrd="0" presId="urn:microsoft.com/office/officeart/2008/layout/VerticalCurvedList"/>
    <dgm:cxn modelId="{E5DC73BA-BDD1-0048-9131-7852CF30D575}" type="presParOf" srcId="{45FB6A7C-5BA7-4CEE-9EB7-66F30A78674D}" destId="{4568EC73-29E5-1C45-82DE-12C09CE903F5}" srcOrd="6" destOrd="0" presId="urn:microsoft.com/office/officeart/2008/layout/VerticalCurvedList"/>
    <dgm:cxn modelId="{54413728-C685-3140-A5E9-18013FC11F92}" type="presParOf" srcId="{4568EC73-29E5-1C45-82DE-12C09CE903F5}" destId="{4E3897F2-646E-40D6-A918-0F72BACA6B2F}" srcOrd="0" destOrd="0" presId="urn:microsoft.com/office/officeart/2008/layout/VerticalCurvedList"/>
    <dgm:cxn modelId="{8A8AA8E2-D13D-824D-B211-981B4422C7F0}" type="presParOf" srcId="{45FB6A7C-5BA7-4CEE-9EB7-66F30A78674D}" destId="{2EDA1CD6-E7F7-C14A-A7A9-6D60B1783854}" srcOrd="7" destOrd="0" presId="urn:microsoft.com/office/officeart/2008/layout/VerticalCurvedList"/>
    <dgm:cxn modelId="{E7115CF3-7A97-F148-8863-43ED39049A71}" type="presParOf" srcId="{45FB6A7C-5BA7-4CEE-9EB7-66F30A78674D}" destId="{C615953F-0487-4348-AFF0-852608FD2073}" srcOrd="8" destOrd="0" presId="urn:microsoft.com/office/officeart/2008/layout/VerticalCurvedList"/>
    <dgm:cxn modelId="{5D853828-8771-2E49-9414-651013BBA0EC}" type="presParOf" srcId="{C615953F-0487-4348-AFF0-852608FD2073}" destId="{D2634E46-EFA0-489B-A58E-FAF95166AB40}" srcOrd="0" destOrd="0" presId="urn:microsoft.com/office/officeart/2008/layout/VerticalCurvedList"/>
    <dgm:cxn modelId="{732B6692-4B29-6646-BF40-B0CCC36C27B0}" type="presParOf" srcId="{45FB6A7C-5BA7-4CEE-9EB7-66F30A78674D}" destId="{AC84C47A-81B2-A246-A0AB-0A10C26DCE04}" srcOrd="9" destOrd="0" presId="urn:microsoft.com/office/officeart/2008/layout/VerticalCurvedList"/>
    <dgm:cxn modelId="{488FAE94-23F7-CC45-A8C1-7AA27989F5CA}" type="presParOf" srcId="{45FB6A7C-5BA7-4CEE-9EB7-66F30A78674D}" destId="{1EA53049-CF7D-8A48-9A55-D487EB6F5AD9}" srcOrd="10" destOrd="0" presId="urn:microsoft.com/office/officeart/2008/layout/VerticalCurvedList"/>
    <dgm:cxn modelId="{AADC5CBA-7B5D-8545-A27D-DA738CC45A3D}" type="presParOf" srcId="{1EA53049-CF7D-8A48-9A55-D487EB6F5AD9}" destId="{E85475E6-24AB-418D-95BA-2213CE80A68D}"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EF356-43E6-4122-99BA-E62A525EB7E5}">
      <dsp:nvSpPr>
        <dsp:cNvPr id="0" name=""/>
        <dsp:cNvSpPr/>
      </dsp:nvSpPr>
      <dsp:spPr>
        <a:xfrm>
          <a:off x="-6625462" y="-1013193"/>
          <a:ext cx="7885648" cy="7885648"/>
        </a:xfrm>
        <a:prstGeom prst="blockArc">
          <a:avLst>
            <a:gd name="adj1" fmla="val 18900000"/>
            <a:gd name="adj2" fmla="val 2700000"/>
            <a:gd name="adj3" fmla="val 274"/>
          </a:avLst>
        </a:prstGeom>
        <a:noFill/>
        <a:ln w="1079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D44287-3C9A-4E51-9CE2-DF8DE3D122C9}">
      <dsp:nvSpPr>
        <dsp:cNvPr id="0" name=""/>
        <dsp:cNvSpPr/>
      </dsp:nvSpPr>
      <dsp:spPr>
        <a:xfrm>
          <a:off x="550431" y="366086"/>
          <a:ext cx="7126097" cy="732642"/>
        </a:xfrm>
        <a:prstGeom prst="rect">
          <a:avLst/>
        </a:prstGeom>
        <a:solidFill>
          <a:schemeClr val="bg1"/>
        </a:solidFill>
        <a:ln w="10795"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1535" tIns="35560" rIns="35560" bIns="35560" numCol="1" spcCol="1270" anchor="ctr" anchorCtr="0">
          <a:noAutofit/>
        </a:bodyPr>
        <a:lstStyle/>
        <a:p>
          <a:pPr marL="0" lvl="0" indent="0" algn="l" defTabSz="622300">
            <a:lnSpc>
              <a:spcPct val="90000"/>
            </a:lnSpc>
            <a:spcBef>
              <a:spcPct val="0"/>
            </a:spcBef>
            <a:spcAft>
              <a:spcPct val="35000"/>
            </a:spcAft>
            <a:buNone/>
          </a:pPr>
          <a:r>
            <a:rPr lang="en-US" sz="1400" b="0" kern="1200" dirty="0">
              <a:solidFill>
                <a:schemeClr val="tx1"/>
              </a:solidFill>
            </a:rPr>
            <a:t>While writing Python Logic always use PEP-8 conventions ( </a:t>
          </a:r>
          <a:r>
            <a:rPr lang="en-US" sz="1400" b="0" kern="1200" dirty="0">
              <a:solidFill>
                <a:schemeClr val="tx2"/>
              </a:solidFill>
              <a:hlinkClick xmlns:r="http://schemas.openxmlformats.org/officeDocument/2006/relationships" r:id="rId1">
                <a:extLst>
                  <a:ext uri="{A12FA001-AC4F-418D-AE19-62706E023703}">
                    <ahyp:hlinkClr xmlns:ahyp="http://schemas.microsoft.com/office/drawing/2018/hyperlinkcolor" val="tx"/>
                  </a:ext>
                </a:extLst>
              </a:hlinkClick>
            </a:rPr>
            <a:t>help</a:t>
          </a:r>
          <a:r>
            <a:rPr lang="en-US" sz="1400" b="0" kern="1200" dirty="0">
              <a:solidFill>
                <a:schemeClr val="tx2"/>
              </a:solidFill>
            </a:rPr>
            <a:t> </a:t>
          </a:r>
          <a:r>
            <a:rPr lang="en-US" sz="1400" b="0" kern="1200" dirty="0">
              <a:solidFill>
                <a:schemeClr val="tx1"/>
              </a:solidFill>
            </a:rPr>
            <a:t>)</a:t>
          </a:r>
        </a:p>
      </dsp:txBody>
      <dsp:txXfrm>
        <a:off x="550431" y="366086"/>
        <a:ext cx="7126097" cy="732642"/>
      </dsp:txXfrm>
    </dsp:sp>
    <dsp:sp modelId="{DB36D9D6-4BD8-479D-AE21-44FEE8A1B6C5}">
      <dsp:nvSpPr>
        <dsp:cNvPr id="0" name=""/>
        <dsp:cNvSpPr/>
      </dsp:nvSpPr>
      <dsp:spPr>
        <a:xfrm>
          <a:off x="92529" y="274506"/>
          <a:ext cx="915802" cy="915802"/>
        </a:xfrm>
        <a:prstGeom prst="ellipse">
          <a:avLst/>
        </a:prstGeom>
        <a:solidFill>
          <a:schemeClr val="bg1"/>
        </a:solidFill>
        <a:ln w="10795" cap="flat" cmpd="sng" algn="ctr">
          <a:solidFill>
            <a:schemeClr val="tx2"/>
          </a:solidFill>
          <a:prstDash val="solid"/>
          <a:round/>
          <a:headEnd type="none" w="med" len="med"/>
          <a:tailEnd type="none" w="med" len="med"/>
        </a:ln>
        <a:effectLst/>
      </dsp:spPr>
      <dsp:style>
        <a:lnRef idx="2">
          <a:scrgbClr r="0" g="0" b="0"/>
        </a:lnRef>
        <a:fillRef idx="1">
          <a:scrgbClr r="0" g="0" b="0"/>
        </a:fillRef>
        <a:effectRef idx="0">
          <a:scrgbClr r="0" g="0" b="0"/>
        </a:effectRef>
        <a:fontRef idx="minor"/>
      </dsp:style>
    </dsp:sp>
    <dsp:sp modelId="{CCC58355-FDD5-D344-8254-DFDEFFDC0FA1}">
      <dsp:nvSpPr>
        <dsp:cNvPr id="0" name=""/>
        <dsp:cNvSpPr/>
      </dsp:nvSpPr>
      <dsp:spPr>
        <a:xfrm>
          <a:off x="1075421" y="1464698"/>
          <a:ext cx="6601107" cy="732642"/>
        </a:xfrm>
        <a:prstGeom prst="rect">
          <a:avLst/>
        </a:prstGeom>
        <a:solidFill>
          <a:schemeClr val="bg1"/>
        </a:solidFill>
        <a:ln w="10795"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1535" tIns="35560" rIns="35560" bIns="35560" numCol="1" spcCol="1270" anchor="ctr" anchorCtr="0">
          <a:noAutofit/>
        </a:bodyPr>
        <a:lstStyle/>
        <a:p>
          <a:pPr marL="0" lvl="0" indent="0" algn="l" defTabSz="622300">
            <a:lnSpc>
              <a:spcPct val="90000"/>
            </a:lnSpc>
            <a:spcBef>
              <a:spcPct val="0"/>
            </a:spcBef>
            <a:spcAft>
              <a:spcPct val="35000"/>
            </a:spcAft>
            <a:buNone/>
          </a:pPr>
          <a:r>
            <a:rPr lang="en-US" sz="1400" b="0" kern="1200" dirty="0">
              <a:solidFill>
                <a:schemeClr val="tx1"/>
              </a:solidFill>
            </a:rPr>
            <a:t>Follow best practices for endpoint naming conventions. (</a:t>
          </a:r>
          <a:r>
            <a:rPr lang="en-US" sz="1400" b="0" kern="1200" dirty="0">
              <a:solidFill>
                <a:schemeClr val="tx2"/>
              </a:solidFill>
              <a:hlinkClick xmlns:r="http://schemas.openxmlformats.org/officeDocument/2006/relationships" r:id="rId2">
                <a:extLst>
                  <a:ext uri="{A12FA001-AC4F-418D-AE19-62706E023703}">
                    <ahyp:hlinkClr xmlns:ahyp="http://schemas.microsoft.com/office/drawing/2018/hyperlinkcolor" val="tx"/>
                  </a:ext>
                </a:extLst>
              </a:hlinkClick>
            </a:rPr>
            <a:t>help-1</a:t>
          </a:r>
          <a:r>
            <a:rPr lang="en-US" sz="1400" b="0" kern="1200" dirty="0">
              <a:solidFill>
                <a:schemeClr val="tx1"/>
              </a:solidFill>
            </a:rPr>
            <a:t>, </a:t>
          </a:r>
          <a:r>
            <a:rPr lang="en-US" sz="1400" b="0" kern="1200" dirty="0">
              <a:solidFill>
                <a:schemeClr val="tx2"/>
              </a:solidFill>
              <a:hlinkClick xmlns:r="http://schemas.openxmlformats.org/officeDocument/2006/relationships" r:id="rId3">
                <a:extLst>
                  <a:ext uri="{A12FA001-AC4F-418D-AE19-62706E023703}">
                    <ahyp:hlinkClr xmlns:ahyp="http://schemas.microsoft.com/office/drawing/2018/hyperlinkcolor" val="tx"/>
                  </a:ext>
                </a:extLst>
              </a:hlinkClick>
            </a:rPr>
            <a:t>help-2</a:t>
          </a:r>
          <a:r>
            <a:rPr lang="en-US" sz="1400" b="0" kern="1200" dirty="0">
              <a:solidFill>
                <a:schemeClr val="tx1"/>
              </a:solidFill>
            </a:rPr>
            <a:t>) </a:t>
          </a:r>
        </a:p>
      </dsp:txBody>
      <dsp:txXfrm>
        <a:off x="1075421" y="1464698"/>
        <a:ext cx="6601107" cy="732642"/>
      </dsp:txXfrm>
    </dsp:sp>
    <dsp:sp modelId="{E727AA1A-51E6-C54A-AABC-F025D171C077}">
      <dsp:nvSpPr>
        <dsp:cNvPr id="0" name=""/>
        <dsp:cNvSpPr/>
      </dsp:nvSpPr>
      <dsp:spPr>
        <a:xfrm>
          <a:off x="617519" y="1373118"/>
          <a:ext cx="915802" cy="915802"/>
        </a:xfrm>
        <a:prstGeom prst="ellipse">
          <a:avLst/>
        </a:prstGeom>
        <a:solidFill>
          <a:schemeClr val="bg1"/>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F11803-76F6-A747-B3F6-5CFDA674088E}">
      <dsp:nvSpPr>
        <dsp:cNvPr id="0" name=""/>
        <dsp:cNvSpPr/>
      </dsp:nvSpPr>
      <dsp:spPr>
        <a:xfrm>
          <a:off x="1236550" y="2563309"/>
          <a:ext cx="6439978" cy="732642"/>
        </a:xfrm>
        <a:prstGeom prst="rect">
          <a:avLst/>
        </a:prstGeom>
        <a:solidFill>
          <a:schemeClr val="bg1"/>
        </a:solidFill>
        <a:ln w="10795"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1535" tIns="35560" rIns="35560" bIns="35560" numCol="1" spcCol="1270" anchor="ctr" anchorCtr="0">
          <a:noAutofit/>
        </a:bodyPr>
        <a:lstStyle/>
        <a:p>
          <a:pPr marL="0" lvl="0" indent="0" algn="l" defTabSz="622300">
            <a:lnSpc>
              <a:spcPct val="90000"/>
            </a:lnSpc>
            <a:spcBef>
              <a:spcPct val="0"/>
            </a:spcBef>
            <a:spcAft>
              <a:spcPct val="35000"/>
            </a:spcAft>
            <a:buNone/>
          </a:pPr>
          <a:r>
            <a:rPr lang="en-US" sz="1400" b="0" kern="1200" dirty="0">
              <a:solidFill>
                <a:schemeClr val="tx1"/>
              </a:solidFill>
            </a:rPr>
            <a:t>Always use Try-Except-Finally blocks while dealing with any connection related code i.e., While working on File/Database read write related operations. ( </a:t>
          </a:r>
          <a:r>
            <a:rPr lang="en-US" sz="1400" b="0" kern="1200" dirty="0">
              <a:solidFill>
                <a:schemeClr val="tx2"/>
              </a:solidFill>
              <a:hlinkClick xmlns:r="http://schemas.openxmlformats.org/officeDocument/2006/relationships" r:id="rId4">
                <a:extLst>
                  <a:ext uri="{A12FA001-AC4F-418D-AE19-62706E023703}">
                    <ahyp:hlinkClr xmlns:ahyp="http://schemas.microsoft.com/office/drawing/2018/hyperlinkcolor" val="tx"/>
                  </a:ext>
                </a:extLst>
              </a:hlinkClick>
            </a:rPr>
            <a:t>help</a:t>
          </a:r>
          <a:r>
            <a:rPr lang="en-US" sz="1400" b="0" kern="1200" dirty="0">
              <a:solidFill>
                <a:schemeClr val="tx1"/>
              </a:solidFill>
            </a:rPr>
            <a:t> )</a:t>
          </a:r>
        </a:p>
      </dsp:txBody>
      <dsp:txXfrm>
        <a:off x="1236550" y="2563309"/>
        <a:ext cx="6439978" cy="732642"/>
      </dsp:txXfrm>
    </dsp:sp>
    <dsp:sp modelId="{4E3897F2-646E-40D6-A918-0F72BACA6B2F}">
      <dsp:nvSpPr>
        <dsp:cNvPr id="0" name=""/>
        <dsp:cNvSpPr/>
      </dsp:nvSpPr>
      <dsp:spPr>
        <a:xfrm>
          <a:off x="778649" y="2471729"/>
          <a:ext cx="915802" cy="915802"/>
        </a:xfrm>
        <a:prstGeom prst="ellipse">
          <a:avLst/>
        </a:prstGeom>
        <a:solidFill>
          <a:schemeClr val="bg1"/>
        </a:solidFill>
        <a:ln w="10795" cap="flat" cmpd="sng" algn="ctr">
          <a:solidFill>
            <a:schemeClr val="tx2"/>
          </a:solidFill>
          <a:prstDash val="solid"/>
          <a:round/>
          <a:headEnd type="none" w="med" len="med"/>
          <a:tailEnd type="none" w="med" len="med"/>
        </a:ln>
        <a:effectLst/>
      </dsp:spPr>
      <dsp:style>
        <a:lnRef idx="2">
          <a:scrgbClr r="0" g="0" b="0"/>
        </a:lnRef>
        <a:fillRef idx="1">
          <a:scrgbClr r="0" g="0" b="0"/>
        </a:fillRef>
        <a:effectRef idx="0">
          <a:scrgbClr r="0" g="0" b="0"/>
        </a:effectRef>
        <a:fontRef idx="minor"/>
      </dsp:style>
    </dsp:sp>
    <dsp:sp modelId="{2EDA1CD6-E7F7-C14A-A7A9-6D60B1783854}">
      <dsp:nvSpPr>
        <dsp:cNvPr id="0" name=""/>
        <dsp:cNvSpPr/>
      </dsp:nvSpPr>
      <dsp:spPr>
        <a:xfrm>
          <a:off x="1075421" y="3661921"/>
          <a:ext cx="6601107" cy="732642"/>
        </a:xfrm>
        <a:prstGeom prst="rect">
          <a:avLst/>
        </a:prstGeom>
        <a:solidFill>
          <a:schemeClr val="bg1"/>
        </a:solidFill>
        <a:ln w="10795"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1535" tIns="35560" rIns="35560" bIns="35560" numCol="1" spcCol="1270" anchor="ctr" anchorCtr="0">
          <a:noAutofit/>
        </a:bodyPr>
        <a:lstStyle/>
        <a:p>
          <a:pPr marL="0" lvl="0" indent="0" algn="l" defTabSz="622300">
            <a:lnSpc>
              <a:spcPct val="90000"/>
            </a:lnSpc>
            <a:spcBef>
              <a:spcPct val="0"/>
            </a:spcBef>
            <a:spcAft>
              <a:spcPct val="35000"/>
            </a:spcAft>
            <a:buNone/>
          </a:pPr>
          <a:r>
            <a:rPr lang="en-US" sz="1400" b="0" kern="1200" dirty="0">
              <a:solidFill>
                <a:schemeClr val="tx1"/>
              </a:solidFill>
            </a:rPr>
            <a:t>Implement Separation of concerns i.e., try to separate the APIs routing logic from business logic and try to group similar types of functionalities like grouping all the database related logic and calling it a 'DataBaseUtils' Class. </a:t>
          </a:r>
        </a:p>
      </dsp:txBody>
      <dsp:txXfrm>
        <a:off x="1075421" y="3661921"/>
        <a:ext cx="6601107" cy="732642"/>
      </dsp:txXfrm>
    </dsp:sp>
    <dsp:sp modelId="{D2634E46-EFA0-489B-A58E-FAF95166AB40}">
      <dsp:nvSpPr>
        <dsp:cNvPr id="0" name=""/>
        <dsp:cNvSpPr/>
      </dsp:nvSpPr>
      <dsp:spPr>
        <a:xfrm>
          <a:off x="617519" y="3570341"/>
          <a:ext cx="915802" cy="915802"/>
        </a:xfrm>
        <a:prstGeom prst="ellipse">
          <a:avLst/>
        </a:prstGeom>
        <a:solidFill>
          <a:schemeClr val="bg1"/>
        </a:solidFill>
        <a:ln w="10795" cap="flat" cmpd="sng" algn="ctr">
          <a:solidFill>
            <a:schemeClr val="tx2"/>
          </a:solidFill>
          <a:prstDash val="solid"/>
          <a:round/>
          <a:headEnd type="none" w="med" len="med"/>
          <a:tailEnd type="none" w="med" len="med"/>
        </a:ln>
        <a:effectLst/>
      </dsp:spPr>
      <dsp:style>
        <a:lnRef idx="2">
          <a:scrgbClr r="0" g="0" b="0"/>
        </a:lnRef>
        <a:fillRef idx="1">
          <a:scrgbClr r="0" g="0" b="0"/>
        </a:fillRef>
        <a:effectRef idx="0">
          <a:scrgbClr r="0" g="0" b="0"/>
        </a:effectRef>
        <a:fontRef idx="minor"/>
      </dsp:style>
    </dsp:sp>
    <dsp:sp modelId="{AC84C47A-81B2-A246-A0AB-0A10C26DCE04}">
      <dsp:nvSpPr>
        <dsp:cNvPr id="0" name=""/>
        <dsp:cNvSpPr/>
      </dsp:nvSpPr>
      <dsp:spPr>
        <a:xfrm>
          <a:off x="550431" y="4760533"/>
          <a:ext cx="7126097" cy="732642"/>
        </a:xfrm>
        <a:prstGeom prst="rect">
          <a:avLst/>
        </a:prstGeom>
        <a:solidFill>
          <a:schemeClr val="bg1"/>
        </a:solidFill>
        <a:ln w="10795"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1535" tIns="35560" rIns="35560" bIns="35560" numCol="1" spcCol="1270" anchor="ctr" anchorCtr="0">
          <a:noAutofit/>
        </a:bodyPr>
        <a:lstStyle/>
        <a:p>
          <a:pPr marL="0" lvl="0" indent="0" algn="l" defTabSz="622300">
            <a:lnSpc>
              <a:spcPct val="90000"/>
            </a:lnSpc>
            <a:spcBef>
              <a:spcPct val="0"/>
            </a:spcBef>
            <a:spcAft>
              <a:spcPct val="35000"/>
            </a:spcAft>
            <a:buNone/>
          </a:pPr>
          <a:r>
            <a:rPr lang="en-US" sz="1400" b="0" kern="1200" dirty="0">
              <a:solidFill>
                <a:schemeClr val="tx1"/>
              </a:solidFill>
            </a:rPr>
            <a:t>Try finding the best fit for various Design Patterns like Abstract Factory, Builder pattern etc. Example – Singleton design pattern comes in handy when a database connection is required to be created. Also, read about Anti-patterns.</a:t>
          </a:r>
        </a:p>
      </dsp:txBody>
      <dsp:txXfrm>
        <a:off x="550431" y="4760533"/>
        <a:ext cx="7126097" cy="732642"/>
      </dsp:txXfrm>
    </dsp:sp>
    <dsp:sp modelId="{E85475E6-24AB-418D-95BA-2213CE80A68D}">
      <dsp:nvSpPr>
        <dsp:cNvPr id="0" name=""/>
        <dsp:cNvSpPr/>
      </dsp:nvSpPr>
      <dsp:spPr>
        <a:xfrm>
          <a:off x="92529" y="4668952"/>
          <a:ext cx="915802" cy="915802"/>
        </a:xfrm>
        <a:prstGeom prst="ellipse">
          <a:avLst/>
        </a:prstGeom>
        <a:solidFill>
          <a:schemeClr val="bg1"/>
        </a:solidFill>
        <a:ln w="10795" cap="flat" cmpd="sng" algn="ctr">
          <a:solidFill>
            <a:schemeClr val="tx2"/>
          </a:solidFill>
          <a:prstDash val="solid"/>
          <a:round/>
          <a:headEnd type="none" w="med" len="med"/>
          <a:tailEnd type="none" w="med" len="me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9/30/21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9/30/21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85181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2857711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3855303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solidFill>
                  <a:srgbClr val="6E6F73"/>
                </a:solidFill>
              </a:rPr>
              <a:t>Notes view: </a:t>
            </a:r>
            <a:fld id="{128CEAFE-FA94-43E5-B0FF-D47E1CCDD1B4}" type="slidenum">
              <a:rPr lang="en-US" smtClean="0">
                <a:solidFill>
                  <a:srgbClr val="6E6F73"/>
                </a:solidFill>
              </a:rPr>
              <a:pPr/>
              <a:t>9</a:t>
            </a:fld>
            <a:endParaRPr lang="en-US" dirty="0">
              <a:solidFill>
                <a:srgbClr val="6E6F73"/>
              </a:solidFill>
            </a:endParaRPr>
          </a:p>
        </p:txBody>
      </p:sp>
    </p:spTree>
    <p:extLst>
      <p:ext uri="{BB962C8B-B14F-4D97-AF65-F5344CB8AC3E}">
        <p14:creationId xmlns:p14="http://schemas.microsoft.com/office/powerpoint/2010/main" val="1530176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13</a:t>
            </a:fld>
            <a:endParaRPr lang="en-US" dirty="0"/>
          </a:p>
        </p:txBody>
      </p:sp>
    </p:spTree>
    <p:extLst>
      <p:ext uri="{BB962C8B-B14F-4D97-AF65-F5344CB8AC3E}">
        <p14:creationId xmlns:p14="http://schemas.microsoft.com/office/powerpoint/2010/main" val="33925454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8" name="think-cell Slide" r:id="rId7" imgW="384" imgH="384" progId="TCLayout.ActiveDocument.1">
                  <p:embed/>
                </p:oleObj>
              </mc:Choice>
              <mc:Fallback>
                <p:oleObj name="think-cell Slide" r:id="rId7" imgW="384" imgH="384" progId="TCLayout.ActiveDocument.1">
                  <p:embed/>
                  <p:pic>
                    <p:nvPicPr>
                      <p:cNvPr id="4" name="Object 3"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Caselet - RP - Django-2.0 Fundamentals.pptx.pptx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92"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Caselet - RP - Django-2.0 Fundamentals.pptx.pptx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Caselet - RP - Django-2.0 Fundamentals.pptx.pptx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Caselet - RP - Django-2.0 Fundamentals.pptx.pptx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Caselet - RP - Django-2.0 Fundamentals.pptx.pptx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16"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Caselet - RP - Django-2.0 Fundamentals.pptx.pptx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Caselet - RP - Django-2.0 Fundamentals.pptx.pptx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40" name="think-cell Slide" r:id="rId6" imgW="384" imgH="384" progId="TCLayout.ActiveDocument.1">
                  <p:embed/>
                </p:oleObj>
              </mc:Choice>
              <mc:Fallback>
                <p:oleObj name="think-cell Slide" r:id="rId6" imgW="384" imgH="384" progId="TCLayout.ActiveDocument.1">
                  <p:embed/>
                  <p:pic>
                    <p:nvPicPr>
                      <p:cNvPr id="2" name="Object 1" hidden="1"/>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64" name="think-cell Slide" r:id="rId7" imgW="384" imgH="384" progId="TCLayout.ActiveDocument.1">
                  <p:embed/>
                </p:oleObj>
              </mc:Choice>
              <mc:Fallback>
                <p:oleObj name="think-cell Slide" r:id="rId7" imgW="384" imgH="384" progId="TCLayout.ActiveDocument.1">
                  <p:embed/>
                  <p:pic>
                    <p:nvPicPr>
                      <p:cNvPr id="3" name="Object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Caselet - RP - Django-2.0 Fundamentals.pptx.pptx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Caselet - RP - Django-2.0 Fundamentals.pptx.pptx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Caselet - RP - Django-2.0 Fundamentals.pptx.pptx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88"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Caselet - RP - Django-2.0 Fundamentals.pptx.pptx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Caselet - RP - Django-2.0 Fundamentals.pptx.pptx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Caselet - RP - Django-2.0 Fundamentals.pptx.pptx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Caselet - RP - Django-2.0 Fundamentals.pptx.pptx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Caselet - RP - Django-2.0 Fundamentals.pptx.pptx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Caselet - RP - Django-2.0 Fundamentals.pptx.pptx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2"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Caselet - RP - Django-2.0 Fundamentals.pptx.pptx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Caselet - RP - Django-2.0 Fundamentals.pptx.pptx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Caselet - RP - Django-2.0 Fundamentals.pptx.pptx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36" name="think-cell Slide" r:id="rId6" imgW="384" imgH="384" progId="TCLayout.ActiveDocument.1">
                  <p:embed/>
                </p:oleObj>
              </mc:Choice>
              <mc:Fallback>
                <p:oleObj name="think-cell Slide" r:id="rId6" imgW="384" imgH="384" progId="TCLayout.ActiveDocument.1">
                  <p:embed/>
                  <p:pic>
                    <p:nvPicPr>
                      <p:cNvPr id="2" name="Object 1" hidden="1"/>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8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0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3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5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8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40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2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45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Caselet - RP - Django-2.0 Fundamentals.pptx.pptx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Caselet - RP - Django-2.0 Fundamentals.pptx.pptx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Caselet - RP - Django-2.0 Fundamentals.pptx.pptx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44" name="think-cell Slide" r:id="rId71" imgW="270" imgH="270" progId="TCLayout.ActiveDocument.1">
                  <p:embed/>
                </p:oleObj>
              </mc:Choice>
              <mc:Fallback>
                <p:oleObj name="think-cell Slide" r:id="rId71" imgW="270" imgH="270" progId="TCLayout.ActiveDocument.1">
                  <p:embed/>
                  <p:pic>
                    <p:nvPicPr>
                      <p:cNvPr id="2" name="Object 1" hidden="1"/>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2.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94.xml"/><Relationship Id="rId7" Type="http://schemas.openxmlformats.org/officeDocument/2006/relationships/image" Target="../media/image10.emf"/><Relationship Id="rId2" Type="http://schemas.openxmlformats.org/officeDocument/2006/relationships/tags" Target="../tags/tag93.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notesSlide" Target="../notesSlides/notesSlide4.xml"/><Relationship Id="rId4" Type="http://schemas.openxmlformats.org/officeDocument/2006/relationships/slideLayout" Target="../slideLayouts/slideLayout13.xml"/><Relationship Id="rId9" Type="http://schemas.openxmlformats.org/officeDocument/2006/relationships/image" Target="../media/image34.svg"/></Relationships>
</file>

<file path=ppt/slides/_rels/slide11.xml.rels><?xml version="1.0" encoding="UTF-8" standalone="yes"?>
<Relationships xmlns="http://schemas.openxmlformats.org/package/2006/relationships"><Relationship Id="rId8" Type="http://schemas.openxmlformats.org/officeDocument/2006/relationships/hyperlink" Target="mailto:Gauniyal.Rakesh@bcg.com" TargetMode="External"/><Relationship Id="rId3" Type="http://schemas.openxmlformats.org/officeDocument/2006/relationships/tags" Target="../tags/tag96.xml"/><Relationship Id="rId7" Type="http://schemas.openxmlformats.org/officeDocument/2006/relationships/hyperlink" Target="mailto:Ali.Mearaj@bcg.com" TargetMode="External"/><Relationship Id="rId2" Type="http://schemas.openxmlformats.org/officeDocument/2006/relationships/tags" Target="../tags/tag95.xml"/><Relationship Id="rId1" Type="http://schemas.openxmlformats.org/officeDocument/2006/relationships/vmlDrawing" Target="../drawings/vmlDrawing26.vml"/><Relationship Id="rId6" Type="http://schemas.openxmlformats.org/officeDocument/2006/relationships/image" Target="../media/image10.emf"/><Relationship Id="rId5" Type="http://schemas.openxmlformats.org/officeDocument/2006/relationships/oleObject" Target="../embeddings/oleObject26.bin"/><Relationship Id="rId10" Type="http://schemas.openxmlformats.org/officeDocument/2006/relationships/image" Target="../media/image36.svg"/><Relationship Id="rId4" Type="http://schemas.openxmlformats.org/officeDocument/2006/relationships/slideLayout" Target="../slideLayouts/slideLayout38.xml"/><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tags" Target="../tags/tag98.xml"/><Relationship Id="rId7" Type="http://schemas.openxmlformats.org/officeDocument/2006/relationships/image" Target="../media/image38.jpeg"/><Relationship Id="rId2" Type="http://schemas.openxmlformats.org/officeDocument/2006/relationships/tags" Target="../tags/tag97.xml"/><Relationship Id="rId1" Type="http://schemas.openxmlformats.org/officeDocument/2006/relationships/vmlDrawing" Target="../drawings/vmlDrawing27.vml"/><Relationship Id="rId6" Type="http://schemas.openxmlformats.org/officeDocument/2006/relationships/image" Target="../media/image37.emf"/><Relationship Id="rId5" Type="http://schemas.openxmlformats.org/officeDocument/2006/relationships/oleObject" Target="../embeddings/oleObject27.bin"/><Relationship Id="rId4" Type="http://schemas.openxmlformats.org/officeDocument/2006/relationships/slideLayout" Target="../slideLayouts/slideLayout24.xml"/><Relationship Id="rId9" Type="http://schemas.openxmlformats.org/officeDocument/2006/relationships/image" Target="../media/image40.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10.emf"/><Relationship Id="rId2" Type="http://schemas.openxmlformats.org/officeDocument/2006/relationships/tags" Target="../tags/tag83.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hyperlink" Target="https://www.django-rest-framework.org/api-guide/routers/" TargetMode="External"/><Relationship Id="rId18" Type="http://schemas.openxmlformats.org/officeDocument/2006/relationships/hyperlink" Target="https://docs.djangoproject.com/en/3.2/intro/overview/" TargetMode="External"/><Relationship Id="rId26" Type="http://schemas.openxmlformats.org/officeDocument/2006/relationships/hyperlink" Target="https://docs.djangoproject.com/en/3.2/topics/migrations/" TargetMode="External"/><Relationship Id="rId3" Type="http://schemas.openxmlformats.org/officeDocument/2006/relationships/tags" Target="../tags/tag86.xml"/><Relationship Id="rId21" Type="http://schemas.openxmlformats.org/officeDocument/2006/relationships/hyperlink" Target="https://docs.djangoproject.com/en/3.2/topics/http/middleware/" TargetMode="External"/><Relationship Id="rId34" Type="http://schemas.openxmlformats.org/officeDocument/2006/relationships/image" Target="../media/image13.png"/><Relationship Id="rId7" Type="http://schemas.openxmlformats.org/officeDocument/2006/relationships/image" Target="../media/image10.emf"/><Relationship Id="rId12" Type="http://schemas.openxmlformats.org/officeDocument/2006/relationships/hyperlink" Target="https://www.django-rest-framework.org/api-guide/status-codes/" TargetMode="External"/><Relationship Id="rId17" Type="http://schemas.openxmlformats.org/officeDocument/2006/relationships/hyperlink" Target="https://www.django-rest-framework.org/api-guide/pagination/" TargetMode="External"/><Relationship Id="rId25" Type="http://schemas.openxmlformats.org/officeDocument/2006/relationships/hyperlink" Target="https://docs.djangoproject.com/en/3.2/topics/signals/" TargetMode="External"/><Relationship Id="rId33" Type="http://schemas.openxmlformats.org/officeDocument/2006/relationships/hyperlink" Target="https://www.javatpoint.com/postman" TargetMode="External"/><Relationship Id="rId2" Type="http://schemas.openxmlformats.org/officeDocument/2006/relationships/tags" Target="../tags/tag85.xml"/><Relationship Id="rId16" Type="http://schemas.openxmlformats.org/officeDocument/2006/relationships/hyperlink" Target="https://www.django-rest-framework.org/api-guide/validators/" TargetMode="External"/><Relationship Id="rId20" Type="http://schemas.openxmlformats.org/officeDocument/2006/relationships/hyperlink" Target="https://docs.djangoproject.com/en/3.2/topics/settings/" TargetMode="External"/><Relationship Id="rId29" Type="http://schemas.openxmlformats.org/officeDocument/2006/relationships/hyperlink" Target="https://django-rest-swagger.readthedocs.io/en/latest/" TargetMode="External"/><Relationship Id="rId1" Type="http://schemas.openxmlformats.org/officeDocument/2006/relationships/vmlDrawing" Target="../drawings/vmlDrawing21.vml"/><Relationship Id="rId6" Type="http://schemas.openxmlformats.org/officeDocument/2006/relationships/oleObject" Target="../embeddings/oleObject21.bin"/><Relationship Id="rId11" Type="http://schemas.openxmlformats.org/officeDocument/2006/relationships/hyperlink" Target="https://www.django-rest-framework.org/api-guide/responses/" TargetMode="External"/><Relationship Id="rId24" Type="http://schemas.openxmlformats.org/officeDocument/2006/relationships/hyperlink" Target="https://docs.djangoproject.com/en/3.2/topics/db/managers/" TargetMode="External"/><Relationship Id="rId32" Type="http://schemas.openxmlformats.org/officeDocument/2006/relationships/hyperlink" Target="https://www.guru99.com/postman-tutorial.html" TargetMode="External"/><Relationship Id="rId5" Type="http://schemas.openxmlformats.org/officeDocument/2006/relationships/notesSlide" Target="../notesSlides/notesSlide3.xml"/><Relationship Id="rId15" Type="http://schemas.openxmlformats.org/officeDocument/2006/relationships/hyperlink" Target="https://www.django-rest-framework.org/api-guide/serializers/" TargetMode="External"/><Relationship Id="rId23" Type="http://schemas.openxmlformats.org/officeDocument/2006/relationships/hyperlink" Target="https://docs.djangoproject.com/en/3.2/topics/class-based-views/mixins/" TargetMode="External"/><Relationship Id="rId28" Type="http://schemas.openxmlformats.org/officeDocument/2006/relationships/hyperlink" Target="https://swagger.io/" TargetMode="External"/><Relationship Id="rId36" Type="http://schemas.openxmlformats.org/officeDocument/2006/relationships/image" Target="../media/image15.png"/><Relationship Id="rId10" Type="http://schemas.openxmlformats.org/officeDocument/2006/relationships/hyperlink" Target="https://www.django-rest-framework.org/api-guide/requests/" TargetMode="External"/><Relationship Id="rId19" Type="http://schemas.openxmlformats.org/officeDocument/2006/relationships/hyperlink" Target="https://django-simple-history.readthedocs.io/en/latest/" TargetMode="External"/><Relationship Id="rId31" Type="http://schemas.openxmlformats.org/officeDocument/2006/relationships/image" Target="../media/image12.png"/><Relationship Id="rId4" Type="http://schemas.openxmlformats.org/officeDocument/2006/relationships/slideLayout" Target="../slideLayouts/slideLayout30.xml"/><Relationship Id="rId9" Type="http://schemas.openxmlformats.org/officeDocument/2006/relationships/hyperlink" Target="https://www.w3schools.com/python/" TargetMode="External"/><Relationship Id="rId14" Type="http://schemas.openxmlformats.org/officeDocument/2006/relationships/hyperlink" Target="https://www.django-rest-framework.org/api-guide/viewsets/" TargetMode="External"/><Relationship Id="rId22" Type="http://schemas.openxmlformats.org/officeDocument/2006/relationships/hyperlink" Target="https://docs.djangoproject.com/en/3.2/howto/deployment/wsgi/" TargetMode="External"/><Relationship Id="rId27" Type="http://schemas.openxmlformats.org/officeDocument/2006/relationships/hyperlink" Target="https://docs.djangoproject.com/en/3.2/ref/contrib/admin/" TargetMode="External"/><Relationship Id="rId30" Type="http://schemas.openxmlformats.org/officeDocument/2006/relationships/image" Target="../media/image11.png"/><Relationship Id="rId35" Type="http://schemas.openxmlformats.org/officeDocument/2006/relationships/image" Target="../media/image14.svg"/><Relationship Id="rId8" Type="http://schemas.openxmlformats.org/officeDocument/2006/relationships/hyperlink" Target="https://www.geeksforgeeks.org/python-introduction-to-web-development-using-flask/"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9.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slides/_rels/slide5.xml.rels><?xml version="1.0" encoding="UTF-8" standalone="yes"?>
<Relationships xmlns="http://schemas.openxmlformats.org/package/2006/relationships"><Relationship Id="rId8" Type="http://schemas.openxmlformats.org/officeDocument/2006/relationships/hyperlink" Target="https://www.datacamp.com/community/tutorials/installing-postgresql-windows-macosx" TargetMode="External"/><Relationship Id="rId3" Type="http://schemas.openxmlformats.org/officeDocument/2006/relationships/tags" Target="../tags/tag88.xml"/><Relationship Id="rId7" Type="http://schemas.openxmlformats.org/officeDocument/2006/relationships/hyperlink" Target="https://www.microfocus.com/documentation/idol/IDOL_12_0/MediaServer/Guides/html/English/Content/Getting_Started/Configure/_TRN_Set_up_PostgreSQL.htm" TargetMode="External"/><Relationship Id="rId2" Type="http://schemas.openxmlformats.org/officeDocument/2006/relationships/tags" Target="../tags/tag87.xml"/><Relationship Id="rId1" Type="http://schemas.openxmlformats.org/officeDocument/2006/relationships/vmlDrawing" Target="../drawings/vmlDrawing22.vml"/><Relationship Id="rId6" Type="http://schemas.openxmlformats.org/officeDocument/2006/relationships/image" Target="../media/image10.emf"/><Relationship Id="rId11" Type="http://schemas.openxmlformats.org/officeDocument/2006/relationships/image" Target="../media/image26.png"/><Relationship Id="rId5" Type="http://schemas.openxmlformats.org/officeDocument/2006/relationships/oleObject" Target="../embeddings/oleObject22.bin"/><Relationship Id="rId10" Type="http://schemas.openxmlformats.org/officeDocument/2006/relationships/hyperlink" Target="https://dev.to/mungaigikure/how-to-set-up-postgres-in-your-django-project-575i" TargetMode="External"/><Relationship Id="rId4" Type="http://schemas.openxmlformats.org/officeDocument/2006/relationships/slideLayout" Target="../slideLayouts/slideLayout30.xml"/><Relationship Id="rId9" Type="http://schemas.openxmlformats.org/officeDocument/2006/relationships/hyperlink" Target="https://www.sqlshack.com/setting-up-a-postgresql-database-on-ma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vmlDrawing" Target="../drawings/vmlDrawing23.vml"/><Relationship Id="rId6" Type="http://schemas.openxmlformats.org/officeDocument/2006/relationships/image" Target="../media/image10.emf"/><Relationship Id="rId5" Type="http://schemas.openxmlformats.org/officeDocument/2006/relationships/oleObject" Target="../embeddings/oleObject23.bin"/><Relationship Id="rId4"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28.svg"/><Relationship Id="rId3" Type="http://schemas.openxmlformats.org/officeDocument/2006/relationships/tags" Target="../tags/tag92.xml"/><Relationship Id="rId7" Type="http://schemas.openxmlformats.org/officeDocument/2006/relationships/diagramData" Target="../diagrams/data1.xml"/><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tags" Target="../tags/tag91.xml"/><Relationship Id="rId16" Type="http://schemas.openxmlformats.org/officeDocument/2006/relationships/image" Target="../media/image31.svg"/><Relationship Id="rId1" Type="http://schemas.openxmlformats.org/officeDocument/2006/relationships/vmlDrawing" Target="../drawings/vmlDrawing24.vml"/><Relationship Id="rId6" Type="http://schemas.openxmlformats.org/officeDocument/2006/relationships/image" Target="../media/image10.emf"/><Relationship Id="rId11" Type="http://schemas.microsoft.com/office/2007/relationships/diagramDrawing" Target="../diagrams/drawing1.xml"/><Relationship Id="rId5" Type="http://schemas.openxmlformats.org/officeDocument/2006/relationships/oleObject" Target="../embeddings/oleObject24.bin"/><Relationship Id="rId15" Type="http://schemas.openxmlformats.org/officeDocument/2006/relationships/image" Target="../media/image30.png"/><Relationship Id="rId10" Type="http://schemas.openxmlformats.org/officeDocument/2006/relationships/diagramColors" Target="../diagrams/colors1.xml"/><Relationship Id="rId4" Type="http://schemas.openxmlformats.org/officeDocument/2006/relationships/slideLayout" Target="../slideLayouts/slideLayout38.xml"/><Relationship Id="rId9" Type="http://schemas.openxmlformats.org/officeDocument/2006/relationships/diagramQuickStyle" Target="../diagrams/quickStyle1.xml"/><Relationship Id="rId1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1451780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76" name="think-cell Slide" r:id="rId5" imgW="384" imgH="384" progId="TCLayout.ActiveDocument.1">
                  <p:embed/>
                </p:oleObj>
              </mc:Choice>
              <mc:Fallback>
                <p:oleObj name="think-cell Slide" r:id="rId5" imgW="384"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3" name="Text Placeholder 12"/>
          <p:cNvSpPr>
            <a:spLocks noGrp="1"/>
          </p:cNvSpPr>
          <p:nvPr>
            <p:ph type="body" sz="quarter" idx="12"/>
          </p:nvPr>
        </p:nvSpPr>
        <p:spPr>
          <a:xfrm>
            <a:off x="1117415" y="6101397"/>
            <a:ext cx="6868800" cy="603089"/>
          </a:xfrm>
        </p:spPr>
        <p:txBody>
          <a:bodyPr/>
          <a:lstStyle/>
          <a:p>
            <a:r>
              <a:rPr lang="en-US" dirty="0"/>
              <a:t>September 2021</a:t>
            </a:r>
          </a:p>
          <a:p>
            <a:r>
              <a:rPr lang="en-US" dirty="0"/>
              <a:t>Estimated Efforts: 80 hours</a:t>
            </a:r>
          </a:p>
        </p:txBody>
      </p:sp>
      <p:sp>
        <p:nvSpPr>
          <p:cNvPr id="12" name="Subtitle 11"/>
          <p:cNvSpPr>
            <a:spLocks noGrp="1"/>
          </p:cNvSpPr>
          <p:nvPr>
            <p:ph type="subTitle" idx="1"/>
          </p:nvPr>
        </p:nvSpPr>
        <p:spPr/>
        <p:txBody>
          <a:bodyPr/>
          <a:lstStyle/>
          <a:p>
            <a:r>
              <a:rPr lang="en-US" dirty="0" err="1"/>
              <a:t>Caselet</a:t>
            </a:r>
            <a:r>
              <a:rPr lang="en-US" dirty="0"/>
              <a:t> for Advanced Django + DB + REST API</a:t>
            </a:r>
          </a:p>
        </p:txBody>
      </p:sp>
      <p:sp>
        <p:nvSpPr>
          <p:cNvPr id="11" name="Title 10"/>
          <p:cNvSpPr>
            <a:spLocks noGrp="1"/>
          </p:cNvSpPr>
          <p:nvPr>
            <p:ph type="ctrTitle"/>
          </p:nvPr>
        </p:nvSpPr>
        <p:spPr/>
        <p:txBody>
          <a:bodyPr/>
          <a:lstStyle/>
          <a:p>
            <a:r>
              <a:rPr lang="en-US" dirty="0"/>
              <a:t>Physical Verification System</a:t>
            </a:r>
          </a:p>
        </p:txBody>
      </p:sp>
    </p:spTree>
    <p:extLst>
      <p:ext uri="{BB962C8B-B14F-4D97-AF65-F5344CB8AC3E}">
        <p14:creationId xmlns:p14="http://schemas.microsoft.com/office/powerpoint/2010/main" val="1906196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1B4F681-32CB-45A1-A2D4-1D6072D52D7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43" name="think-cell Slide" r:id="rId6" imgW="473" imgH="473" progId="TCLayout.ActiveDocument.1">
                  <p:embed/>
                </p:oleObj>
              </mc:Choice>
              <mc:Fallback>
                <p:oleObj name="think-cell Slide" r:id="rId6" imgW="473" imgH="473" progId="TCLayout.ActiveDocument.1">
                  <p:embed/>
                  <p:pic>
                    <p:nvPicPr>
                      <p:cNvPr id="6" name="Object 5" hidden="1">
                        <a:extLst>
                          <a:ext uri="{FF2B5EF4-FFF2-40B4-BE49-F238E27FC236}">
                            <a16:creationId xmlns:a16="http://schemas.microsoft.com/office/drawing/2014/main" id="{71B4F681-32CB-45A1-A2D4-1D6072D52D7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1A5A894-8133-4E1B-BDC1-52FE5EE41263}"/>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291757" y="2692853"/>
            <a:ext cx="3401354" cy="443198"/>
          </a:xfrm>
        </p:spPr>
        <p:txBody>
          <a:bodyPr wrap="square">
            <a:spAutoFit/>
          </a:bodyPr>
          <a:lstStyle/>
          <a:p>
            <a:r>
              <a:rPr lang="en-US" dirty="0"/>
              <a:t>Expected Output</a:t>
            </a:r>
          </a:p>
        </p:txBody>
      </p:sp>
      <p:sp>
        <p:nvSpPr>
          <p:cNvPr id="78" name="Rectangle 77"/>
          <p:cNvSpPr/>
          <p:nvPr/>
        </p:nvSpPr>
        <p:spPr>
          <a:xfrm>
            <a:off x="5206960" y="1219279"/>
            <a:ext cx="6273801" cy="4560094"/>
          </a:xfrm>
          <a:prstGeom prst="rect">
            <a:avLst/>
          </a:prstGeom>
        </p:spPr>
        <p:txBody>
          <a:bodyPr wrap="square" lIns="0" tIns="0" rIns="0" bIns="0">
            <a:spAutoFit/>
          </a:bodyPr>
          <a:lstStyle/>
          <a:p>
            <a:pPr>
              <a:lnSpc>
                <a:spcPct val="150000"/>
              </a:lnSpc>
              <a:buSzPct val="100000"/>
              <a:buFont typeface="Trebuchet MS" panose="020B0603020202020204" pitchFamily="34" charset="0"/>
              <a:buChar char="​"/>
            </a:pPr>
            <a:r>
              <a:rPr lang="en-US" sz="2000" dirty="0">
                <a:solidFill>
                  <a:schemeClr val="tx2"/>
                </a:solidFill>
                <a:latin typeface="Trebuchet MS" panose="020B0603020202020204" pitchFamily="34" charset="0"/>
              </a:rPr>
              <a:t>How to use DRF and create APIs with minimal code.</a:t>
            </a:r>
          </a:p>
          <a:p>
            <a:pPr>
              <a:lnSpc>
                <a:spcPct val="150000"/>
              </a:lnSpc>
              <a:buSzPct val="100000"/>
              <a:buFont typeface="Trebuchet MS" panose="020B0603020202020204" pitchFamily="34" charset="0"/>
              <a:buChar char="​"/>
            </a:pPr>
            <a:endParaRPr lang="en-US" sz="2000" dirty="0">
              <a:solidFill>
                <a:schemeClr val="tx2"/>
              </a:solidFill>
              <a:latin typeface="Trebuchet MS" panose="020B0603020202020204" pitchFamily="34" charset="0"/>
            </a:endParaRPr>
          </a:p>
          <a:p>
            <a:pPr>
              <a:lnSpc>
                <a:spcPct val="150000"/>
              </a:lnSpc>
              <a:buSzPct val="100000"/>
              <a:buFont typeface="Trebuchet MS" panose="020B0603020202020204" pitchFamily="34" charset="0"/>
              <a:buChar char="​"/>
            </a:pPr>
            <a:r>
              <a:rPr lang="en-US" sz="2000" dirty="0">
                <a:solidFill>
                  <a:schemeClr val="tx2"/>
                </a:solidFill>
                <a:latin typeface="Trebuchet MS" panose="020B0603020202020204" pitchFamily="34" charset="0"/>
              </a:rPr>
              <a:t>How to use Serializers for validations.</a:t>
            </a:r>
          </a:p>
          <a:p>
            <a:pPr>
              <a:lnSpc>
                <a:spcPct val="150000"/>
              </a:lnSpc>
              <a:buSzPct val="100000"/>
              <a:buFont typeface="Trebuchet MS" panose="020B0603020202020204" pitchFamily="34" charset="0"/>
              <a:buChar char="​"/>
            </a:pPr>
            <a:endParaRPr lang="en-US" sz="2000" dirty="0">
              <a:solidFill>
                <a:schemeClr val="tx2"/>
              </a:solidFill>
              <a:latin typeface="Trebuchet MS" panose="020B0603020202020204" pitchFamily="34" charset="0"/>
            </a:endParaRPr>
          </a:p>
          <a:p>
            <a:pPr>
              <a:lnSpc>
                <a:spcPct val="150000"/>
              </a:lnSpc>
              <a:buSzPct val="100000"/>
              <a:buFont typeface="Trebuchet MS" panose="020B0603020202020204" pitchFamily="34" charset="0"/>
              <a:buChar char="​"/>
            </a:pPr>
            <a:r>
              <a:rPr lang="en-US" sz="2000" dirty="0">
                <a:solidFill>
                  <a:schemeClr val="tx2"/>
                </a:solidFill>
                <a:latin typeface="Trebuchet MS" panose="020B0603020202020204" pitchFamily="34" charset="0"/>
              </a:rPr>
              <a:t>How to use permission classes.</a:t>
            </a:r>
          </a:p>
          <a:p>
            <a:pPr>
              <a:lnSpc>
                <a:spcPct val="150000"/>
              </a:lnSpc>
              <a:buSzPct val="100000"/>
              <a:buFont typeface="Trebuchet MS" panose="020B0603020202020204" pitchFamily="34" charset="0"/>
              <a:buChar char="​"/>
            </a:pPr>
            <a:endParaRPr lang="en-US" sz="2000" dirty="0">
              <a:solidFill>
                <a:schemeClr val="tx2"/>
              </a:solidFill>
              <a:latin typeface="Trebuchet MS" panose="020B0603020202020204" pitchFamily="34" charset="0"/>
            </a:endParaRPr>
          </a:p>
          <a:p>
            <a:pPr>
              <a:lnSpc>
                <a:spcPct val="150000"/>
              </a:lnSpc>
              <a:buSzPct val="100000"/>
              <a:buFont typeface="Trebuchet MS" panose="020B0603020202020204" pitchFamily="34" charset="0"/>
              <a:buChar char="​"/>
            </a:pPr>
            <a:r>
              <a:rPr lang="en-US" sz="2000" dirty="0">
                <a:solidFill>
                  <a:schemeClr val="tx2"/>
                </a:solidFill>
                <a:latin typeface="Trebuchet MS" panose="020B0603020202020204" pitchFamily="34" charset="0"/>
              </a:rPr>
              <a:t>How to appropriately use of Django signals.</a:t>
            </a:r>
          </a:p>
          <a:p>
            <a:pPr>
              <a:lnSpc>
                <a:spcPct val="150000"/>
              </a:lnSpc>
              <a:buSzPct val="100000"/>
              <a:buFont typeface="Trebuchet MS" panose="020B0603020202020204" pitchFamily="34" charset="0"/>
              <a:buChar char="​"/>
            </a:pPr>
            <a:endParaRPr lang="en-US" sz="2000" dirty="0">
              <a:solidFill>
                <a:schemeClr val="tx2"/>
              </a:solidFill>
              <a:latin typeface="Trebuchet MS" panose="020B0603020202020204" pitchFamily="34" charset="0"/>
            </a:endParaRPr>
          </a:p>
          <a:p>
            <a:pPr>
              <a:lnSpc>
                <a:spcPct val="150000"/>
              </a:lnSpc>
              <a:buSzPct val="100000"/>
              <a:buFont typeface="Trebuchet MS" panose="020B0603020202020204" pitchFamily="34" charset="0"/>
              <a:buChar char="​"/>
            </a:pPr>
            <a:r>
              <a:rPr lang="en-US" sz="2000" dirty="0">
                <a:solidFill>
                  <a:schemeClr val="tx2"/>
                </a:solidFill>
                <a:latin typeface="Trebuchet MS" panose="020B0603020202020204" pitchFamily="34" charset="0"/>
              </a:rPr>
              <a:t>How to build scalable backend application (including class design)</a:t>
            </a:r>
          </a:p>
        </p:txBody>
      </p:sp>
      <p:sp>
        <p:nvSpPr>
          <p:cNvPr id="32" name="Oval 20"/>
          <p:cNvSpPr>
            <a:spLocks noChangeArrowheads="1"/>
          </p:cNvSpPr>
          <p:nvPr/>
        </p:nvSpPr>
        <p:spPr bwMode="auto">
          <a:xfrm>
            <a:off x="4474634" y="1273758"/>
            <a:ext cx="441960" cy="441956"/>
          </a:xfrm>
          <a:prstGeom prst="ellipse">
            <a:avLst/>
          </a:prstGeom>
          <a:solidFill>
            <a:schemeClr val="tx2"/>
          </a:solidFill>
          <a:ln w="9525" cap="flat" cmpd="sng" algn="ctr">
            <a:solidFill>
              <a:schemeClr val="bg1"/>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algn="ctr"/>
            <a:r>
              <a:rPr lang="en-US" sz="2400" dirty="0">
                <a:solidFill>
                  <a:schemeClr val="bg1"/>
                </a:solidFill>
              </a:rPr>
              <a:t>1</a:t>
            </a:r>
          </a:p>
        </p:txBody>
      </p:sp>
      <p:sp>
        <p:nvSpPr>
          <p:cNvPr id="31" name="Oval 20"/>
          <p:cNvSpPr>
            <a:spLocks noChangeArrowheads="1"/>
          </p:cNvSpPr>
          <p:nvPr/>
        </p:nvSpPr>
        <p:spPr bwMode="auto">
          <a:xfrm>
            <a:off x="4474634" y="2172553"/>
            <a:ext cx="441960" cy="441956"/>
          </a:xfrm>
          <a:prstGeom prst="ellipse">
            <a:avLst/>
          </a:prstGeom>
          <a:solidFill>
            <a:schemeClr val="tx2"/>
          </a:solidFill>
          <a:ln w="9525" cap="flat" cmpd="sng" algn="ctr">
            <a:solidFill>
              <a:schemeClr val="bg1"/>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algn="ctr"/>
            <a:r>
              <a:rPr lang="en-US" sz="2400" dirty="0">
                <a:solidFill>
                  <a:schemeClr val="bg1"/>
                </a:solidFill>
              </a:rPr>
              <a:t>2</a:t>
            </a:r>
          </a:p>
        </p:txBody>
      </p:sp>
      <p:sp>
        <p:nvSpPr>
          <p:cNvPr id="30" name="Oval 20"/>
          <p:cNvSpPr>
            <a:spLocks noChangeArrowheads="1"/>
          </p:cNvSpPr>
          <p:nvPr/>
        </p:nvSpPr>
        <p:spPr bwMode="auto">
          <a:xfrm>
            <a:off x="4474634" y="3072644"/>
            <a:ext cx="441960" cy="441956"/>
          </a:xfrm>
          <a:prstGeom prst="ellipse">
            <a:avLst/>
          </a:prstGeom>
          <a:solidFill>
            <a:schemeClr val="tx2"/>
          </a:solidFill>
          <a:ln w="9525" cap="flat" cmpd="sng" algn="ctr">
            <a:solidFill>
              <a:schemeClr val="bg1"/>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algn="ctr"/>
            <a:r>
              <a:rPr lang="en-US" sz="2400" dirty="0">
                <a:solidFill>
                  <a:schemeClr val="bg1"/>
                </a:solidFill>
              </a:rPr>
              <a:t>3</a:t>
            </a:r>
          </a:p>
        </p:txBody>
      </p:sp>
      <p:sp>
        <p:nvSpPr>
          <p:cNvPr id="28" name="Oval 20"/>
          <p:cNvSpPr>
            <a:spLocks noChangeArrowheads="1"/>
          </p:cNvSpPr>
          <p:nvPr/>
        </p:nvSpPr>
        <p:spPr bwMode="auto">
          <a:xfrm>
            <a:off x="4474634" y="4929896"/>
            <a:ext cx="441960" cy="441956"/>
          </a:xfrm>
          <a:prstGeom prst="ellipse">
            <a:avLst/>
          </a:prstGeom>
          <a:solidFill>
            <a:schemeClr val="tx2"/>
          </a:solidFill>
          <a:ln w="9525" cap="flat" cmpd="sng" algn="ctr">
            <a:solidFill>
              <a:schemeClr val="bg1"/>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algn="ctr"/>
            <a:r>
              <a:rPr lang="en-US" sz="2400" dirty="0">
                <a:solidFill>
                  <a:schemeClr val="bg1"/>
                </a:solidFill>
              </a:rPr>
              <a:t>5</a:t>
            </a:r>
          </a:p>
        </p:txBody>
      </p:sp>
      <p:sp>
        <p:nvSpPr>
          <p:cNvPr id="29" name="Oval 20"/>
          <p:cNvSpPr>
            <a:spLocks noChangeArrowheads="1"/>
          </p:cNvSpPr>
          <p:nvPr/>
        </p:nvSpPr>
        <p:spPr bwMode="auto">
          <a:xfrm>
            <a:off x="4474634" y="3972281"/>
            <a:ext cx="441960" cy="441956"/>
          </a:xfrm>
          <a:prstGeom prst="ellipse">
            <a:avLst/>
          </a:prstGeom>
          <a:solidFill>
            <a:schemeClr val="tx2"/>
          </a:solidFill>
          <a:ln w="9525" cap="flat" cmpd="sng" algn="ctr">
            <a:solidFill>
              <a:schemeClr val="bg1"/>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algn="ctr"/>
            <a:r>
              <a:rPr lang="en-US" sz="2400" dirty="0">
                <a:solidFill>
                  <a:schemeClr val="bg1"/>
                </a:solidFill>
              </a:rPr>
              <a:t>4</a:t>
            </a:r>
          </a:p>
        </p:txBody>
      </p:sp>
      <p:pic>
        <p:nvPicPr>
          <p:cNvPr id="4" name="Graphic 3" descr="Gears">
            <a:extLst>
              <a:ext uri="{FF2B5EF4-FFF2-40B4-BE49-F238E27FC236}">
                <a16:creationId xmlns:a16="http://schemas.microsoft.com/office/drawing/2014/main" id="{234880A3-7720-4DF7-8BD1-6901BB8389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06578" y="3233150"/>
            <a:ext cx="1436703" cy="1436703"/>
          </a:xfrm>
          <a:prstGeom prst="rect">
            <a:avLst/>
          </a:prstGeom>
        </p:spPr>
      </p:pic>
    </p:spTree>
    <p:extLst>
      <p:ext uri="{BB962C8B-B14F-4D97-AF65-F5344CB8AC3E}">
        <p14:creationId xmlns:p14="http://schemas.microsoft.com/office/powerpoint/2010/main" val="356575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DF7016E-0476-4424-A693-F2D2A12A08A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67" name="think-cell Slide" r:id="rId5" imgW="473" imgH="473" progId="TCLayout.ActiveDocument.1">
                  <p:embed/>
                </p:oleObj>
              </mc:Choice>
              <mc:Fallback>
                <p:oleObj name="think-cell Slide" r:id="rId5" imgW="473" imgH="473" progId="TCLayout.ActiveDocument.1">
                  <p:embed/>
                  <p:pic>
                    <p:nvPicPr>
                      <p:cNvPr id="3" name="Object 2" hidden="1">
                        <a:extLst>
                          <a:ext uri="{FF2B5EF4-FFF2-40B4-BE49-F238E27FC236}">
                            <a16:creationId xmlns:a16="http://schemas.microsoft.com/office/drawing/2014/main" id="{DDF7016E-0476-4424-A693-F2D2A12A08A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63A7F0-AA9B-41D6-BD9A-80F0070D577C}"/>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B571D4E4-377C-4849-87B7-EC0B761BBB9F}"/>
              </a:ext>
            </a:extLst>
          </p:cNvPr>
          <p:cNvSpPr>
            <a:spLocks noGrp="1"/>
          </p:cNvSpPr>
          <p:nvPr>
            <p:ph type="title"/>
          </p:nvPr>
        </p:nvSpPr>
        <p:spPr>
          <a:xfrm>
            <a:off x="230819" y="2808242"/>
            <a:ext cx="3500429" cy="443198"/>
          </a:xfrm>
        </p:spPr>
        <p:txBody>
          <a:bodyPr>
            <a:spAutoFit/>
          </a:bodyPr>
          <a:lstStyle/>
          <a:p>
            <a:pPr algn="ctr"/>
            <a:r>
              <a:rPr lang="en-US" sz="3200" dirty="0"/>
              <a:t>Contacts</a:t>
            </a:r>
          </a:p>
        </p:txBody>
      </p:sp>
      <p:sp>
        <p:nvSpPr>
          <p:cNvPr id="12" name="Rectangle 11">
            <a:extLst>
              <a:ext uri="{FF2B5EF4-FFF2-40B4-BE49-F238E27FC236}">
                <a16:creationId xmlns:a16="http://schemas.microsoft.com/office/drawing/2014/main" id="{85DF3703-63E1-4F57-8D70-BDB382467095}"/>
              </a:ext>
            </a:extLst>
          </p:cNvPr>
          <p:cNvSpPr/>
          <p:nvPr/>
        </p:nvSpPr>
        <p:spPr>
          <a:xfrm>
            <a:off x="4608985" y="896642"/>
            <a:ext cx="6461469" cy="2652944"/>
          </a:xfrm>
          <a:prstGeom prst="rect">
            <a:avLst/>
          </a:prstGeom>
          <a:noFill/>
          <a:ln w="15875" cap="rnd" cmpd="sng" algn="ctr">
            <a:solidFill>
              <a:srgbClr val="29BA74"/>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6" name="TextBox 15">
            <a:extLst>
              <a:ext uri="{FF2B5EF4-FFF2-40B4-BE49-F238E27FC236}">
                <a16:creationId xmlns:a16="http://schemas.microsoft.com/office/drawing/2014/main" id="{D8331384-89DC-412B-908C-6F6B5AD95A04}"/>
              </a:ext>
            </a:extLst>
          </p:cNvPr>
          <p:cNvSpPr txBox="1"/>
          <p:nvPr/>
        </p:nvSpPr>
        <p:spPr>
          <a:xfrm>
            <a:off x="5005373" y="1148422"/>
            <a:ext cx="5343593" cy="210373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800" dirty="0">
                <a:solidFill>
                  <a:srgbClr val="29BA74"/>
                </a:solidFill>
              </a:rPr>
              <a:t>Topic Experts</a:t>
            </a:r>
          </a:p>
          <a:p>
            <a:pPr algn="ctr"/>
            <a:endParaRPr lang="en-US" sz="3600" dirty="0">
              <a:solidFill>
                <a:srgbClr val="29BA74"/>
              </a:solidFill>
            </a:endParaRPr>
          </a:p>
          <a:p>
            <a:r>
              <a:rPr lang="en-US" sz="2000" dirty="0">
                <a:solidFill>
                  <a:schemeClr val="tx1"/>
                </a:solidFill>
              </a:rPr>
              <a:t>Mearaj Ali (</a:t>
            </a:r>
            <a:r>
              <a:rPr lang="en-US" sz="2000" dirty="0">
                <a:solidFill>
                  <a:schemeClr val="tx1"/>
                </a:solidFill>
                <a:hlinkClick r:id="rId7"/>
              </a:rPr>
              <a:t>Ali.Mearaj@bcg.com</a:t>
            </a:r>
            <a:r>
              <a:rPr lang="en-US" sz="2000" dirty="0">
                <a:solidFill>
                  <a:schemeClr val="tx1"/>
                </a:solidFill>
              </a:rPr>
              <a:t>)</a:t>
            </a:r>
          </a:p>
          <a:p>
            <a:endParaRPr lang="en-US" sz="2000" dirty="0">
              <a:solidFill>
                <a:schemeClr val="tx1"/>
              </a:solidFill>
            </a:endParaRPr>
          </a:p>
          <a:p>
            <a:r>
              <a:rPr lang="en-US" sz="2000" dirty="0">
                <a:solidFill>
                  <a:schemeClr val="tx1"/>
                </a:solidFill>
              </a:rPr>
              <a:t>Saurabh Bhatia (</a:t>
            </a:r>
            <a:r>
              <a:rPr lang="en-US" sz="2000" dirty="0">
                <a:solidFill>
                  <a:schemeClr val="tx1"/>
                </a:solidFill>
                <a:hlinkClick r:id="rId8"/>
              </a:rPr>
              <a:t>Bhatia.Saurabh2@bcg.com</a:t>
            </a:r>
            <a:r>
              <a:rPr lang="en-US" sz="2000" dirty="0">
                <a:solidFill>
                  <a:schemeClr val="tx1"/>
                </a:solidFill>
              </a:rPr>
              <a:t>)</a:t>
            </a:r>
          </a:p>
          <a:p>
            <a:pPr algn="ctr"/>
            <a:r>
              <a:rPr lang="en-GB" sz="2000" dirty="0">
                <a:solidFill>
                  <a:srgbClr val="29BA74"/>
                </a:solidFill>
              </a:rPr>
              <a:t>         </a:t>
            </a:r>
            <a:endParaRPr lang="en-US" sz="2000" dirty="0">
              <a:solidFill>
                <a:srgbClr val="29BA74"/>
              </a:solidFill>
            </a:endParaRPr>
          </a:p>
        </p:txBody>
      </p:sp>
      <p:sp>
        <p:nvSpPr>
          <p:cNvPr id="17" name="Rectangle 16">
            <a:extLst>
              <a:ext uri="{FF2B5EF4-FFF2-40B4-BE49-F238E27FC236}">
                <a16:creationId xmlns:a16="http://schemas.microsoft.com/office/drawing/2014/main" id="{85A96A30-AD0D-4D50-964C-B4F054A5B6B1}"/>
              </a:ext>
            </a:extLst>
          </p:cNvPr>
          <p:cNvSpPr/>
          <p:nvPr/>
        </p:nvSpPr>
        <p:spPr>
          <a:xfrm>
            <a:off x="4608985" y="3894339"/>
            <a:ext cx="6461469" cy="2103737"/>
          </a:xfrm>
          <a:prstGeom prst="rect">
            <a:avLst/>
          </a:prstGeom>
          <a:noFill/>
          <a:ln w="15875" cap="rnd" cmpd="sng" algn="ctr">
            <a:solidFill>
              <a:srgbClr val="29BA74"/>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8" name="TextBox 17">
            <a:extLst>
              <a:ext uri="{FF2B5EF4-FFF2-40B4-BE49-F238E27FC236}">
                <a16:creationId xmlns:a16="http://schemas.microsoft.com/office/drawing/2014/main" id="{CA1CA2F7-E8FD-4C7C-8DBF-50EDF6690E2D}"/>
              </a:ext>
            </a:extLst>
          </p:cNvPr>
          <p:cNvSpPr txBox="1"/>
          <p:nvPr/>
        </p:nvSpPr>
        <p:spPr>
          <a:xfrm>
            <a:off x="5005373" y="4252651"/>
            <a:ext cx="5343593" cy="139354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800" dirty="0">
                <a:solidFill>
                  <a:srgbClr val="29BA74"/>
                </a:solidFill>
              </a:rPr>
              <a:t>Author of Caselet</a:t>
            </a:r>
          </a:p>
          <a:p>
            <a:endParaRPr lang="en-US" sz="2000" dirty="0">
              <a:solidFill>
                <a:schemeClr val="tx1"/>
              </a:solidFill>
            </a:endParaRPr>
          </a:p>
          <a:p>
            <a:endParaRPr lang="en-US" sz="2000" dirty="0">
              <a:solidFill>
                <a:schemeClr val="tx1"/>
              </a:solidFill>
            </a:endParaRPr>
          </a:p>
          <a:p>
            <a:r>
              <a:rPr lang="en-US" sz="2000" dirty="0">
                <a:solidFill>
                  <a:schemeClr val="tx1"/>
                </a:solidFill>
              </a:rPr>
              <a:t>Saurabh Bhatia (</a:t>
            </a:r>
            <a:r>
              <a:rPr lang="en-US" sz="2000" dirty="0">
                <a:solidFill>
                  <a:schemeClr val="tx1"/>
                </a:solidFill>
                <a:hlinkClick r:id="rId8"/>
              </a:rPr>
              <a:t>Bhatia.Saurabh2@bcg.com</a:t>
            </a:r>
            <a:r>
              <a:rPr lang="en-US" sz="2000" dirty="0">
                <a:solidFill>
                  <a:schemeClr val="tx1"/>
                </a:solidFill>
              </a:rPr>
              <a:t>)</a:t>
            </a:r>
          </a:p>
          <a:p>
            <a:pPr algn="ctr"/>
            <a:r>
              <a:rPr lang="en-GB" sz="2000" dirty="0">
                <a:solidFill>
                  <a:srgbClr val="29BA74"/>
                </a:solidFill>
              </a:rPr>
              <a:t>         </a:t>
            </a:r>
            <a:endParaRPr lang="en-US" sz="2000" dirty="0">
              <a:solidFill>
                <a:srgbClr val="29BA74"/>
              </a:solidFill>
            </a:endParaRPr>
          </a:p>
        </p:txBody>
      </p:sp>
      <p:pic>
        <p:nvPicPr>
          <p:cNvPr id="21" name="Graphic 20" descr="Magnifying glass">
            <a:extLst>
              <a:ext uri="{FF2B5EF4-FFF2-40B4-BE49-F238E27FC236}">
                <a16:creationId xmlns:a16="http://schemas.microsoft.com/office/drawing/2014/main" id="{650254D9-AD6E-4611-8EE3-F43069A11D6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23833" y="3337532"/>
            <a:ext cx="914400" cy="914400"/>
          </a:xfrm>
          <a:prstGeom prst="rect">
            <a:avLst/>
          </a:prstGeom>
        </p:spPr>
      </p:pic>
    </p:spTree>
    <p:extLst>
      <p:ext uri="{BB962C8B-B14F-4D97-AF65-F5344CB8AC3E}">
        <p14:creationId xmlns:p14="http://schemas.microsoft.com/office/powerpoint/2010/main" val="12410128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Box 178"/>
          <p:cNvSpPr txBox="1"/>
          <p:nvPr/>
        </p:nvSpPr>
        <p:spPr>
          <a:xfrm>
            <a:off x="4076658" y="2266995"/>
            <a:ext cx="3412150" cy="1426544"/>
          </a:xfrm>
          <a:prstGeom prst="rect">
            <a:avLst/>
          </a:prstGeom>
          <a:noFill/>
        </p:spPr>
        <p:txBody>
          <a:bodyPr wrap="square" rtlCol="0" anchor="ctr">
            <a:spAutoFit/>
          </a:bodyPr>
          <a:lstStyle/>
          <a:p>
            <a:pPr algn="ctr">
              <a:lnSpc>
                <a:spcPct val="85000"/>
              </a:lnSpc>
              <a:spcAft>
                <a:spcPts val="1600"/>
              </a:spcAft>
            </a:pPr>
            <a:r>
              <a:rPr lang="en-US" sz="3400" dirty="0">
                <a:solidFill>
                  <a:srgbClr val="29BA74"/>
                </a:solidFill>
              </a:rPr>
              <a:t>Typical </a:t>
            </a:r>
            <a:br>
              <a:rPr lang="en-US" sz="3400" dirty="0">
                <a:solidFill>
                  <a:srgbClr val="29BA74"/>
                </a:solidFill>
              </a:rPr>
            </a:br>
            <a:r>
              <a:rPr lang="en-US" sz="3400" dirty="0">
                <a:solidFill>
                  <a:srgbClr val="29BA74"/>
                </a:solidFill>
              </a:rPr>
              <a:t>savings across transformations</a:t>
            </a:r>
            <a:endParaRPr lang="en-US" sz="1600" b="1" dirty="0">
              <a:solidFill>
                <a:srgbClr val="29BA74"/>
              </a:solidFill>
            </a:endParaRPr>
          </a:p>
        </p:txBody>
      </p:sp>
      <p:sp>
        <p:nvSpPr>
          <p:cNvPr id="181" name="TextBox 180"/>
          <p:cNvSpPr txBox="1"/>
          <p:nvPr/>
        </p:nvSpPr>
        <p:spPr>
          <a:xfrm>
            <a:off x="6597268" y="411820"/>
            <a:ext cx="2760048" cy="544765"/>
          </a:xfrm>
          <a:prstGeom prst="rect">
            <a:avLst/>
          </a:prstGeom>
          <a:noFill/>
        </p:spPr>
        <p:txBody>
          <a:bodyPr wrap="square" lIns="0" tIns="0" rIns="0" bIns="0" rtlCol="0" anchor="ctr" anchorCtr="0">
            <a:spAutoFit/>
          </a:bodyPr>
          <a:lstStyle/>
          <a:p>
            <a:pPr marL="0" lvl="1">
              <a:lnSpc>
                <a:spcPct val="95000"/>
              </a:lnSpc>
              <a:spcBef>
                <a:spcPts val="300"/>
              </a:spcBef>
              <a:spcAft>
                <a:spcPts val="300"/>
              </a:spcAft>
              <a:buClr>
                <a:srgbClr val="6BD18A"/>
              </a:buClr>
              <a:buFont typeface="Arial" panose="020B0604020202020204" pitchFamily="34" charset="0"/>
              <a:buChar char="​"/>
            </a:pPr>
            <a:r>
              <a:rPr lang="en-US" sz="1600" b="1" dirty="0">
                <a:solidFill>
                  <a:srgbClr val="29BA74"/>
                </a:solidFill>
                <a:cs typeface="Arial" panose="020B0604020202020204" pitchFamily="34" charset="0"/>
              </a:rPr>
              <a:t>Naming convention: </a:t>
            </a:r>
          </a:p>
          <a:p>
            <a:pPr marL="0" lvl="1">
              <a:lnSpc>
                <a:spcPct val="95000"/>
              </a:lnSpc>
              <a:spcBef>
                <a:spcPts val="300"/>
              </a:spcBef>
              <a:spcAft>
                <a:spcPts val="300"/>
              </a:spcAft>
              <a:buClr>
                <a:srgbClr val="6BD18A"/>
              </a:buClr>
              <a:buFont typeface="Arial" panose="020B0604020202020204" pitchFamily="34" charset="0"/>
              <a:buChar char="​"/>
            </a:pPr>
            <a:r>
              <a:rPr lang="en-US" sz="1600" dirty="0">
                <a:solidFill>
                  <a:srgbClr val="575757"/>
                </a:solidFill>
                <a:cs typeface="Arial" panose="020B0604020202020204" pitchFamily="34" charset="0"/>
              </a:rPr>
              <a:t>CaseletName_Last_FirstName</a:t>
            </a:r>
          </a:p>
        </p:txBody>
      </p:sp>
      <p:sp>
        <p:nvSpPr>
          <p:cNvPr id="230" name="TextBox 229"/>
          <p:cNvSpPr txBox="1"/>
          <p:nvPr/>
        </p:nvSpPr>
        <p:spPr>
          <a:xfrm>
            <a:off x="8434261" y="1720610"/>
            <a:ext cx="2286000" cy="778675"/>
          </a:xfrm>
          <a:prstGeom prst="rect">
            <a:avLst/>
          </a:prstGeom>
          <a:noFill/>
        </p:spPr>
        <p:txBody>
          <a:bodyPr wrap="square" lIns="0" tIns="0" rIns="0" bIns="0" rtlCol="0" anchor="ctr" anchorCtr="0">
            <a:spAutoFit/>
          </a:bodyPr>
          <a:lstStyle/>
          <a:p>
            <a:pPr marL="0" lvl="1">
              <a:lnSpc>
                <a:spcPct val="95000"/>
              </a:lnSpc>
              <a:spcBef>
                <a:spcPts val="300"/>
              </a:spcBef>
              <a:spcAft>
                <a:spcPts val="300"/>
              </a:spcAft>
              <a:buClr>
                <a:srgbClr val="6BD18A"/>
              </a:buClr>
              <a:buFont typeface="Arial" panose="020B0604020202020204" pitchFamily="34" charset="0"/>
              <a:buChar char="​"/>
            </a:pPr>
            <a:r>
              <a:rPr lang="en-US" sz="1600" b="1" dirty="0">
                <a:solidFill>
                  <a:srgbClr val="29BA74"/>
                </a:solidFill>
                <a:cs typeface="Arial" panose="020B0604020202020204" pitchFamily="34" charset="0"/>
              </a:rPr>
              <a:t>Outputs: </a:t>
            </a:r>
          </a:p>
          <a:p>
            <a:pPr marL="0" lvl="1">
              <a:lnSpc>
                <a:spcPct val="95000"/>
              </a:lnSpc>
              <a:spcBef>
                <a:spcPts val="300"/>
              </a:spcBef>
              <a:spcAft>
                <a:spcPts val="300"/>
              </a:spcAft>
              <a:buClr>
                <a:srgbClr val="6BD18A"/>
              </a:buClr>
              <a:buFont typeface="Arial" panose="020B0604020202020204" pitchFamily="34" charset="0"/>
              <a:buChar char="​"/>
            </a:pPr>
            <a:r>
              <a:rPr lang="en-US" sz="1600" dirty="0">
                <a:solidFill>
                  <a:srgbClr val="575757"/>
                </a:solidFill>
                <a:cs typeface="Arial" panose="020B0604020202020204" pitchFamily="34" charset="0"/>
              </a:rPr>
              <a:t>Do version control and share only final version</a:t>
            </a:r>
          </a:p>
        </p:txBody>
      </p:sp>
      <p:grpSp>
        <p:nvGrpSpPr>
          <p:cNvPr id="2" name="Group 1"/>
          <p:cNvGrpSpPr/>
          <p:nvPr/>
        </p:nvGrpSpPr>
        <p:grpSpPr>
          <a:xfrm>
            <a:off x="3329750" y="392420"/>
            <a:ext cx="4905968" cy="5480494"/>
            <a:chOff x="3643017" y="688753"/>
            <a:chExt cx="4905968" cy="5480494"/>
          </a:xfrm>
        </p:grpSpPr>
        <p:sp>
          <p:nvSpPr>
            <p:cNvPr id="160" name="Oval 159"/>
            <p:cNvSpPr>
              <a:spLocks noChangeAspect="1"/>
            </p:cNvSpPr>
            <p:nvPr/>
          </p:nvSpPr>
          <p:spPr>
            <a:xfrm>
              <a:off x="3764280" y="1097280"/>
              <a:ext cx="4663440" cy="46634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endParaRPr>
            </a:p>
          </p:txBody>
        </p:sp>
        <p:sp>
          <p:nvSpPr>
            <p:cNvPr id="161" name="Oval 160"/>
            <p:cNvSpPr>
              <a:spLocks noChangeAspect="1"/>
            </p:cNvSpPr>
            <p:nvPr/>
          </p:nvSpPr>
          <p:spPr>
            <a:xfrm>
              <a:off x="3901440" y="1234440"/>
              <a:ext cx="4389119" cy="4389120"/>
            </a:xfrm>
            <a:prstGeom prst="ellipse">
              <a:avLst/>
            </a:prstGeom>
            <a:grpFill/>
            <a:ln w="7620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prstClr val="white">
                    <a:lumMod val="50000"/>
                  </a:prstClr>
                </a:solidFill>
              </a:endParaRPr>
            </a:p>
          </p:txBody>
        </p:sp>
        <p:sp>
          <p:nvSpPr>
            <p:cNvPr id="173" name="Oval 172"/>
            <p:cNvSpPr>
              <a:spLocks noChangeAspect="1"/>
            </p:cNvSpPr>
            <p:nvPr/>
          </p:nvSpPr>
          <p:spPr>
            <a:xfrm>
              <a:off x="5501409" y="688753"/>
              <a:ext cx="1189182" cy="1188720"/>
            </a:xfrm>
            <a:prstGeom prst="ellipse">
              <a:avLst/>
            </a:prstGeom>
            <a:solidFill>
              <a:srgbClr val="FFFFFF"/>
            </a:solidFill>
            <a:ln w="38100" cap="flat" cmpd="sng" algn="ctr">
              <a:gradFill flip="none" rotWithShape="1">
                <a:gsLst>
                  <a:gs pos="0">
                    <a:schemeClr val="accent5"/>
                  </a:gs>
                  <a:gs pos="100000">
                    <a:schemeClr val="bg1">
                      <a:lumMod val="75000"/>
                    </a:schemeClr>
                  </a:gs>
                </a:gsLst>
                <a:lin ang="2700000" scaled="1"/>
                <a:tileRect/>
              </a:gra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prstClr val="white">
                    <a:lumMod val="50000"/>
                  </a:prstClr>
                </a:solidFill>
              </a:endParaRPr>
            </a:p>
          </p:txBody>
        </p:sp>
        <p:sp>
          <p:nvSpPr>
            <p:cNvPr id="234" name="Oval 233"/>
            <p:cNvSpPr>
              <a:spLocks noChangeAspect="1"/>
            </p:cNvSpPr>
            <p:nvPr/>
          </p:nvSpPr>
          <p:spPr>
            <a:xfrm>
              <a:off x="5501409" y="4980527"/>
              <a:ext cx="1189182" cy="1188720"/>
            </a:xfrm>
            <a:prstGeom prst="ellipse">
              <a:avLst/>
            </a:prstGeom>
            <a:solidFill>
              <a:srgbClr val="FFFFFF"/>
            </a:solidFill>
            <a:ln w="38100" cap="flat" cmpd="sng" algn="ctr">
              <a:gradFill flip="none" rotWithShape="1">
                <a:gsLst>
                  <a:gs pos="0">
                    <a:schemeClr val="accent5"/>
                  </a:gs>
                  <a:gs pos="100000">
                    <a:schemeClr val="bg1">
                      <a:lumMod val="75000"/>
                    </a:schemeClr>
                  </a:gs>
                </a:gsLst>
                <a:lin ang="2700000" scaled="1"/>
                <a:tileRect/>
              </a:gra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prstClr val="white">
                    <a:lumMod val="50000"/>
                  </a:prstClr>
                </a:solidFill>
              </a:endParaRPr>
            </a:p>
          </p:txBody>
        </p:sp>
        <p:sp>
          <p:nvSpPr>
            <p:cNvPr id="238" name="Oval 237"/>
            <p:cNvSpPr>
              <a:spLocks noChangeAspect="1"/>
            </p:cNvSpPr>
            <p:nvPr/>
          </p:nvSpPr>
          <p:spPr>
            <a:xfrm>
              <a:off x="7359801" y="1761696"/>
              <a:ext cx="1189182" cy="1188720"/>
            </a:xfrm>
            <a:prstGeom prst="ellipse">
              <a:avLst/>
            </a:prstGeom>
            <a:solidFill>
              <a:srgbClr val="FFFFFF"/>
            </a:solidFill>
            <a:ln w="38100" cap="flat" cmpd="sng" algn="ctr">
              <a:gradFill flip="none" rotWithShape="1">
                <a:gsLst>
                  <a:gs pos="0">
                    <a:schemeClr val="accent5"/>
                  </a:gs>
                  <a:gs pos="100000">
                    <a:schemeClr val="bg1">
                      <a:lumMod val="75000"/>
                    </a:schemeClr>
                  </a:gs>
                </a:gsLst>
                <a:lin ang="2700000" scaled="1"/>
                <a:tileRect/>
              </a:gra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prstClr val="white">
                    <a:lumMod val="50000"/>
                  </a:prstClr>
                </a:solidFill>
              </a:endParaRPr>
            </a:p>
          </p:txBody>
        </p:sp>
        <p:sp>
          <p:nvSpPr>
            <p:cNvPr id="240" name="Oval 239"/>
            <p:cNvSpPr>
              <a:spLocks noChangeAspect="1"/>
            </p:cNvSpPr>
            <p:nvPr/>
          </p:nvSpPr>
          <p:spPr>
            <a:xfrm>
              <a:off x="3643017" y="3907584"/>
              <a:ext cx="1189182" cy="1188720"/>
            </a:xfrm>
            <a:prstGeom prst="ellipse">
              <a:avLst/>
            </a:prstGeom>
            <a:solidFill>
              <a:srgbClr val="FFFFFF"/>
            </a:solidFill>
            <a:ln w="38100" cap="flat" cmpd="sng" algn="ctr">
              <a:gradFill flip="none" rotWithShape="1">
                <a:gsLst>
                  <a:gs pos="0">
                    <a:schemeClr val="accent5"/>
                  </a:gs>
                  <a:gs pos="100000">
                    <a:schemeClr val="bg1">
                      <a:lumMod val="75000"/>
                    </a:schemeClr>
                  </a:gs>
                </a:gsLst>
                <a:lin ang="2700000" scaled="1"/>
                <a:tileRect/>
              </a:gra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prstClr val="white">
                    <a:lumMod val="50000"/>
                  </a:prstClr>
                </a:solidFill>
              </a:endParaRPr>
            </a:p>
          </p:txBody>
        </p:sp>
        <p:sp>
          <p:nvSpPr>
            <p:cNvPr id="242" name="Oval 241"/>
            <p:cNvSpPr>
              <a:spLocks noChangeAspect="1"/>
            </p:cNvSpPr>
            <p:nvPr/>
          </p:nvSpPr>
          <p:spPr>
            <a:xfrm>
              <a:off x="3643017" y="1761697"/>
              <a:ext cx="1189182" cy="1188720"/>
            </a:xfrm>
            <a:prstGeom prst="ellipse">
              <a:avLst/>
            </a:prstGeom>
            <a:solidFill>
              <a:srgbClr val="FFFFFF"/>
            </a:solidFill>
            <a:ln w="38100" cap="flat" cmpd="sng" algn="ctr">
              <a:gradFill flip="none" rotWithShape="1">
                <a:gsLst>
                  <a:gs pos="0">
                    <a:schemeClr val="accent5"/>
                  </a:gs>
                  <a:gs pos="100000">
                    <a:schemeClr val="bg1">
                      <a:lumMod val="75000"/>
                    </a:schemeClr>
                  </a:gs>
                </a:gsLst>
                <a:lin ang="2700000" scaled="1"/>
                <a:tileRect/>
              </a:gra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prstClr val="white">
                    <a:lumMod val="50000"/>
                  </a:prstClr>
                </a:solidFill>
              </a:endParaRPr>
            </a:p>
          </p:txBody>
        </p:sp>
        <p:sp>
          <p:nvSpPr>
            <p:cNvPr id="244" name="Oval 243"/>
            <p:cNvSpPr>
              <a:spLocks noChangeAspect="1"/>
            </p:cNvSpPr>
            <p:nvPr/>
          </p:nvSpPr>
          <p:spPr>
            <a:xfrm>
              <a:off x="7359803" y="3907583"/>
              <a:ext cx="1189182" cy="1188720"/>
            </a:xfrm>
            <a:prstGeom prst="ellipse">
              <a:avLst/>
            </a:prstGeom>
            <a:solidFill>
              <a:srgbClr val="FFFFFF"/>
            </a:solidFill>
            <a:ln w="38100" cap="flat" cmpd="sng" algn="ctr">
              <a:gradFill flip="none" rotWithShape="1">
                <a:gsLst>
                  <a:gs pos="0">
                    <a:schemeClr val="accent5"/>
                  </a:gs>
                  <a:gs pos="100000">
                    <a:schemeClr val="bg1">
                      <a:lumMod val="75000"/>
                    </a:schemeClr>
                  </a:gs>
                </a:gsLst>
                <a:lin ang="2700000" scaled="1"/>
                <a:tileRect/>
              </a:gra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prstClr val="white">
                    <a:lumMod val="50000"/>
                  </a:prstClr>
                </a:solidFill>
              </a:endParaRPr>
            </a:p>
          </p:txBody>
        </p:sp>
      </p:grpSp>
      <p:sp>
        <p:nvSpPr>
          <p:cNvPr id="3" name="TextBox 2"/>
          <p:cNvSpPr txBox="1"/>
          <p:nvPr/>
        </p:nvSpPr>
        <p:spPr>
          <a:xfrm>
            <a:off x="4679085" y="2596235"/>
            <a:ext cx="2218421" cy="97867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rgbClr val="29BA74"/>
                </a:solidFill>
              </a:rPr>
              <a:t>Best Practices</a:t>
            </a:r>
          </a:p>
        </p:txBody>
      </p:sp>
      <p:graphicFrame>
        <p:nvGraphicFramePr>
          <p:cNvPr id="82" name="Object 8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691" name="think-cell Slide" r:id="rId5" imgW="270" imgH="270" progId="TCLayout.ActiveDocument.1">
                  <p:embed/>
                </p:oleObj>
              </mc:Choice>
              <mc:Fallback>
                <p:oleObj name="think-cell Slide" r:id="rId5" imgW="270" imgH="270" progId="TCLayout.ActiveDocument.1">
                  <p:embed/>
                  <p:pic>
                    <p:nvPicPr>
                      <p:cNvPr id="82" name="Object 8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3" name="Rectangle 82" hidden="1"/>
          <p:cNvSpPr/>
          <p:nvPr>
            <p:custDataLst>
              <p:tags r:id="rId3"/>
            </p:custDataLst>
          </p:nvPr>
        </p:nvSpPr>
        <p:spPr bwMode="gray">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dirty="0">
              <a:solidFill>
                <a:srgbClr val="FFFFFF"/>
              </a:solidFill>
              <a:latin typeface="Trebuchet MS" panose="020B0603020202020204" pitchFamily="34" charset="0"/>
              <a:sym typeface="Trebuchet MS" panose="020B0603020202020204" pitchFamily="34" charset="0"/>
            </a:endParaRPr>
          </a:p>
        </p:txBody>
      </p:sp>
      <p:grpSp>
        <p:nvGrpSpPr>
          <p:cNvPr id="84" name="Group 83"/>
          <p:cNvGrpSpPr>
            <a:grpSpLocks noChangeAspect="1"/>
          </p:cNvGrpSpPr>
          <p:nvPr/>
        </p:nvGrpSpPr>
        <p:grpSpPr>
          <a:xfrm>
            <a:off x="5291574" y="490633"/>
            <a:ext cx="993584" cy="993584"/>
            <a:chOff x="5273675" y="2576513"/>
            <a:chExt cx="1644650" cy="1644650"/>
          </a:xfrm>
        </p:grpSpPr>
        <p:sp>
          <p:nvSpPr>
            <p:cNvPr id="85" name="AutoShape 35"/>
            <p:cNvSpPr>
              <a:spLocks noChangeAspect="1" noChangeArrowheads="1" noTextEdit="1"/>
            </p:cNvSpPr>
            <p:nvPr/>
          </p:nvSpPr>
          <p:spPr bwMode="auto">
            <a:xfrm>
              <a:off x="5273675" y="2576513"/>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86" name="Group 85"/>
            <p:cNvGrpSpPr/>
            <p:nvPr/>
          </p:nvGrpSpPr>
          <p:grpSpPr>
            <a:xfrm>
              <a:off x="5445125" y="3021013"/>
              <a:ext cx="1303338" cy="757238"/>
              <a:chOff x="5445125" y="3021013"/>
              <a:chExt cx="1303338" cy="757238"/>
            </a:xfrm>
          </p:grpSpPr>
          <p:sp>
            <p:nvSpPr>
              <p:cNvPr id="87" name="Freeform 86"/>
              <p:cNvSpPr>
                <a:spLocks/>
              </p:cNvSpPr>
              <p:nvPr/>
            </p:nvSpPr>
            <p:spPr bwMode="auto">
              <a:xfrm>
                <a:off x="5538174" y="3111501"/>
                <a:ext cx="632687" cy="576263"/>
              </a:xfrm>
              <a:custGeom>
                <a:avLst/>
                <a:gdLst>
                  <a:gd name="connsiteX0" fmla="*/ 217844 w 632687"/>
                  <a:gd name="connsiteY0" fmla="*/ 434975 h 576263"/>
                  <a:gd name="connsiteX1" fmla="*/ 225710 w 632687"/>
                  <a:gd name="connsiteY1" fmla="*/ 434975 h 576263"/>
                  <a:gd name="connsiteX2" fmla="*/ 230000 w 632687"/>
                  <a:gd name="connsiteY2" fmla="*/ 440713 h 576263"/>
                  <a:gd name="connsiteX3" fmla="*/ 316526 w 632687"/>
                  <a:gd name="connsiteY3" fmla="*/ 474421 h 576263"/>
                  <a:gd name="connsiteX4" fmla="*/ 402337 w 632687"/>
                  <a:gd name="connsiteY4" fmla="*/ 440713 h 576263"/>
                  <a:gd name="connsiteX5" fmla="*/ 406628 w 632687"/>
                  <a:gd name="connsiteY5" fmla="*/ 434975 h 576263"/>
                  <a:gd name="connsiteX6" fmla="*/ 414494 w 632687"/>
                  <a:gd name="connsiteY6" fmla="*/ 434975 h 576263"/>
                  <a:gd name="connsiteX7" fmla="*/ 550361 w 632687"/>
                  <a:gd name="connsiteY7" fmla="*/ 455057 h 576263"/>
                  <a:gd name="connsiteX8" fmla="*/ 631166 w 632687"/>
                  <a:gd name="connsiteY8" fmla="*/ 551161 h 576263"/>
                  <a:gd name="connsiteX9" fmla="*/ 629021 w 632687"/>
                  <a:gd name="connsiteY9" fmla="*/ 568374 h 576263"/>
                  <a:gd name="connsiteX10" fmla="*/ 610428 w 632687"/>
                  <a:gd name="connsiteY10" fmla="*/ 576263 h 576263"/>
                  <a:gd name="connsiteX11" fmla="*/ 21909 w 632687"/>
                  <a:gd name="connsiteY11" fmla="*/ 576263 h 576263"/>
                  <a:gd name="connsiteX12" fmla="*/ 4031 w 632687"/>
                  <a:gd name="connsiteY12" fmla="*/ 568374 h 576263"/>
                  <a:gd name="connsiteX13" fmla="*/ 1171 w 632687"/>
                  <a:gd name="connsiteY13" fmla="*/ 551161 h 576263"/>
                  <a:gd name="connsiteX14" fmla="*/ 81976 w 632687"/>
                  <a:gd name="connsiteY14" fmla="*/ 455057 h 576263"/>
                  <a:gd name="connsiteX15" fmla="*/ 217844 w 632687"/>
                  <a:gd name="connsiteY15" fmla="*/ 434975 h 576263"/>
                  <a:gd name="connsiteX16" fmla="*/ 175930 w 632687"/>
                  <a:gd name="connsiteY16" fmla="*/ 246062 h 576263"/>
                  <a:gd name="connsiteX17" fmla="*/ 191622 w 632687"/>
                  <a:gd name="connsiteY17" fmla="*/ 271128 h 576263"/>
                  <a:gd name="connsiteX18" fmla="*/ 195902 w 632687"/>
                  <a:gd name="connsiteY18" fmla="*/ 275425 h 576263"/>
                  <a:gd name="connsiteX19" fmla="*/ 242978 w 632687"/>
                  <a:gd name="connsiteY19" fmla="*/ 374256 h 576263"/>
                  <a:gd name="connsiteX20" fmla="*/ 316446 w 632687"/>
                  <a:gd name="connsiteY20" fmla="*/ 411496 h 576263"/>
                  <a:gd name="connsiteX21" fmla="*/ 389914 w 632687"/>
                  <a:gd name="connsiteY21" fmla="*/ 374256 h 576263"/>
                  <a:gd name="connsiteX22" fmla="*/ 436990 w 632687"/>
                  <a:gd name="connsiteY22" fmla="*/ 275425 h 576263"/>
                  <a:gd name="connsiteX23" fmla="*/ 440557 w 632687"/>
                  <a:gd name="connsiteY23" fmla="*/ 271844 h 576263"/>
                  <a:gd name="connsiteX24" fmla="*/ 451256 w 632687"/>
                  <a:gd name="connsiteY24" fmla="*/ 261818 h 576263"/>
                  <a:gd name="connsiteX25" fmla="*/ 470514 w 632687"/>
                  <a:gd name="connsiteY25" fmla="*/ 256805 h 576263"/>
                  <a:gd name="connsiteX26" fmla="*/ 449829 w 632687"/>
                  <a:gd name="connsiteY26" fmla="*/ 284019 h 576263"/>
                  <a:gd name="connsiteX27" fmla="*/ 399900 w 632687"/>
                  <a:gd name="connsiteY27" fmla="*/ 385714 h 576263"/>
                  <a:gd name="connsiteX28" fmla="*/ 397760 w 632687"/>
                  <a:gd name="connsiteY28" fmla="*/ 387147 h 576263"/>
                  <a:gd name="connsiteX29" fmla="*/ 397760 w 632687"/>
                  <a:gd name="connsiteY29" fmla="*/ 420090 h 576263"/>
                  <a:gd name="connsiteX30" fmla="*/ 389914 w 632687"/>
                  <a:gd name="connsiteY30" fmla="*/ 430117 h 576263"/>
                  <a:gd name="connsiteX31" fmla="*/ 382781 w 632687"/>
                  <a:gd name="connsiteY31" fmla="*/ 436562 h 576263"/>
                  <a:gd name="connsiteX32" fmla="*/ 382781 w 632687"/>
                  <a:gd name="connsiteY32" fmla="*/ 398605 h 576263"/>
                  <a:gd name="connsiteX33" fmla="*/ 316446 w 632687"/>
                  <a:gd name="connsiteY33" fmla="*/ 426536 h 576263"/>
                  <a:gd name="connsiteX34" fmla="*/ 249398 w 632687"/>
                  <a:gd name="connsiteY34" fmla="*/ 398605 h 576263"/>
                  <a:gd name="connsiteX35" fmla="*/ 249398 w 632687"/>
                  <a:gd name="connsiteY35" fmla="*/ 436562 h 576263"/>
                  <a:gd name="connsiteX36" fmla="*/ 242978 w 632687"/>
                  <a:gd name="connsiteY36" fmla="*/ 430833 h 576263"/>
                  <a:gd name="connsiteX37" fmla="*/ 234419 w 632687"/>
                  <a:gd name="connsiteY37" fmla="*/ 420090 h 576263"/>
                  <a:gd name="connsiteX38" fmla="*/ 234419 w 632687"/>
                  <a:gd name="connsiteY38" fmla="*/ 387147 h 576263"/>
                  <a:gd name="connsiteX39" fmla="*/ 232992 w 632687"/>
                  <a:gd name="connsiteY39" fmla="*/ 385714 h 576263"/>
                  <a:gd name="connsiteX40" fmla="*/ 183063 w 632687"/>
                  <a:gd name="connsiteY40" fmla="*/ 284019 h 576263"/>
                  <a:gd name="connsiteX41" fmla="*/ 160951 w 632687"/>
                  <a:gd name="connsiteY41" fmla="*/ 247494 h 576263"/>
                  <a:gd name="connsiteX42" fmla="*/ 166657 w 632687"/>
                  <a:gd name="connsiteY42" fmla="*/ 248211 h 576263"/>
                  <a:gd name="connsiteX43" fmla="*/ 175930 w 632687"/>
                  <a:gd name="connsiteY43" fmla="*/ 246062 h 576263"/>
                  <a:gd name="connsiteX44" fmla="*/ 315935 w 632687"/>
                  <a:gd name="connsiteY44" fmla="*/ 0 h 576263"/>
                  <a:gd name="connsiteX45" fmla="*/ 477268 w 632687"/>
                  <a:gd name="connsiteY45" fmla="*/ 163848 h 576263"/>
                  <a:gd name="connsiteX46" fmla="*/ 476554 w 632687"/>
                  <a:gd name="connsiteY46" fmla="*/ 194614 h 576263"/>
                  <a:gd name="connsiteX47" fmla="*/ 487976 w 632687"/>
                  <a:gd name="connsiteY47" fmla="*/ 230389 h 576263"/>
                  <a:gd name="connsiteX48" fmla="*/ 438720 w 632687"/>
                  <a:gd name="connsiteY48" fmla="*/ 244699 h 576263"/>
                  <a:gd name="connsiteX49" fmla="*/ 242407 w 632687"/>
                  <a:gd name="connsiteY49" fmla="*/ 128789 h 576263"/>
                  <a:gd name="connsiteX50" fmla="*/ 226702 w 632687"/>
                  <a:gd name="connsiteY50" fmla="*/ 138090 h 576263"/>
                  <a:gd name="connsiteX51" fmla="*/ 163168 w 632687"/>
                  <a:gd name="connsiteY51" fmla="*/ 231820 h 576263"/>
                  <a:gd name="connsiteX52" fmla="*/ 154601 w 632687"/>
                  <a:gd name="connsiteY52" fmla="*/ 163848 h 576263"/>
                  <a:gd name="connsiteX53" fmla="*/ 315935 w 632687"/>
                  <a:gd name="connsiteY53" fmla="*/ 0 h 576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32687" h="576263">
                    <a:moveTo>
                      <a:pt x="217844" y="434975"/>
                    </a:moveTo>
                    <a:cubicBezTo>
                      <a:pt x="217844" y="434975"/>
                      <a:pt x="217844" y="434975"/>
                      <a:pt x="225710" y="434975"/>
                    </a:cubicBezTo>
                    <a:cubicBezTo>
                      <a:pt x="225710" y="434975"/>
                      <a:pt x="225710" y="434975"/>
                      <a:pt x="230000" y="440713"/>
                    </a:cubicBezTo>
                    <a:cubicBezTo>
                      <a:pt x="231431" y="441430"/>
                      <a:pt x="260034" y="473704"/>
                      <a:pt x="316526" y="474421"/>
                    </a:cubicBezTo>
                    <a:cubicBezTo>
                      <a:pt x="372303" y="473704"/>
                      <a:pt x="400907" y="441430"/>
                      <a:pt x="402337" y="440713"/>
                    </a:cubicBezTo>
                    <a:cubicBezTo>
                      <a:pt x="402337" y="440713"/>
                      <a:pt x="402337" y="440713"/>
                      <a:pt x="406628" y="434975"/>
                    </a:cubicBezTo>
                    <a:cubicBezTo>
                      <a:pt x="406628" y="434975"/>
                      <a:pt x="406628" y="434975"/>
                      <a:pt x="414494" y="434975"/>
                    </a:cubicBezTo>
                    <a:cubicBezTo>
                      <a:pt x="418069" y="434975"/>
                      <a:pt x="502450" y="436410"/>
                      <a:pt x="550361" y="455057"/>
                    </a:cubicBezTo>
                    <a:cubicBezTo>
                      <a:pt x="590406" y="470118"/>
                      <a:pt x="618294" y="521756"/>
                      <a:pt x="631166" y="551161"/>
                    </a:cubicBezTo>
                    <a:cubicBezTo>
                      <a:pt x="634026" y="556899"/>
                      <a:pt x="632596" y="563354"/>
                      <a:pt x="629021" y="568374"/>
                    </a:cubicBezTo>
                    <a:cubicBezTo>
                      <a:pt x="624730" y="573394"/>
                      <a:pt x="617579" y="576263"/>
                      <a:pt x="610428" y="576263"/>
                    </a:cubicBezTo>
                    <a:cubicBezTo>
                      <a:pt x="610428" y="576263"/>
                      <a:pt x="610428" y="576263"/>
                      <a:pt x="21909" y="576263"/>
                    </a:cubicBezTo>
                    <a:cubicBezTo>
                      <a:pt x="14758" y="576263"/>
                      <a:pt x="7607" y="573394"/>
                      <a:pt x="4031" y="568374"/>
                    </a:cubicBezTo>
                    <a:cubicBezTo>
                      <a:pt x="-259" y="563354"/>
                      <a:pt x="-974" y="556899"/>
                      <a:pt x="1171" y="551161"/>
                    </a:cubicBezTo>
                    <a:cubicBezTo>
                      <a:pt x="14043" y="521756"/>
                      <a:pt x="41931" y="470118"/>
                      <a:pt x="81976" y="455057"/>
                    </a:cubicBezTo>
                    <a:cubicBezTo>
                      <a:pt x="129887" y="436410"/>
                      <a:pt x="214268" y="434975"/>
                      <a:pt x="217844" y="434975"/>
                    </a:cubicBezTo>
                    <a:close/>
                    <a:moveTo>
                      <a:pt x="175930" y="246062"/>
                    </a:moveTo>
                    <a:cubicBezTo>
                      <a:pt x="178070" y="256088"/>
                      <a:pt x="182350" y="267547"/>
                      <a:pt x="191622" y="271128"/>
                    </a:cubicBezTo>
                    <a:cubicBezTo>
                      <a:pt x="193762" y="271844"/>
                      <a:pt x="195189" y="273276"/>
                      <a:pt x="195902" y="275425"/>
                    </a:cubicBezTo>
                    <a:cubicBezTo>
                      <a:pt x="209454" y="309085"/>
                      <a:pt x="233706" y="366378"/>
                      <a:pt x="242978" y="374256"/>
                    </a:cubicBezTo>
                    <a:cubicBezTo>
                      <a:pt x="257244" y="387147"/>
                      <a:pt x="295761" y="411496"/>
                      <a:pt x="316446" y="411496"/>
                    </a:cubicBezTo>
                    <a:cubicBezTo>
                      <a:pt x="337131" y="411496"/>
                      <a:pt x="375648" y="387147"/>
                      <a:pt x="389914" y="374256"/>
                    </a:cubicBezTo>
                    <a:cubicBezTo>
                      <a:pt x="399186" y="366378"/>
                      <a:pt x="423438" y="309085"/>
                      <a:pt x="436990" y="275425"/>
                    </a:cubicBezTo>
                    <a:cubicBezTo>
                      <a:pt x="437703" y="273993"/>
                      <a:pt x="439130" y="272560"/>
                      <a:pt x="440557" y="271844"/>
                    </a:cubicBezTo>
                    <a:cubicBezTo>
                      <a:pt x="445549" y="268979"/>
                      <a:pt x="448403" y="265399"/>
                      <a:pt x="451256" y="261818"/>
                    </a:cubicBezTo>
                    <a:cubicBezTo>
                      <a:pt x="457675" y="261102"/>
                      <a:pt x="464095" y="259669"/>
                      <a:pt x="470514" y="256805"/>
                    </a:cubicBezTo>
                    <a:cubicBezTo>
                      <a:pt x="467661" y="265399"/>
                      <a:pt x="461955" y="276857"/>
                      <a:pt x="449829" y="284019"/>
                    </a:cubicBezTo>
                    <a:cubicBezTo>
                      <a:pt x="441983" y="303355"/>
                      <a:pt x="414165" y="373540"/>
                      <a:pt x="399900" y="385714"/>
                    </a:cubicBezTo>
                    <a:cubicBezTo>
                      <a:pt x="399186" y="386431"/>
                      <a:pt x="398473" y="387147"/>
                      <a:pt x="397760" y="387147"/>
                    </a:cubicBezTo>
                    <a:cubicBezTo>
                      <a:pt x="397760" y="387147"/>
                      <a:pt x="397760" y="387147"/>
                      <a:pt x="397760" y="420090"/>
                    </a:cubicBezTo>
                    <a:cubicBezTo>
                      <a:pt x="397760" y="420090"/>
                      <a:pt x="397760" y="420090"/>
                      <a:pt x="389914" y="430117"/>
                    </a:cubicBezTo>
                    <a:cubicBezTo>
                      <a:pt x="389200" y="430833"/>
                      <a:pt x="387061" y="432981"/>
                      <a:pt x="382781" y="436562"/>
                    </a:cubicBezTo>
                    <a:cubicBezTo>
                      <a:pt x="382781" y="429400"/>
                      <a:pt x="382781" y="417942"/>
                      <a:pt x="382781" y="398605"/>
                    </a:cubicBezTo>
                    <a:cubicBezTo>
                      <a:pt x="363522" y="412213"/>
                      <a:pt x="335705" y="426536"/>
                      <a:pt x="316446" y="426536"/>
                    </a:cubicBezTo>
                    <a:cubicBezTo>
                      <a:pt x="296474" y="426536"/>
                      <a:pt x="268656" y="412213"/>
                      <a:pt x="249398" y="398605"/>
                    </a:cubicBezTo>
                    <a:cubicBezTo>
                      <a:pt x="249398" y="398605"/>
                      <a:pt x="249398" y="398605"/>
                      <a:pt x="249398" y="436562"/>
                    </a:cubicBezTo>
                    <a:cubicBezTo>
                      <a:pt x="245118" y="432981"/>
                      <a:pt x="242978" y="430833"/>
                      <a:pt x="242978" y="430833"/>
                    </a:cubicBezTo>
                    <a:cubicBezTo>
                      <a:pt x="242978" y="430833"/>
                      <a:pt x="242978" y="430833"/>
                      <a:pt x="234419" y="420090"/>
                    </a:cubicBezTo>
                    <a:cubicBezTo>
                      <a:pt x="234419" y="412929"/>
                      <a:pt x="234419" y="402902"/>
                      <a:pt x="234419" y="387147"/>
                    </a:cubicBezTo>
                    <a:cubicBezTo>
                      <a:pt x="233706" y="386431"/>
                      <a:pt x="232992" y="386431"/>
                      <a:pt x="232992" y="385714"/>
                    </a:cubicBezTo>
                    <a:cubicBezTo>
                      <a:pt x="218727" y="373540"/>
                      <a:pt x="190909" y="304788"/>
                      <a:pt x="183063" y="284019"/>
                    </a:cubicBezTo>
                    <a:cubicBezTo>
                      <a:pt x="168797" y="276857"/>
                      <a:pt x="163091" y="259669"/>
                      <a:pt x="160951" y="247494"/>
                    </a:cubicBezTo>
                    <a:cubicBezTo>
                      <a:pt x="163091" y="248211"/>
                      <a:pt x="165231" y="248211"/>
                      <a:pt x="166657" y="248211"/>
                    </a:cubicBezTo>
                    <a:cubicBezTo>
                      <a:pt x="170224" y="248211"/>
                      <a:pt x="173077" y="247494"/>
                      <a:pt x="175930" y="246062"/>
                    </a:cubicBezTo>
                    <a:close/>
                    <a:moveTo>
                      <a:pt x="315935" y="0"/>
                    </a:moveTo>
                    <a:cubicBezTo>
                      <a:pt x="407309" y="0"/>
                      <a:pt x="477268" y="73696"/>
                      <a:pt x="477268" y="163848"/>
                    </a:cubicBezTo>
                    <a:cubicBezTo>
                      <a:pt x="477268" y="174580"/>
                      <a:pt x="477268" y="184597"/>
                      <a:pt x="476554" y="194614"/>
                    </a:cubicBezTo>
                    <a:cubicBezTo>
                      <a:pt x="475841" y="203916"/>
                      <a:pt x="478696" y="216794"/>
                      <a:pt x="487976" y="230389"/>
                    </a:cubicBezTo>
                    <a:cubicBezTo>
                      <a:pt x="487976" y="230389"/>
                      <a:pt x="454425" y="254000"/>
                      <a:pt x="438720" y="244699"/>
                    </a:cubicBezTo>
                    <a:cubicBezTo>
                      <a:pt x="420159" y="234682"/>
                      <a:pt x="343062" y="128789"/>
                      <a:pt x="242407" y="128789"/>
                    </a:cubicBezTo>
                    <a:cubicBezTo>
                      <a:pt x="242407" y="128789"/>
                      <a:pt x="231699" y="134513"/>
                      <a:pt x="226702" y="138090"/>
                    </a:cubicBezTo>
                    <a:cubicBezTo>
                      <a:pt x="181014" y="168856"/>
                      <a:pt x="178873" y="246130"/>
                      <a:pt x="163168" y="231820"/>
                    </a:cubicBezTo>
                    <a:cubicBezTo>
                      <a:pt x="157457" y="223949"/>
                      <a:pt x="154601" y="183882"/>
                      <a:pt x="154601" y="163848"/>
                    </a:cubicBezTo>
                    <a:cubicBezTo>
                      <a:pt x="154601" y="73696"/>
                      <a:pt x="224560" y="0"/>
                      <a:pt x="315935"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8" name="Freeform 87"/>
              <p:cNvSpPr>
                <a:spLocks/>
              </p:cNvSpPr>
              <p:nvPr/>
            </p:nvSpPr>
            <p:spPr bwMode="auto">
              <a:xfrm>
                <a:off x="5445125" y="3021013"/>
                <a:ext cx="1303338" cy="757238"/>
              </a:xfrm>
              <a:custGeom>
                <a:avLst/>
                <a:gdLst>
                  <a:gd name="connsiteX0" fmla="*/ 803110 w 1303338"/>
                  <a:gd name="connsiteY0" fmla="*/ 596900 h 757238"/>
                  <a:gd name="connsiteX1" fmla="*/ 1184440 w 1303338"/>
                  <a:gd name="connsiteY1" fmla="*/ 596900 h 757238"/>
                  <a:gd name="connsiteX2" fmla="*/ 1200150 w 1303338"/>
                  <a:gd name="connsiteY2" fmla="*/ 612775 h 757238"/>
                  <a:gd name="connsiteX3" fmla="*/ 1184440 w 1303338"/>
                  <a:gd name="connsiteY3" fmla="*/ 628650 h 757238"/>
                  <a:gd name="connsiteX4" fmla="*/ 803110 w 1303338"/>
                  <a:gd name="connsiteY4" fmla="*/ 628650 h 757238"/>
                  <a:gd name="connsiteX5" fmla="*/ 787400 w 1303338"/>
                  <a:gd name="connsiteY5" fmla="*/ 612775 h 757238"/>
                  <a:gd name="connsiteX6" fmla="*/ 803110 w 1303338"/>
                  <a:gd name="connsiteY6" fmla="*/ 596900 h 757238"/>
                  <a:gd name="connsiteX7" fmla="*/ 803110 w 1303338"/>
                  <a:gd name="connsiteY7" fmla="*/ 503238 h 757238"/>
                  <a:gd name="connsiteX8" fmla="*/ 1184440 w 1303338"/>
                  <a:gd name="connsiteY8" fmla="*/ 503238 h 757238"/>
                  <a:gd name="connsiteX9" fmla="*/ 1200150 w 1303338"/>
                  <a:gd name="connsiteY9" fmla="*/ 519113 h 757238"/>
                  <a:gd name="connsiteX10" fmla="*/ 1184440 w 1303338"/>
                  <a:gd name="connsiteY10" fmla="*/ 534988 h 757238"/>
                  <a:gd name="connsiteX11" fmla="*/ 803110 w 1303338"/>
                  <a:gd name="connsiteY11" fmla="*/ 534988 h 757238"/>
                  <a:gd name="connsiteX12" fmla="*/ 787400 w 1303338"/>
                  <a:gd name="connsiteY12" fmla="*/ 519113 h 757238"/>
                  <a:gd name="connsiteX13" fmla="*/ 803110 w 1303338"/>
                  <a:gd name="connsiteY13" fmla="*/ 503238 h 757238"/>
                  <a:gd name="connsiteX14" fmla="*/ 803110 w 1303338"/>
                  <a:gd name="connsiteY14" fmla="*/ 409575 h 757238"/>
                  <a:gd name="connsiteX15" fmla="*/ 1184440 w 1303338"/>
                  <a:gd name="connsiteY15" fmla="*/ 409575 h 757238"/>
                  <a:gd name="connsiteX16" fmla="*/ 1200150 w 1303338"/>
                  <a:gd name="connsiteY16" fmla="*/ 425450 h 757238"/>
                  <a:gd name="connsiteX17" fmla="*/ 1184440 w 1303338"/>
                  <a:gd name="connsiteY17" fmla="*/ 441325 h 757238"/>
                  <a:gd name="connsiteX18" fmla="*/ 803110 w 1303338"/>
                  <a:gd name="connsiteY18" fmla="*/ 441325 h 757238"/>
                  <a:gd name="connsiteX19" fmla="*/ 787400 w 1303338"/>
                  <a:gd name="connsiteY19" fmla="*/ 425450 h 757238"/>
                  <a:gd name="connsiteX20" fmla="*/ 803110 w 1303338"/>
                  <a:gd name="connsiteY20" fmla="*/ 409575 h 757238"/>
                  <a:gd name="connsiteX21" fmla="*/ 803110 w 1303338"/>
                  <a:gd name="connsiteY21" fmla="*/ 315913 h 757238"/>
                  <a:gd name="connsiteX22" fmla="*/ 1184440 w 1303338"/>
                  <a:gd name="connsiteY22" fmla="*/ 315913 h 757238"/>
                  <a:gd name="connsiteX23" fmla="*/ 1200150 w 1303338"/>
                  <a:gd name="connsiteY23" fmla="*/ 331788 h 757238"/>
                  <a:gd name="connsiteX24" fmla="*/ 1184440 w 1303338"/>
                  <a:gd name="connsiteY24" fmla="*/ 347663 h 757238"/>
                  <a:gd name="connsiteX25" fmla="*/ 803110 w 1303338"/>
                  <a:gd name="connsiteY25" fmla="*/ 347663 h 757238"/>
                  <a:gd name="connsiteX26" fmla="*/ 787400 w 1303338"/>
                  <a:gd name="connsiteY26" fmla="*/ 331788 h 757238"/>
                  <a:gd name="connsiteX27" fmla="*/ 803110 w 1303338"/>
                  <a:gd name="connsiteY27" fmla="*/ 315913 h 757238"/>
                  <a:gd name="connsiteX28" fmla="*/ 803110 w 1303338"/>
                  <a:gd name="connsiteY28" fmla="*/ 222250 h 757238"/>
                  <a:gd name="connsiteX29" fmla="*/ 1184440 w 1303338"/>
                  <a:gd name="connsiteY29" fmla="*/ 222250 h 757238"/>
                  <a:gd name="connsiteX30" fmla="*/ 1200150 w 1303338"/>
                  <a:gd name="connsiteY30" fmla="*/ 238125 h 757238"/>
                  <a:gd name="connsiteX31" fmla="*/ 1184440 w 1303338"/>
                  <a:gd name="connsiteY31" fmla="*/ 254000 h 757238"/>
                  <a:gd name="connsiteX32" fmla="*/ 803110 w 1303338"/>
                  <a:gd name="connsiteY32" fmla="*/ 254000 h 757238"/>
                  <a:gd name="connsiteX33" fmla="*/ 787400 w 1303338"/>
                  <a:gd name="connsiteY33" fmla="*/ 238125 h 757238"/>
                  <a:gd name="connsiteX34" fmla="*/ 803110 w 1303338"/>
                  <a:gd name="connsiteY34" fmla="*/ 222250 h 757238"/>
                  <a:gd name="connsiteX35" fmla="*/ 803110 w 1303338"/>
                  <a:gd name="connsiteY35" fmla="*/ 128588 h 757238"/>
                  <a:gd name="connsiteX36" fmla="*/ 1184440 w 1303338"/>
                  <a:gd name="connsiteY36" fmla="*/ 128588 h 757238"/>
                  <a:gd name="connsiteX37" fmla="*/ 1200150 w 1303338"/>
                  <a:gd name="connsiteY37" fmla="*/ 144463 h 757238"/>
                  <a:gd name="connsiteX38" fmla="*/ 1184440 w 1303338"/>
                  <a:gd name="connsiteY38" fmla="*/ 160338 h 757238"/>
                  <a:gd name="connsiteX39" fmla="*/ 803110 w 1303338"/>
                  <a:gd name="connsiteY39" fmla="*/ 160338 h 757238"/>
                  <a:gd name="connsiteX40" fmla="*/ 787400 w 1303338"/>
                  <a:gd name="connsiteY40" fmla="*/ 144463 h 757238"/>
                  <a:gd name="connsiteX41" fmla="*/ 803110 w 1303338"/>
                  <a:gd name="connsiteY41" fmla="*/ 128588 h 757238"/>
                  <a:gd name="connsiteX42" fmla="*/ 100313 w 1303338"/>
                  <a:gd name="connsiteY42" fmla="*/ 31750 h 757238"/>
                  <a:gd name="connsiteX43" fmla="*/ 31750 w 1303338"/>
                  <a:gd name="connsiteY43" fmla="*/ 100267 h 757238"/>
                  <a:gd name="connsiteX44" fmla="*/ 31750 w 1303338"/>
                  <a:gd name="connsiteY44" fmla="*/ 656971 h 757238"/>
                  <a:gd name="connsiteX45" fmla="*/ 100313 w 1303338"/>
                  <a:gd name="connsiteY45" fmla="*/ 725488 h 757238"/>
                  <a:gd name="connsiteX46" fmla="*/ 1203026 w 1303338"/>
                  <a:gd name="connsiteY46" fmla="*/ 725488 h 757238"/>
                  <a:gd name="connsiteX47" fmla="*/ 1271588 w 1303338"/>
                  <a:gd name="connsiteY47" fmla="*/ 656971 h 757238"/>
                  <a:gd name="connsiteX48" fmla="*/ 1271588 w 1303338"/>
                  <a:gd name="connsiteY48" fmla="*/ 100267 h 757238"/>
                  <a:gd name="connsiteX49" fmla="*/ 1203026 w 1303338"/>
                  <a:gd name="connsiteY49" fmla="*/ 31750 h 757238"/>
                  <a:gd name="connsiteX50" fmla="*/ 100313 w 1303338"/>
                  <a:gd name="connsiteY50" fmla="*/ 31750 h 757238"/>
                  <a:gd name="connsiteX51" fmla="*/ 100037 w 1303338"/>
                  <a:gd name="connsiteY51" fmla="*/ 0 h 757238"/>
                  <a:gd name="connsiteX52" fmla="*/ 1203301 w 1303338"/>
                  <a:gd name="connsiteY52" fmla="*/ 0 h 757238"/>
                  <a:gd name="connsiteX53" fmla="*/ 1303338 w 1303338"/>
                  <a:gd name="connsiteY53" fmla="*/ 100013 h 757238"/>
                  <a:gd name="connsiteX54" fmla="*/ 1303338 w 1303338"/>
                  <a:gd name="connsiteY54" fmla="*/ 657226 h 757238"/>
                  <a:gd name="connsiteX55" fmla="*/ 1203301 w 1303338"/>
                  <a:gd name="connsiteY55" fmla="*/ 757238 h 757238"/>
                  <a:gd name="connsiteX56" fmla="*/ 100037 w 1303338"/>
                  <a:gd name="connsiteY56" fmla="*/ 757238 h 757238"/>
                  <a:gd name="connsiteX57" fmla="*/ 0 w 1303338"/>
                  <a:gd name="connsiteY57" fmla="*/ 657226 h 757238"/>
                  <a:gd name="connsiteX58" fmla="*/ 0 w 1303338"/>
                  <a:gd name="connsiteY58" fmla="*/ 100013 h 757238"/>
                  <a:gd name="connsiteX59" fmla="*/ 100037 w 1303338"/>
                  <a:gd name="connsiteY59"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03338" h="757238">
                    <a:moveTo>
                      <a:pt x="803110" y="596900"/>
                    </a:moveTo>
                    <a:cubicBezTo>
                      <a:pt x="803110" y="596900"/>
                      <a:pt x="803110" y="596900"/>
                      <a:pt x="1184440" y="596900"/>
                    </a:cubicBezTo>
                    <a:cubicBezTo>
                      <a:pt x="1193009" y="596900"/>
                      <a:pt x="1200150" y="603394"/>
                      <a:pt x="1200150" y="612775"/>
                    </a:cubicBezTo>
                    <a:cubicBezTo>
                      <a:pt x="1200150" y="621434"/>
                      <a:pt x="1193009" y="628650"/>
                      <a:pt x="1184440" y="628650"/>
                    </a:cubicBezTo>
                    <a:cubicBezTo>
                      <a:pt x="1184440" y="628650"/>
                      <a:pt x="1184440" y="628650"/>
                      <a:pt x="803110" y="628650"/>
                    </a:cubicBezTo>
                    <a:cubicBezTo>
                      <a:pt x="794541" y="628650"/>
                      <a:pt x="787400" y="621434"/>
                      <a:pt x="787400" y="612775"/>
                    </a:cubicBezTo>
                    <a:cubicBezTo>
                      <a:pt x="787400" y="603394"/>
                      <a:pt x="794541" y="596900"/>
                      <a:pt x="803110" y="596900"/>
                    </a:cubicBezTo>
                    <a:close/>
                    <a:moveTo>
                      <a:pt x="803110" y="503238"/>
                    </a:moveTo>
                    <a:cubicBezTo>
                      <a:pt x="803110" y="503238"/>
                      <a:pt x="803110" y="503238"/>
                      <a:pt x="1184440" y="503238"/>
                    </a:cubicBezTo>
                    <a:cubicBezTo>
                      <a:pt x="1193009" y="503238"/>
                      <a:pt x="1200150" y="509732"/>
                      <a:pt x="1200150" y="519113"/>
                    </a:cubicBezTo>
                    <a:cubicBezTo>
                      <a:pt x="1200150" y="527772"/>
                      <a:pt x="1193009" y="534988"/>
                      <a:pt x="1184440" y="534988"/>
                    </a:cubicBezTo>
                    <a:cubicBezTo>
                      <a:pt x="1184440" y="534988"/>
                      <a:pt x="1184440" y="534988"/>
                      <a:pt x="803110" y="534988"/>
                    </a:cubicBezTo>
                    <a:cubicBezTo>
                      <a:pt x="794541" y="534988"/>
                      <a:pt x="787400" y="527772"/>
                      <a:pt x="787400" y="519113"/>
                    </a:cubicBezTo>
                    <a:cubicBezTo>
                      <a:pt x="787400" y="509732"/>
                      <a:pt x="794541" y="503238"/>
                      <a:pt x="803110" y="503238"/>
                    </a:cubicBezTo>
                    <a:close/>
                    <a:moveTo>
                      <a:pt x="803110" y="409575"/>
                    </a:moveTo>
                    <a:cubicBezTo>
                      <a:pt x="803110" y="409575"/>
                      <a:pt x="803110" y="409575"/>
                      <a:pt x="1184440" y="409575"/>
                    </a:cubicBezTo>
                    <a:cubicBezTo>
                      <a:pt x="1193009" y="409575"/>
                      <a:pt x="1200150" y="416069"/>
                      <a:pt x="1200150" y="425450"/>
                    </a:cubicBezTo>
                    <a:cubicBezTo>
                      <a:pt x="1200150" y="434109"/>
                      <a:pt x="1193009" y="441325"/>
                      <a:pt x="1184440" y="441325"/>
                    </a:cubicBezTo>
                    <a:cubicBezTo>
                      <a:pt x="1184440" y="441325"/>
                      <a:pt x="1184440" y="441325"/>
                      <a:pt x="803110" y="441325"/>
                    </a:cubicBezTo>
                    <a:cubicBezTo>
                      <a:pt x="794541" y="441325"/>
                      <a:pt x="787400" y="434109"/>
                      <a:pt x="787400" y="425450"/>
                    </a:cubicBezTo>
                    <a:cubicBezTo>
                      <a:pt x="787400" y="416069"/>
                      <a:pt x="794541" y="409575"/>
                      <a:pt x="803110" y="409575"/>
                    </a:cubicBezTo>
                    <a:close/>
                    <a:moveTo>
                      <a:pt x="803110" y="315913"/>
                    </a:moveTo>
                    <a:cubicBezTo>
                      <a:pt x="803110" y="315913"/>
                      <a:pt x="803110" y="315913"/>
                      <a:pt x="1184440" y="315913"/>
                    </a:cubicBezTo>
                    <a:cubicBezTo>
                      <a:pt x="1193009" y="315913"/>
                      <a:pt x="1200150" y="323129"/>
                      <a:pt x="1200150" y="331788"/>
                    </a:cubicBezTo>
                    <a:cubicBezTo>
                      <a:pt x="1200150" y="341169"/>
                      <a:pt x="1193009" y="347663"/>
                      <a:pt x="1184440" y="347663"/>
                    </a:cubicBezTo>
                    <a:cubicBezTo>
                      <a:pt x="1184440" y="347663"/>
                      <a:pt x="1184440" y="347663"/>
                      <a:pt x="803110" y="347663"/>
                    </a:cubicBezTo>
                    <a:cubicBezTo>
                      <a:pt x="794541" y="347663"/>
                      <a:pt x="787400" y="341169"/>
                      <a:pt x="787400" y="331788"/>
                    </a:cubicBezTo>
                    <a:cubicBezTo>
                      <a:pt x="787400" y="323129"/>
                      <a:pt x="794541" y="315913"/>
                      <a:pt x="803110" y="315913"/>
                    </a:cubicBezTo>
                    <a:close/>
                    <a:moveTo>
                      <a:pt x="803110" y="222250"/>
                    </a:moveTo>
                    <a:cubicBezTo>
                      <a:pt x="803110" y="222250"/>
                      <a:pt x="803110" y="222250"/>
                      <a:pt x="1184440" y="222250"/>
                    </a:cubicBezTo>
                    <a:cubicBezTo>
                      <a:pt x="1193009" y="222250"/>
                      <a:pt x="1200150" y="229466"/>
                      <a:pt x="1200150" y="238125"/>
                    </a:cubicBezTo>
                    <a:cubicBezTo>
                      <a:pt x="1200150" y="247506"/>
                      <a:pt x="1193009" y="254000"/>
                      <a:pt x="1184440" y="254000"/>
                    </a:cubicBezTo>
                    <a:cubicBezTo>
                      <a:pt x="1184440" y="254000"/>
                      <a:pt x="1184440" y="254000"/>
                      <a:pt x="803110" y="254000"/>
                    </a:cubicBezTo>
                    <a:cubicBezTo>
                      <a:pt x="794541" y="254000"/>
                      <a:pt x="787400" y="247506"/>
                      <a:pt x="787400" y="238125"/>
                    </a:cubicBezTo>
                    <a:cubicBezTo>
                      <a:pt x="787400" y="229466"/>
                      <a:pt x="794541" y="222250"/>
                      <a:pt x="803110" y="222250"/>
                    </a:cubicBezTo>
                    <a:close/>
                    <a:moveTo>
                      <a:pt x="803110" y="128588"/>
                    </a:moveTo>
                    <a:cubicBezTo>
                      <a:pt x="803110" y="128588"/>
                      <a:pt x="803110" y="128588"/>
                      <a:pt x="1184440" y="128588"/>
                    </a:cubicBezTo>
                    <a:cubicBezTo>
                      <a:pt x="1193009" y="128588"/>
                      <a:pt x="1200150" y="135804"/>
                      <a:pt x="1200150" y="144463"/>
                    </a:cubicBezTo>
                    <a:cubicBezTo>
                      <a:pt x="1200150" y="153844"/>
                      <a:pt x="1193009" y="160338"/>
                      <a:pt x="1184440" y="160338"/>
                    </a:cubicBezTo>
                    <a:cubicBezTo>
                      <a:pt x="1184440" y="160338"/>
                      <a:pt x="1184440" y="160338"/>
                      <a:pt x="803110" y="160338"/>
                    </a:cubicBezTo>
                    <a:cubicBezTo>
                      <a:pt x="794541" y="160338"/>
                      <a:pt x="787400" y="153844"/>
                      <a:pt x="787400" y="144463"/>
                    </a:cubicBezTo>
                    <a:cubicBezTo>
                      <a:pt x="787400" y="135804"/>
                      <a:pt x="794541" y="128588"/>
                      <a:pt x="803110" y="128588"/>
                    </a:cubicBezTo>
                    <a:close/>
                    <a:moveTo>
                      <a:pt x="100313" y="31750"/>
                    </a:moveTo>
                    <a:cubicBezTo>
                      <a:pt x="62461" y="31750"/>
                      <a:pt x="31750" y="62440"/>
                      <a:pt x="31750" y="100267"/>
                    </a:cubicBezTo>
                    <a:cubicBezTo>
                      <a:pt x="31750" y="100267"/>
                      <a:pt x="31750" y="100267"/>
                      <a:pt x="31750" y="656971"/>
                    </a:cubicBezTo>
                    <a:cubicBezTo>
                      <a:pt x="31750" y="694798"/>
                      <a:pt x="62461" y="725488"/>
                      <a:pt x="100313" y="725488"/>
                    </a:cubicBezTo>
                    <a:cubicBezTo>
                      <a:pt x="100313" y="725488"/>
                      <a:pt x="100313" y="725488"/>
                      <a:pt x="1203026" y="725488"/>
                    </a:cubicBezTo>
                    <a:cubicBezTo>
                      <a:pt x="1240878" y="725488"/>
                      <a:pt x="1271588" y="694798"/>
                      <a:pt x="1271588" y="656971"/>
                    </a:cubicBezTo>
                    <a:lnTo>
                      <a:pt x="1271588" y="100267"/>
                    </a:lnTo>
                    <a:cubicBezTo>
                      <a:pt x="1271588" y="62440"/>
                      <a:pt x="1240878" y="31750"/>
                      <a:pt x="1203026" y="31750"/>
                    </a:cubicBezTo>
                    <a:cubicBezTo>
                      <a:pt x="1203026" y="31750"/>
                      <a:pt x="1203026" y="31750"/>
                      <a:pt x="100313" y="31750"/>
                    </a:cubicBezTo>
                    <a:close/>
                    <a:moveTo>
                      <a:pt x="100037" y="0"/>
                    </a:moveTo>
                    <a:cubicBezTo>
                      <a:pt x="100037" y="0"/>
                      <a:pt x="100037" y="0"/>
                      <a:pt x="1203301" y="0"/>
                    </a:cubicBezTo>
                    <a:cubicBezTo>
                      <a:pt x="1258322" y="0"/>
                      <a:pt x="1303338" y="45006"/>
                      <a:pt x="1303338" y="100013"/>
                    </a:cubicBezTo>
                    <a:cubicBezTo>
                      <a:pt x="1303338" y="100013"/>
                      <a:pt x="1303338" y="100013"/>
                      <a:pt x="1303338" y="657226"/>
                    </a:cubicBezTo>
                    <a:cubicBezTo>
                      <a:pt x="1303338" y="712233"/>
                      <a:pt x="1258322" y="757238"/>
                      <a:pt x="1203301" y="757238"/>
                    </a:cubicBezTo>
                    <a:cubicBezTo>
                      <a:pt x="1203301" y="757238"/>
                      <a:pt x="1203301" y="757238"/>
                      <a:pt x="100037" y="757238"/>
                    </a:cubicBezTo>
                    <a:cubicBezTo>
                      <a:pt x="45017" y="757238"/>
                      <a:pt x="0" y="712233"/>
                      <a:pt x="0" y="657226"/>
                    </a:cubicBezTo>
                    <a:cubicBezTo>
                      <a:pt x="0" y="657226"/>
                      <a:pt x="0" y="657226"/>
                      <a:pt x="0" y="100013"/>
                    </a:cubicBezTo>
                    <a:cubicBezTo>
                      <a:pt x="0" y="45006"/>
                      <a:pt x="45017" y="0"/>
                      <a:pt x="100037"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89" name="Group 88"/>
          <p:cNvGrpSpPr>
            <a:grpSpLocks noChangeAspect="1"/>
          </p:cNvGrpSpPr>
          <p:nvPr/>
        </p:nvGrpSpPr>
        <p:grpSpPr>
          <a:xfrm>
            <a:off x="7109947" y="1489212"/>
            <a:ext cx="1081545" cy="1081545"/>
            <a:chOff x="5272088" y="2605088"/>
            <a:chExt cx="1646237" cy="1646237"/>
          </a:xfrm>
        </p:grpSpPr>
        <p:sp>
          <p:nvSpPr>
            <p:cNvPr id="90" name="AutoShape 3"/>
            <p:cNvSpPr>
              <a:spLocks noChangeAspect="1" noChangeArrowheads="1" noTextEdit="1"/>
            </p:cNvSpPr>
            <p:nvPr/>
          </p:nvSpPr>
          <p:spPr bwMode="auto">
            <a:xfrm>
              <a:off x="5272088" y="2605088"/>
              <a:ext cx="1646237"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1" name="Group 90"/>
            <p:cNvGrpSpPr/>
            <p:nvPr/>
          </p:nvGrpSpPr>
          <p:grpSpPr>
            <a:xfrm>
              <a:off x="5545138" y="2887663"/>
              <a:ext cx="1100137" cy="1192212"/>
              <a:chOff x="5545138" y="2887663"/>
              <a:chExt cx="1100137" cy="1192212"/>
            </a:xfrm>
          </p:grpSpPr>
          <p:sp>
            <p:nvSpPr>
              <p:cNvPr id="92" name="Freeform 91"/>
              <p:cNvSpPr>
                <a:spLocks/>
              </p:cNvSpPr>
              <p:nvPr/>
            </p:nvSpPr>
            <p:spPr bwMode="auto">
              <a:xfrm>
                <a:off x="5545138" y="2887663"/>
                <a:ext cx="1100137" cy="1192212"/>
              </a:xfrm>
              <a:custGeom>
                <a:avLst/>
                <a:gdLst>
                  <a:gd name="connsiteX0" fmla="*/ 31750 w 1100137"/>
                  <a:gd name="connsiteY0" fmla="*/ 280987 h 1192212"/>
                  <a:gd name="connsiteX1" fmla="*/ 31750 w 1100137"/>
                  <a:gd name="connsiteY1" fmla="*/ 1162049 h 1192212"/>
                  <a:gd name="connsiteX2" fmla="*/ 655637 w 1100137"/>
                  <a:gd name="connsiteY2" fmla="*/ 1162049 h 1192212"/>
                  <a:gd name="connsiteX3" fmla="*/ 655637 w 1100137"/>
                  <a:gd name="connsiteY3" fmla="*/ 1068387 h 1192212"/>
                  <a:gd name="connsiteX4" fmla="*/ 655637 w 1100137"/>
                  <a:gd name="connsiteY4" fmla="*/ 1052512 h 1192212"/>
                  <a:gd name="connsiteX5" fmla="*/ 655637 w 1100137"/>
                  <a:gd name="connsiteY5" fmla="*/ 1036637 h 1192212"/>
                  <a:gd name="connsiteX6" fmla="*/ 655637 w 1100137"/>
                  <a:gd name="connsiteY6" fmla="*/ 1025524 h 1192212"/>
                  <a:gd name="connsiteX7" fmla="*/ 655637 w 1100137"/>
                  <a:gd name="connsiteY7" fmla="*/ 1009649 h 1192212"/>
                  <a:gd name="connsiteX8" fmla="*/ 655637 w 1100137"/>
                  <a:gd name="connsiteY8" fmla="*/ 993774 h 1192212"/>
                  <a:gd name="connsiteX9" fmla="*/ 655637 w 1100137"/>
                  <a:gd name="connsiteY9" fmla="*/ 974724 h 1192212"/>
                  <a:gd name="connsiteX10" fmla="*/ 655637 w 1100137"/>
                  <a:gd name="connsiteY10" fmla="*/ 958849 h 1192212"/>
                  <a:gd name="connsiteX11" fmla="*/ 655637 w 1100137"/>
                  <a:gd name="connsiteY11" fmla="*/ 942974 h 1192212"/>
                  <a:gd name="connsiteX12" fmla="*/ 655637 w 1100137"/>
                  <a:gd name="connsiteY12" fmla="*/ 927099 h 1192212"/>
                  <a:gd name="connsiteX13" fmla="*/ 655637 w 1100137"/>
                  <a:gd name="connsiteY13" fmla="*/ 920749 h 1192212"/>
                  <a:gd name="connsiteX14" fmla="*/ 655637 w 1100137"/>
                  <a:gd name="connsiteY14" fmla="*/ 911224 h 1192212"/>
                  <a:gd name="connsiteX15" fmla="*/ 655637 w 1100137"/>
                  <a:gd name="connsiteY15" fmla="*/ 900112 h 1192212"/>
                  <a:gd name="connsiteX16" fmla="*/ 655637 w 1100137"/>
                  <a:gd name="connsiteY16" fmla="*/ 890587 h 1192212"/>
                  <a:gd name="connsiteX17" fmla="*/ 655637 w 1100137"/>
                  <a:gd name="connsiteY17" fmla="*/ 884237 h 1192212"/>
                  <a:gd name="connsiteX18" fmla="*/ 655637 w 1100137"/>
                  <a:gd name="connsiteY18" fmla="*/ 868362 h 1192212"/>
                  <a:gd name="connsiteX19" fmla="*/ 655637 w 1100137"/>
                  <a:gd name="connsiteY19" fmla="*/ 819149 h 1192212"/>
                  <a:gd name="connsiteX20" fmla="*/ 655637 w 1100137"/>
                  <a:gd name="connsiteY20" fmla="*/ 796924 h 1192212"/>
                  <a:gd name="connsiteX21" fmla="*/ 655637 w 1100137"/>
                  <a:gd name="connsiteY21" fmla="*/ 787399 h 1192212"/>
                  <a:gd name="connsiteX22" fmla="*/ 655637 w 1100137"/>
                  <a:gd name="connsiteY22" fmla="*/ 765174 h 1192212"/>
                  <a:gd name="connsiteX23" fmla="*/ 655637 w 1100137"/>
                  <a:gd name="connsiteY23" fmla="*/ 715962 h 1192212"/>
                  <a:gd name="connsiteX24" fmla="*/ 655637 w 1100137"/>
                  <a:gd name="connsiteY24" fmla="*/ 693737 h 1192212"/>
                  <a:gd name="connsiteX25" fmla="*/ 655637 w 1100137"/>
                  <a:gd name="connsiteY25" fmla="*/ 685799 h 1192212"/>
                  <a:gd name="connsiteX26" fmla="*/ 655637 w 1100137"/>
                  <a:gd name="connsiteY26" fmla="*/ 661987 h 1192212"/>
                  <a:gd name="connsiteX27" fmla="*/ 655637 w 1100137"/>
                  <a:gd name="connsiteY27" fmla="*/ 612774 h 1192212"/>
                  <a:gd name="connsiteX28" fmla="*/ 655637 w 1100137"/>
                  <a:gd name="connsiteY28" fmla="*/ 590549 h 1192212"/>
                  <a:gd name="connsiteX29" fmla="*/ 655637 w 1100137"/>
                  <a:gd name="connsiteY29" fmla="*/ 582612 h 1192212"/>
                  <a:gd name="connsiteX30" fmla="*/ 655637 w 1100137"/>
                  <a:gd name="connsiteY30" fmla="*/ 560387 h 1192212"/>
                  <a:gd name="connsiteX31" fmla="*/ 655637 w 1100137"/>
                  <a:gd name="connsiteY31" fmla="*/ 509587 h 1192212"/>
                  <a:gd name="connsiteX32" fmla="*/ 655637 w 1100137"/>
                  <a:gd name="connsiteY32" fmla="*/ 487362 h 1192212"/>
                  <a:gd name="connsiteX33" fmla="*/ 655637 w 1100137"/>
                  <a:gd name="connsiteY33" fmla="*/ 479425 h 1192212"/>
                  <a:gd name="connsiteX34" fmla="*/ 655637 w 1100137"/>
                  <a:gd name="connsiteY34" fmla="*/ 457200 h 1192212"/>
                  <a:gd name="connsiteX35" fmla="*/ 655637 w 1100137"/>
                  <a:gd name="connsiteY35" fmla="*/ 407987 h 1192212"/>
                  <a:gd name="connsiteX36" fmla="*/ 655637 w 1100137"/>
                  <a:gd name="connsiteY36" fmla="*/ 384175 h 1192212"/>
                  <a:gd name="connsiteX37" fmla="*/ 655637 w 1100137"/>
                  <a:gd name="connsiteY37" fmla="*/ 376237 h 1192212"/>
                  <a:gd name="connsiteX38" fmla="*/ 655637 w 1100137"/>
                  <a:gd name="connsiteY38" fmla="*/ 354012 h 1192212"/>
                  <a:gd name="connsiteX39" fmla="*/ 655637 w 1100137"/>
                  <a:gd name="connsiteY39" fmla="*/ 304800 h 1192212"/>
                  <a:gd name="connsiteX40" fmla="*/ 655637 w 1100137"/>
                  <a:gd name="connsiteY40" fmla="*/ 282575 h 1192212"/>
                  <a:gd name="connsiteX41" fmla="*/ 655637 w 1100137"/>
                  <a:gd name="connsiteY41" fmla="*/ 280987 h 1192212"/>
                  <a:gd name="connsiteX42" fmla="*/ 539750 w 1100137"/>
                  <a:gd name="connsiteY42" fmla="*/ 280987 h 1192212"/>
                  <a:gd name="connsiteX43" fmla="*/ 490537 w 1100137"/>
                  <a:gd name="connsiteY43" fmla="*/ 280987 h 1192212"/>
                  <a:gd name="connsiteX44" fmla="*/ 474662 w 1100137"/>
                  <a:gd name="connsiteY44" fmla="*/ 280987 h 1192212"/>
                  <a:gd name="connsiteX45" fmla="*/ 458787 w 1100137"/>
                  <a:gd name="connsiteY45" fmla="*/ 280987 h 1192212"/>
                  <a:gd name="connsiteX46" fmla="*/ 444500 w 1100137"/>
                  <a:gd name="connsiteY46" fmla="*/ 280987 h 1192212"/>
                  <a:gd name="connsiteX47" fmla="*/ 428625 w 1100137"/>
                  <a:gd name="connsiteY47" fmla="*/ 280987 h 1192212"/>
                  <a:gd name="connsiteX48" fmla="*/ 414337 w 1100137"/>
                  <a:gd name="connsiteY48" fmla="*/ 280987 h 1192212"/>
                  <a:gd name="connsiteX49" fmla="*/ 398462 w 1100137"/>
                  <a:gd name="connsiteY49" fmla="*/ 280987 h 1192212"/>
                  <a:gd name="connsiteX50" fmla="*/ 382587 w 1100137"/>
                  <a:gd name="connsiteY50" fmla="*/ 280987 h 1192212"/>
                  <a:gd name="connsiteX51" fmla="*/ 325437 w 1100137"/>
                  <a:gd name="connsiteY51" fmla="*/ 280987 h 1192212"/>
                  <a:gd name="connsiteX52" fmla="*/ 284163 w 1100137"/>
                  <a:gd name="connsiteY52" fmla="*/ 280987 h 1192212"/>
                  <a:gd name="connsiteX53" fmla="*/ 268288 w 1100137"/>
                  <a:gd name="connsiteY53" fmla="*/ 280987 h 1192212"/>
                  <a:gd name="connsiteX54" fmla="*/ 252413 w 1100137"/>
                  <a:gd name="connsiteY54" fmla="*/ 280987 h 1192212"/>
                  <a:gd name="connsiteX55" fmla="*/ 238125 w 1100137"/>
                  <a:gd name="connsiteY55" fmla="*/ 280987 h 1192212"/>
                  <a:gd name="connsiteX56" fmla="*/ 222250 w 1100137"/>
                  <a:gd name="connsiteY56" fmla="*/ 280987 h 1192212"/>
                  <a:gd name="connsiteX57" fmla="*/ 206375 w 1100137"/>
                  <a:gd name="connsiteY57" fmla="*/ 280987 h 1192212"/>
                  <a:gd name="connsiteX58" fmla="*/ 238125 w 1100137"/>
                  <a:gd name="connsiteY58" fmla="*/ 155575 h 1192212"/>
                  <a:gd name="connsiteX59" fmla="*/ 238125 w 1100137"/>
                  <a:gd name="connsiteY59" fmla="*/ 249259 h 1192212"/>
                  <a:gd name="connsiteX60" fmla="*/ 251719 w 1100137"/>
                  <a:gd name="connsiteY60" fmla="*/ 249259 h 1192212"/>
                  <a:gd name="connsiteX61" fmla="*/ 267459 w 1100137"/>
                  <a:gd name="connsiteY61" fmla="*/ 249259 h 1192212"/>
                  <a:gd name="connsiteX62" fmla="*/ 283200 w 1100137"/>
                  <a:gd name="connsiteY62" fmla="*/ 249259 h 1192212"/>
                  <a:gd name="connsiteX63" fmla="*/ 381934 w 1100137"/>
                  <a:gd name="connsiteY63" fmla="*/ 249259 h 1192212"/>
                  <a:gd name="connsiteX64" fmla="*/ 397674 w 1100137"/>
                  <a:gd name="connsiteY64" fmla="*/ 249259 h 1192212"/>
                  <a:gd name="connsiteX65" fmla="*/ 413415 w 1100137"/>
                  <a:gd name="connsiteY65" fmla="*/ 249259 h 1192212"/>
                  <a:gd name="connsiteX66" fmla="*/ 429155 w 1100137"/>
                  <a:gd name="connsiteY66" fmla="*/ 249259 h 1192212"/>
                  <a:gd name="connsiteX67" fmla="*/ 444895 w 1100137"/>
                  <a:gd name="connsiteY67" fmla="*/ 249259 h 1192212"/>
                  <a:gd name="connsiteX68" fmla="*/ 458489 w 1100137"/>
                  <a:gd name="connsiteY68" fmla="*/ 249259 h 1192212"/>
                  <a:gd name="connsiteX69" fmla="*/ 474229 w 1100137"/>
                  <a:gd name="connsiteY69" fmla="*/ 249259 h 1192212"/>
                  <a:gd name="connsiteX70" fmla="*/ 489970 w 1100137"/>
                  <a:gd name="connsiteY70" fmla="*/ 249259 h 1192212"/>
                  <a:gd name="connsiteX71" fmla="*/ 670983 w 1100137"/>
                  <a:gd name="connsiteY71" fmla="*/ 249259 h 1192212"/>
                  <a:gd name="connsiteX72" fmla="*/ 677422 w 1100137"/>
                  <a:gd name="connsiteY72" fmla="*/ 250690 h 1192212"/>
                  <a:gd name="connsiteX73" fmla="*/ 686723 w 1100137"/>
                  <a:gd name="connsiteY73" fmla="*/ 264993 h 1192212"/>
                  <a:gd name="connsiteX74" fmla="*/ 686723 w 1100137"/>
                  <a:gd name="connsiteY74" fmla="*/ 273575 h 1192212"/>
                  <a:gd name="connsiteX75" fmla="*/ 686723 w 1100137"/>
                  <a:gd name="connsiteY75" fmla="*/ 282156 h 1192212"/>
                  <a:gd name="connsiteX76" fmla="*/ 686723 w 1100137"/>
                  <a:gd name="connsiteY76" fmla="*/ 304326 h 1192212"/>
                  <a:gd name="connsiteX77" fmla="*/ 686723 w 1100137"/>
                  <a:gd name="connsiteY77" fmla="*/ 353671 h 1192212"/>
                  <a:gd name="connsiteX78" fmla="*/ 686723 w 1100137"/>
                  <a:gd name="connsiteY78" fmla="*/ 375841 h 1192212"/>
                  <a:gd name="connsiteX79" fmla="*/ 686723 w 1100137"/>
                  <a:gd name="connsiteY79" fmla="*/ 384422 h 1192212"/>
                  <a:gd name="connsiteX80" fmla="*/ 686723 w 1100137"/>
                  <a:gd name="connsiteY80" fmla="*/ 407307 h 1192212"/>
                  <a:gd name="connsiteX81" fmla="*/ 686723 w 1100137"/>
                  <a:gd name="connsiteY81" fmla="*/ 457367 h 1192212"/>
                  <a:gd name="connsiteX82" fmla="*/ 686723 w 1100137"/>
                  <a:gd name="connsiteY82" fmla="*/ 478822 h 1192212"/>
                  <a:gd name="connsiteX83" fmla="*/ 686723 w 1100137"/>
                  <a:gd name="connsiteY83" fmla="*/ 487404 h 1192212"/>
                  <a:gd name="connsiteX84" fmla="*/ 686723 w 1100137"/>
                  <a:gd name="connsiteY84" fmla="*/ 509573 h 1192212"/>
                  <a:gd name="connsiteX85" fmla="*/ 686723 w 1100137"/>
                  <a:gd name="connsiteY85" fmla="*/ 560349 h 1192212"/>
                  <a:gd name="connsiteX86" fmla="*/ 686723 w 1100137"/>
                  <a:gd name="connsiteY86" fmla="*/ 582518 h 1192212"/>
                  <a:gd name="connsiteX87" fmla="*/ 686723 w 1100137"/>
                  <a:gd name="connsiteY87" fmla="*/ 591100 h 1192212"/>
                  <a:gd name="connsiteX88" fmla="*/ 686723 w 1100137"/>
                  <a:gd name="connsiteY88" fmla="*/ 612555 h 1192212"/>
                  <a:gd name="connsiteX89" fmla="*/ 686723 w 1100137"/>
                  <a:gd name="connsiteY89" fmla="*/ 662615 h 1192212"/>
                  <a:gd name="connsiteX90" fmla="*/ 686723 w 1100137"/>
                  <a:gd name="connsiteY90" fmla="*/ 685500 h 1192212"/>
                  <a:gd name="connsiteX91" fmla="*/ 686723 w 1100137"/>
                  <a:gd name="connsiteY91" fmla="*/ 694081 h 1192212"/>
                  <a:gd name="connsiteX92" fmla="*/ 686723 w 1100137"/>
                  <a:gd name="connsiteY92" fmla="*/ 716251 h 1192212"/>
                  <a:gd name="connsiteX93" fmla="*/ 686723 w 1100137"/>
                  <a:gd name="connsiteY93" fmla="*/ 765596 h 1192212"/>
                  <a:gd name="connsiteX94" fmla="*/ 686723 w 1100137"/>
                  <a:gd name="connsiteY94" fmla="*/ 787766 h 1192212"/>
                  <a:gd name="connsiteX95" fmla="*/ 686723 w 1100137"/>
                  <a:gd name="connsiteY95" fmla="*/ 796348 h 1192212"/>
                  <a:gd name="connsiteX96" fmla="*/ 686723 w 1100137"/>
                  <a:gd name="connsiteY96" fmla="*/ 819232 h 1192212"/>
                  <a:gd name="connsiteX97" fmla="*/ 686723 w 1100137"/>
                  <a:gd name="connsiteY97" fmla="*/ 868577 h 1192212"/>
                  <a:gd name="connsiteX98" fmla="*/ 686723 w 1100137"/>
                  <a:gd name="connsiteY98" fmla="*/ 884311 h 1192212"/>
                  <a:gd name="connsiteX99" fmla="*/ 686723 w 1100137"/>
                  <a:gd name="connsiteY99" fmla="*/ 890747 h 1192212"/>
                  <a:gd name="connsiteX100" fmla="*/ 686723 w 1100137"/>
                  <a:gd name="connsiteY100" fmla="*/ 900044 h 1192212"/>
                  <a:gd name="connsiteX101" fmla="*/ 686723 w 1100137"/>
                  <a:gd name="connsiteY101" fmla="*/ 911486 h 1192212"/>
                  <a:gd name="connsiteX102" fmla="*/ 686723 w 1100137"/>
                  <a:gd name="connsiteY102" fmla="*/ 921498 h 1192212"/>
                  <a:gd name="connsiteX103" fmla="*/ 686723 w 1100137"/>
                  <a:gd name="connsiteY103" fmla="*/ 927220 h 1192212"/>
                  <a:gd name="connsiteX104" fmla="*/ 686723 w 1100137"/>
                  <a:gd name="connsiteY104" fmla="*/ 942953 h 1192212"/>
                  <a:gd name="connsiteX105" fmla="*/ 686723 w 1100137"/>
                  <a:gd name="connsiteY105" fmla="*/ 958686 h 1192212"/>
                  <a:gd name="connsiteX106" fmla="*/ 686723 w 1100137"/>
                  <a:gd name="connsiteY106" fmla="*/ 974419 h 1192212"/>
                  <a:gd name="connsiteX107" fmla="*/ 686723 w 1100137"/>
                  <a:gd name="connsiteY107" fmla="*/ 1009462 h 1192212"/>
                  <a:gd name="connsiteX108" fmla="*/ 686723 w 1100137"/>
                  <a:gd name="connsiteY108" fmla="*/ 1025195 h 1192212"/>
                  <a:gd name="connsiteX109" fmla="*/ 686723 w 1100137"/>
                  <a:gd name="connsiteY109" fmla="*/ 1036637 h 1192212"/>
                  <a:gd name="connsiteX110" fmla="*/ 862012 w 1100137"/>
                  <a:gd name="connsiteY110" fmla="*/ 1036637 h 1192212"/>
                  <a:gd name="connsiteX111" fmla="*/ 862012 w 1100137"/>
                  <a:gd name="connsiteY111" fmla="*/ 974419 h 1192212"/>
                  <a:gd name="connsiteX112" fmla="*/ 862012 w 1100137"/>
                  <a:gd name="connsiteY112" fmla="*/ 958686 h 1192212"/>
                  <a:gd name="connsiteX113" fmla="*/ 862012 w 1100137"/>
                  <a:gd name="connsiteY113" fmla="*/ 942953 h 1192212"/>
                  <a:gd name="connsiteX114" fmla="*/ 862012 w 1100137"/>
                  <a:gd name="connsiteY114" fmla="*/ 927220 h 1192212"/>
                  <a:gd name="connsiteX115" fmla="*/ 862012 w 1100137"/>
                  <a:gd name="connsiteY115" fmla="*/ 911486 h 1192212"/>
                  <a:gd name="connsiteX116" fmla="*/ 862012 w 1100137"/>
                  <a:gd name="connsiteY116" fmla="*/ 900044 h 1192212"/>
                  <a:gd name="connsiteX117" fmla="*/ 862012 w 1100137"/>
                  <a:gd name="connsiteY117" fmla="*/ 884311 h 1192212"/>
                  <a:gd name="connsiteX118" fmla="*/ 862012 w 1100137"/>
                  <a:gd name="connsiteY118" fmla="*/ 868577 h 1192212"/>
                  <a:gd name="connsiteX119" fmla="*/ 862012 w 1100137"/>
                  <a:gd name="connsiteY119" fmla="*/ 796348 h 1192212"/>
                  <a:gd name="connsiteX120" fmla="*/ 862012 w 1100137"/>
                  <a:gd name="connsiteY120" fmla="*/ 765596 h 1192212"/>
                  <a:gd name="connsiteX121" fmla="*/ 862012 w 1100137"/>
                  <a:gd name="connsiteY121" fmla="*/ 694081 h 1192212"/>
                  <a:gd name="connsiteX122" fmla="*/ 862012 w 1100137"/>
                  <a:gd name="connsiteY122" fmla="*/ 662615 h 1192212"/>
                  <a:gd name="connsiteX123" fmla="*/ 862012 w 1100137"/>
                  <a:gd name="connsiteY123" fmla="*/ 591100 h 1192212"/>
                  <a:gd name="connsiteX124" fmla="*/ 862012 w 1100137"/>
                  <a:gd name="connsiteY124" fmla="*/ 560349 h 1192212"/>
                  <a:gd name="connsiteX125" fmla="*/ 862012 w 1100137"/>
                  <a:gd name="connsiteY125" fmla="*/ 487404 h 1192212"/>
                  <a:gd name="connsiteX126" fmla="*/ 862012 w 1100137"/>
                  <a:gd name="connsiteY126" fmla="*/ 457367 h 1192212"/>
                  <a:gd name="connsiteX127" fmla="*/ 862012 w 1100137"/>
                  <a:gd name="connsiteY127" fmla="*/ 384422 h 1192212"/>
                  <a:gd name="connsiteX128" fmla="*/ 862012 w 1100137"/>
                  <a:gd name="connsiteY128" fmla="*/ 353671 h 1192212"/>
                  <a:gd name="connsiteX129" fmla="*/ 862012 w 1100137"/>
                  <a:gd name="connsiteY129" fmla="*/ 282156 h 1192212"/>
                  <a:gd name="connsiteX130" fmla="*/ 862012 w 1100137"/>
                  <a:gd name="connsiteY130" fmla="*/ 250690 h 1192212"/>
                  <a:gd name="connsiteX131" fmla="*/ 862012 w 1100137"/>
                  <a:gd name="connsiteY131" fmla="*/ 179175 h 1192212"/>
                  <a:gd name="connsiteX132" fmla="*/ 862012 w 1100137"/>
                  <a:gd name="connsiteY132" fmla="*/ 155575 h 1192212"/>
                  <a:gd name="connsiteX133" fmla="*/ 532182 w 1100137"/>
                  <a:gd name="connsiteY133" fmla="*/ 155575 h 1192212"/>
                  <a:gd name="connsiteX134" fmla="*/ 489970 w 1100137"/>
                  <a:gd name="connsiteY134" fmla="*/ 155575 h 1192212"/>
                  <a:gd name="connsiteX135" fmla="*/ 474229 w 1100137"/>
                  <a:gd name="connsiteY135" fmla="*/ 155575 h 1192212"/>
                  <a:gd name="connsiteX136" fmla="*/ 458489 w 1100137"/>
                  <a:gd name="connsiteY136" fmla="*/ 155575 h 1192212"/>
                  <a:gd name="connsiteX137" fmla="*/ 444895 w 1100137"/>
                  <a:gd name="connsiteY137" fmla="*/ 155575 h 1192212"/>
                  <a:gd name="connsiteX138" fmla="*/ 429155 w 1100137"/>
                  <a:gd name="connsiteY138" fmla="*/ 155575 h 1192212"/>
                  <a:gd name="connsiteX139" fmla="*/ 413415 w 1100137"/>
                  <a:gd name="connsiteY139" fmla="*/ 155575 h 1192212"/>
                  <a:gd name="connsiteX140" fmla="*/ 397674 w 1100137"/>
                  <a:gd name="connsiteY140" fmla="*/ 155575 h 1192212"/>
                  <a:gd name="connsiteX141" fmla="*/ 381934 w 1100137"/>
                  <a:gd name="connsiteY141" fmla="*/ 155575 h 1192212"/>
                  <a:gd name="connsiteX142" fmla="*/ 238125 w 1100137"/>
                  <a:gd name="connsiteY142" fmla="*/ 155575 h 1192212"/>
                  <a:gd name="connsiteX143" fmla="*/ 444500 w 1100137"/>
                  <a:gd name="connsiteY143" fmla="*/ 31750 h 1192212"/>
                  <a:gd name="connsiteX144" fmla="*/ 444500 w 1100137"/>
                  <a:gd name="connsiteY144" fmla="*/ 125266 h 1192212"/>
                  <a:gd name="connsiteX145" fmla="*/ 458079 w 1100137"/>
                  <a:gd name="connsiteY145" fmla="*/ 125266 h 1192212"/>
                  <a:gd name="connsiteX146" fmla="*/ 473801 w 1100137"/>
                  <a:gd name="connsiteY146" fmla="*/ 125266 h 1192212"/>
                  <a:gd name="connsiteX147" fmla="*/ 489523 w 1100137"/>
                  <a:gd name="connsiteY147" fmla="*/ 125266 h 1192212"/>
                  <a:gd name="connsiteX148" fmla="*/ 876862 w 1100137"/>
                  <a:gd name="connsiteY148" fmla="*/ 125266 h 1192212"/>
                  <a:gd name="connsiteX149" fmla="*/ 879006 w 1100137"/>
                  <a:gd name="connsiteY149" fmla="*/ 125266 h 1192212"/>
                  <a:gd name="connsiteX150" fmla="*/ 892584 w 1100137"/>
                  <a:gd name="connsiteY150" fmla="*/ 140971 h 1192212"/>
                  <a:gd name="connsiteX151" fmla="*/ 892584 w 1100137"/>
                  <a:gd name="connsiteY151" fmla="*/ 149537 h 1192212"/>
                  <a:gd name="connsiteX152" fmla="*/ 892584 w 1100137"/>
                  <a:gd name="connsiteY152" fmla="*/ 180233 h 1192212"/>
                  <a:gd name="connsiteX153" fmla="*/ 892584 w 1100137"/>
                  <a:gd name="connsiteY153" fmla="*/ 251619 h 1192212"/>
                  <a:gd name="connsiteX154" fmla="*/ 892584 w 1100137"/>
                  <a:gd name="connsiteY154" fmla="*/ 283029 h 1192212"/>
                  <a:gd name="connsiteX155" fmla="*/ 892584 w 1100137"/>
                  <a:gd name="connsiteY155" fmla="*/ 354415 h 1192212"/>
                  <a:gd name="connsiteX156" fmla="*/ 892584 w 1100137"/>
                  <a:gd name="connsiteY156" fmla="*/ 385111 h 1192212"/>
                  <a:gd name="connsiteX157" fmla="*/ 892584 w 1100137"/>
                  <a:gd name="connsiteY157" fmla="*/ 457924 h 1192212"/>
                  <a:gd name="connsiteX158" fmla="*/ 892584 w 1100137"/>
                  <a:gd name="connsiteY158" fmla="*/ 487906 h 1192212"/>
                  <a:gd name="connsiteX159" fmla="*/ 892584 w 1100137"/>
                  <a:gd name="connsiteY159" fmla="*/ 560720 h 1192212"/>
                  <a:gd name="connsiteX160" fmla="*/ 892584 w 1100137"/>
                  <a:gd name="connsiteY160" fmla="*/ 591416 h 1192212"/>
                  <a:gd name="connsiteX161" fmla="*/ 892584 w 1100137"/>
                  <a:gd name="connsiteY161" fmla="*/ 662802 h 1192212"/>
                  <a:gd name="connsiteX162" fmla="*/ 892584 w 1100137"/>
                  <a:gd name="connsiteY162" fmla="*/ 694212 h 1192212"/>
                  <a:gd name="connsiteX163" fmla="*/ 892584 w 1100137"/>
                  <a:gd name="connsiteY163" fmla="*/ 765598 h 1192212"/>
                  <a:gd name="connsiteX164" fmla="*/ 892584 w 1100137"/>
                  <a:gd name="connsiteY164" fmla="*/ 796294 h 1192212"/>
                  <a:gd name="connsiteX165" fmla="*/ 892584 w 1100137"/>
                  <a:gd name="connsiteY165" fmla="*/ 884098 h 1192212"/>
                  <a:gd name="connsiteX166" fmla="*/ 892584 w 1100137"/>
                  <a:gd name="connsiteY166" fmla="*/ 899803 h 1192212"/>
                  <a:gd name="connsiteX167" fmla="*/ 892584 w 1100137"/>
                  <a:gd name="connsiteY167" fmla="*/ 911225 h 1192212"/>
                  <a:gd name="connsiteX168" fmla="*/ 1068387 w 1100137"/>
                  <a:gd name="connsiteY168" fmla="*/ 911225 h 1192212"/>
                  <a:gd name="connsiteX169" fmla="*/ 1068387 w 1100137"/>
                  <a:gd name="connsiteY169" fmla="*/ 31750 h 1192212"/>
                  <a:gd name="connsiteX170" fmla="*/ 444500 w 1100137"/>
                  <a:gd name="connsiteY170" fmla="*/ 31750 h 1192212"/>
                  <a:gd name="connsiteX171" fmla="*/ 427911 w 1100137"/>
                  <a:gd name="connsiteY171" fmla="*/ 0 h 1192212"/>
                  <a:gd name="connsiteX172" fmla="*/ 429339 w 1100137"/>
                  <a:gd name="connsiteY172" fmla="*/ 0 h 1192212"/>
                  <a:gd name="connsiteX173" fmla="*/ 1084421 w 1100137"/>
                  <a:gd name="connsiteY173" fmla="*/ 0 h 1192212"/>
                  <a:gd name="connsiteX174" fmla="*/ 1086564 w 1100137"/>
                  <a:gd name="connsiteY174" fmla="*/ 0 h 1192212"/>
                  <a:gd name="connsiteX175" fmla="*/ 1100137 w 1100137"/>
                  <a:gd name="connsiteY175" fmla="*/ 15706 h 1192212"/>
                  <a:gd name="connsiteX176" fmla="*/ 1100137 w 1100137"/>
                  <a:gd name="connsiteY176" fmla="*/ 926642 h 1192212"/>
                  <a:gd name="connsiteX177" fmla="*/ 1084421 w 1100137"/>
                  <a:gd name="connsiteY177" fmla="*/ 942347 h 1192212"/>
                  <a:gd name="connsiteX178" fmla="*/ 892969 w 1100137"/>
                  <a:gd name="connsiteY178" fmla="*/ 942347 h 1192212"/>
                  <a:gd name="connsiteX179" fmla="*/ 892969 w 1100137"/>
                  <a:gd name="connsiteY179" fmla="*/ 958053 h 1192212"/>
                  <a:gd name="connsiteX180" fmla="*/ 892969 w 1100137"/>
                  <a:gd name="connsiteY180" fmla="*/ 973759 h 1192212"/>
                  <a:gd name="connsiteX181" fmla="*/ 892969 w 1100137"/>
                  <a:gd name="connsiteY181" fmla="*/ 1051574 h 1192212"/>
                  <a:gd name="connsiteX182" fmla="*/ 877252 w 1100137"/>
                  <a:gd name="connsiteY182" fmla="*/ 1067280 h 1192212"/>
                  <a:gd name="connsiteX183" fmla="*/ 686514 w 1100137"/>
                  <a:gd name="connsiteY183" fmla="*/ 1067280 h 1192212"/>
                  <a:gd name="connsiteX184" fmla="*/ 686514 w 1100137"/>
                  <a:gd name="connsiteY184" fmla="*/ 1176506 h 1192212"/>
                  <a:gd name="connsiteX185" fmla="*/ 670798 w 1100137"/>
                  <a:gd name="connsiteY185" fmla="*/ 1192212 h 1192212"/>
                  <a:gd name="connsiteX186" fmla="*/ 15716 w 1100137"/>
                  <a:gd name="connsiteY186" fmla="*/ 1192212 h 1192212"/>
                  <a:gd name="connsiteX187" fmla="*/ 0 w 1100137"/>
                  <a:gd name="connsiteY187" fmla="*/ 1176506 h 1192212"/>
                  <a:gd name="connsiteX188" fmla="*/ 0 w 1100137"/>
                  <a:gd name="connsiteY188" fmla="*/ 265571 h 1192212"/>
                  <a:gd name="connsiteX189" fmla="*/ 15716 w 1100137"/>
                  <a:gd name="connsiteY189" fmla="*/ 249865 h 1192212"/>
                  <a:gd name="connsiteX190" fmla="*/ 207169 w 1100137"/>
                  <a:gd name="connsiteY190" fmla="*/ 249865 h 1192212"/>
                  <a:gd name="connsiteX191" fmla="*/ 207169 w 1100137"/>
                  <a:gd name="connsiteY191" fmla="*/ 140638 h 1192212"/>
                  <a:gd name="connsiteX192" fmla="*/ 222885 w 1100137"/>
                  <a:gd name="connsiteY192" fmla="*/ 124933 h 1192212"/>
                  <a:gd name="connsiteX193" fmla="*/ 382191 w 1100137"/>
                  <a:gd name="connsiteY193" fmla="*/ 124933 h 1192212"/>
                  <a:gd name="connsiteX194" fmla="*/ 397907 w 1100137"/>
                  <a:gd name="connsiteY194" fmla="*/ 124933 h 1192212"/>
                  <a:gd name="connsiteX195" fmla="*/ 413623 w 1100137"/>
                  <a:gd name="connsiteY195" fmla="*/ 124933 h 1192212"/>
                  <a:gd name="connsiteX196" fmla="*/ 413623 w 1100137"/>
                  <a:gd name="connsiteY196" fmla="*/ 15706 h 1192212"/>
                  <a:gd name="connsiteX197" fmla="*/ 427911 w 1100137"/>
                  <a:gd name="connsiteY197" fmla="*/ 0 h 1192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100137" h="1192212">
                    <a:moveTo>
                      <a:pt x="31750" y="280987"/>
                    </a:moveTo>
                    <a:lnTo>
                      <a:pt x="31750" y="1162049"/>
                    </a:lnTo>
                    <a:lnTo>
                      <a:pt x="655637" y="1162049"/>
                    </a:lnTo>
                    <a:lnTo>
                      <a:pt x="655637" y="1068387"/>
                    </a:lnTo>
                    <a:lnTo>
                      <a:pt x="655637" y="1052512"/>
                    </a:lnTo>
                    <a:lnTo>
                      <a:pt x="655637" y="1036637"/>
                    </a:lnTo>
                    <a:lnTo>
                      <a:pt x="655637" y="1025524"/>
                    </a:lnTo>
                    <a:lnTo>
                      <a:pt x="655637" y="1009649"/>
                    </a:lnTo>
                    <a:lnTo>
                      <a:pt x="655637" y="993774"/>
                    </a:lnTo>
                    <a:lnTo>
                      <a:pt x="655637" y="974724"/>
                    </a:lnTo>
                    <a:lnTo>
                      <a:pt x="655637" y="958849"/>
                    </a:lnTo>
                    <a:lnTo>
                      <a:pt x="655637" y="942974"/>
                    </a:lnTo>
                    <a:lnTo>
                      <a:pt x="655637" y="927099"/>
                    </a:lnTo>
                    <a:lnTo>
                      <a:pt x="655637" y="920749"/>
                    </a:lnTo>
                    <a:lnTo>
                      <a:pt x="655637" y="911224"/>
                    </a:lnTo>
                    <a:lnTo>
                      <a:pt x="655637" y="900112"/>
                    </a:lnTo>
                    <a:lnTo>
                      <a:pt x="655637" y="890587"/>
                    </a:lnTo>
                    <a:lnTo>
                      <a:pt x="655637" y="884237"/>
                    </a:lnTo>
                    <a:lnTo>
                      <a:pt x="655637" y="868362"/>
                    </a:lnTo>
                    <a:lnTo>
                      <a:pt x="655637" y="819149"/>
                    </a:lnTo>
                    <a:lnTo>
                      <a:pt x="655637" y="796924"/>
                    </a:lnTo>
                    <a:lnTo>
                      <a:pt x="655637" y="787399"/>
                    </a:lnTo>
                    <a:lnTo>
                      <a:pt x="655637" y="765174"/>
                    </a:lnTo>
                    <a:lnTo>
                      <a:pt x="655637" y="715962"/>
                    </a:lnTo>
                    <a:lnTo>
                      <a:pt x="655637" y="693737"/>
                    </a:lnTo>
                    <a:lnTo>
                      <a:pt x="655637" y="685799"/>
                    </a:lnTo>
                    <a:lnTo>
                      <a:pt x="655637" y="661987"/>
                    </a:lnTo>
                    <a:lnTo>
                      <a:pt x="655637" y="612774"/>
                    </a:lnTo>
                    <a:lnTo>
                      <a:pt x="655637" y="590549"/>
                    </a:lnTo>
                    <a:lnTo>
                      <a:pt x="655637" y="582612"/>
                    </a:lnTo>
                    <a:lnTo>
                      <a:pt x="655637" y="560387"/>
                    </a:lnTo>
                    <a:lnTo>
                      <a:pt x="655637" y="509587"/>
                    </a:lnTo>
                    <a:lnTo>
                      <a:pt x="655637" y="487362"/>
                    </a:lnTo>
                    <a:lnTo>
                      <a:pt x="655637" y="479425"/>
                    </a:lnTo>
                    <a:lnTo>
                      <a:pt x="655637" y="457200"/>
                    </a:lnTo>
                    <a:lnTo>
                      <a:pt x="655637" y="407987"/>
                    </a:lnTo>
                    <a:lnTo>
                      <a:pt x="655637" y="384175"/>
                    </a:lnTo>
                    <a:lnTo>
                      <a:pt x="655637" y="376237"/>
                    </a:lnTo>
                    <a:lnTo>
                      <a:pt x="655637" y="354012"/>
                    </a:lnTo>
                    <a:lnTo>
                      <a:pt x="655637" y="304800"/>
                    </a:lnTo>
                    <a:lnTo>
                      <a:pt x="655637" y="282575"/>
                    </a:lnTo>
                    <a:lnTo>
                      <a:pt x="655637" y="280987"/>
                    </a:lnTo>
                    <a:lnTo>
                      <a:pt x="539750" y="280987"/>
                    </a:lnTo>
                    <a:lnTo>
                      <a:pt x="490537" y="280987"/>
                    </a:lnTo>
                    <a:lnTo>
                      <a:pt x="474662" y="280987"/>
                    </a:lnTo>
                    <a:lnTo>
                      <a:pt x="458787" y="280987"/>
                    </a:lnTo>
                    <a:lnTo>
                      <a:pt x="444500" y="280987"/>
                    </a:lnTo>
                    <a:lnTo>
                      <a:pt x="428625" y="280987"/>
                    </a:lnTo>
                    <a:lnTo>
                      <a:pt x="414337" y="280987"/>
                    </a:lnTo>
                    <a:lnTo>
                      <a:pt x="398462" y="280987"/>
                    </a:lnTo>
                    <a:lnTo>
                      <a:pt x="382587" y="280987"/>
                    </a:lnTo>
                    <a:lnTo>
                      <a:pt x="325437" y="280987"/>
                    </a:lnTo>
                    <a:lnTo>
                      <a:pt x="284163" y="280987"/>
                    </a:lnTo>
                    <a:lnTo>
                      <a:pt x="268288" y="280987"/>
                    </a:lnTo>
                    <a:lnTo>
                      <a:pt x="252413" y="280987"/>
                    </a:lnTo>
                    <a:lnTo>
                      <a:pt x="238125" y="280987"/>
                    </a:lnTo>
                    <a:lnTo>
                      <a:pt x="222250" y="280987"/>
                    </a:lnTo>
                    <a:lnTo>
                      <a:pt x="206375" y="280987"/>
                    </a:lnTo>
                    <a:close/>
                    <a:moveTo>
                      <a:pt x="238125" y="155575"/>
                    </a:moveTo>
                    <a:cubicBezTo>
                      <a:pt x="238125" y="155575"/>
                      <a:pt x="238125" y="155575"/>
                      <a:pt x="238125" y="249259"/>
                    </a:cubicBezTo>
                    <a:cubicBezTo>
                      <a:pt x="238125" y="249259"/>
                      <a:pt x="238125" y="249259"/>
                      <a:pt x="251719" y="249259"/>
                    </a:cubicBezTo>
                    <a:cubicBezTo>
                      <a:pt x="251719" y="249259"/>
                      <a:pt x="251719" y="249259"/>
                      <a:pt x="267459" y="249259"/>
                    </a:cubicBezTo>
                    <a:cubicBezTo>
                      <a:pt x="267459" y="249259"/>
                      <a:pt x="267459" y="249259"/>
                      <a:pt x="283200" y="249259"/>
                    </a:cubicBezTo>
                    <a:cubicBezTo>
                      <a:pt x="283200" y="249259"/>
                      <a:pt x="283200" y="249259"/>
                      <a:pt x="381934" y="249259"/>
                    </a:cubicBezTo>
                    <a:cubicBezTo>
                      <a:pt x="381934" y="249259"/>
                      <a:pt x="381934" y="249259"/>
                      <a:pt x="397674" y="249259"/>
                    </a:cubicBezTo>
                    <a:cubicBezTo>
                      <a:pt x="397674" y="249259"/>
                      <a:pt x="397674" y="249259"/>
                      <a:pt x="413415" y="249259"/>
                    </a:cubicBezTo>
                    <a:cubicBezTo>
                      <a:pt x="413415" y="249259"/>
                      <a:pt x="413415" y="249259"/>
                      <a:pt x="429155" y="249259"/>
                    </a:cubicBezTo>
                    <a:cubicBezTo>
                      <a:pt x="429155" y="249259"/>
                      <a:pt x="429155" y="249259"/>
                      <a:pt x="444895" y="249259"/>
                    </a:cubicBezTo>
                    <a:cubicBezTo>
                      <a:pt x="444895" y="249259"/>
                      <a:pt x="444895" y="249259"/>
                      <a:pt x="458489" y="249259"/>
                    </a:cubicBezTo>
                    <a:cubicBezTo>
                      <a:pt x="458489" y="249259"/>
                      <a:pt x="458489" y="249259"/>
                      <a:pt x="474229" y="249259"/>
                    </a:cubicBezTo>
                    <a:cubicBezTo>
                      <a:pt x="474229" y="249259"/>
                      <a:pt x="474229" y="249259"/>
                      <a:pt x="489970" y="249259"/>
                    </a:cubicBezTo>
                    <a:cubicBezTo>
                      <a:pt x="489970" y="249259"/>
                      <a:pt x="489970" y="249259"/>
                      <a:pt x="670983" y="249259"/>
                    </a:cubicBezTo>
                    <a:cubicBezTo>
                      <a:pt x="673129" y="249259"/>
                      <a:pt x="675275" y="249975"/>
                      <a:pt x="677422" y="250690"/>
                    </a:cubicBezTo>
                    <a:cubicBezTo>
                      <a:pt x="682430" y="253550"/>
                      <a:pt x="686723" y="258556"/>
                      <a:pt x="686723" y="264993"/>
                    </a:cubicBezTo>
                    <a:cubicBezTo>
                      <a:pt x="686723" y="264993"/>
                      <a:pt x="686723" y="264993"/>
                      <a:pt x="686723" y="273575"/>
                    </a:cubicBezTo>
                    <a:cubicBezTo>
                      <a:pt x="686723" y="273575"/>
                      <a:pt x="686723" y="273575"/>
                      <a:pt x="686723" y="282156"/>
                    </a:cubicBezTo>
                    <a:cubicBezTo>
                      <a:pt x="686723" y="282156"/>
                      <a:pt x="686723" y="282156"/>
                      <a:pt x="686723" y="304326"/>
                    </a:cubicBezTo>
                    <a:cubicBezTo>
                      <a:pt x="686723" y="304326"/>
                      <a:pt x="686723" y="304326"/>
                      <a:pt x="686723" y="353671"/>
                    </a:cubicBezTo>
                    <a:cubicBezTo>
                      <a:pt x="686723" y="353671"/>
                      <a:pt x="686723" y="353671"/>
                      <a:pt x="686723" y="375841"/>
                    </a:cubicBezTo>
                    <a:cubicBezTo>
                      <a:pt x="686723" y="375841"/>
                      <a:pt x="686723" y="375841"/>
                      <a:pt x="686723" y="384422"/>
                    </a:cubicBezTo>
                    <a:cubicBezTo>
                      <a:pt x="686723" y="384422"/>
                      <a:pt x="686723" y="384422"/>
                      <a:pt x="686723" y="407307"/>
                    </a:cubicBezTo>
                    <a:cubicBezTo>
                      <a:pt x="686723" y="407307"/>
                      <a:pt x="686723" y="407307"/>
                      <a:pt x="686723" y="457367"/>
                    </a:cubicBezTo>
                    <a:cubicBezTo>
                      <a:pt x="686723" y="457367"/>
                      <a:pt x="686723" y="457367"/>
                      <a:pt x="686723" y="478822"/>
                    </a:cubicBezTo>
                    <a:cubicBezTo>
                      <a:pt x="686723" y="478822"/>
                      <a:pt x="686723" y="478822"/>
                      <a:pt x="686723" y="487404"/>
                    </a:cubicBezTo>
                    <a:cubicBezTo>
                      <a:pt x="686723" y="487404"/>
                      <a:pt x="686723" y="487404"/>
                      <a:pt x="686723" y="509573"/>
                    </a:cubicBezTo>
                    <a:cubicBezTo>
                      <a:pt x="686723" y="509573"/>
                      <a:pt x="686723" y="509573"/>
                      <a:pt x="686723" y="560349"/>
                    </a:cubicBezTo>
                    <a:cubicBezTo>
                      <a:pt x="686723" y="560349"/>
                      <a:pt x="686723" y="560349"/>
                      <a:pt x="686723" y="582518"/>
                    </a:cubicBezTo>
                    <a:cubicBezTo>
                      <a:pt x="686723" y="582518"/>
                      <a:pt x="686723" y="582518"/>
                      <a:pt x="686723" y="591100"/>
                    </a:cubicBezTo>
                    <a:cubicBezTo>
                      <a:pt x="686723" y="591100"/>
                      <a:pt x="686723" y="591100"/>
                      <a:pt x="686723" y="612555"/>
                    </a:cubicBezTo>
                    <a:cubicBezTo>
                      <a:pt x="686723" y="612555"/>
                      <a:pt x="686723" y="612555"/>
                      <a:pt x="686723" y="662615"/>
                    </a:cubicBezTo>
                    <a:cubicBezTo>
                      <a:pt x="686723" y="662615"/>
                      <a:pt x="686723" y="662615"/>
                      <a:pt x="686723" y="685500"/>
                    </a:cubicBezTo>
                    <a:cubicBezTo>
                      <a:pt x="686723" y="685500"/>
                      <a:pt x="686723" y="685500"/>
                      <a:pt x="686723" y="694081"/>
                    </a:cubicBezTo>
                    <a:cubicBezTo>
                      <a:pt x="686723" y="694081"/>
                      <a:pt x="686723" y="694081"/>
                      <a:pt x="686723" y="716251"/>
                    </a:cubicBezTo>
                    <a:cubicBezTo>
                      <a:pt x="686723" y="716251"/>
                      <a:pt x="686723" y="716251"/>
                      <a:pt x="686723" y="765596"/>
                    </a:cubicBezTo>
                    <a:cubicBezTo>
                      <a:pt x="686723" y="765596"/>
                      <a:pt x="686723" y="765596"/>
                      <a:pt x="686723" y="787766"/>
                    </a:cubicBezTo>
                    <a:cubicBezTo>
                      <a:pt x="686723" y="787766"/>
                      <a:pt x="686723" y="787766"/>
                      <a:pt x="686723" y="796348"/>
                    </a:cubicBezTo>
                    <a:cubicBezTo>
                      <a:pt x="686723" y="796348"/>
                      <a:pt x="686723" y="796348"/>
                      <a:pt x="686723" y="819232"/>
                    </a:cubicBezTo>
                    <a:cubicBezTo>
                      <a:pt x="686723" y="819232"/>
                      <a:pt x="686723" y="819232"/>
                      <a:pt x="686723" y="868577"/>
                    </a:cubicBezTo>
                    <a:cubicBezTo>
                      <a:pt x="686723" y="868577"/>
                      <a:pt x="686723" y="868577"/>
                      <a:pt x="686723" y="884311"/>
                    </a:cubicBezTo>
                    <a:cubicBezTo>
                      <a:pt x="686723" y="884311"/>
                      <a:pt x="686723" y="884311"/>
                      <a:pt x="686723" y="890747"/>
                    </a:cubicBezTo>
                    <a:cubicBezTo>
                      <a:pt x="686723" y="890747"/>
                      <a:pt x="686723" y="890747"/>
                      <a:pt x="686723" y="900044"/>
                    </a:cubicBezTo>
                    <a:cubicBezTo>
                      <a:pt x="686723" y="900044"/>
                      <a:pt x="686723" y="900044"/>
                      <a:pt x="686723" y="911486"/>
                    </a:cubicBezTo>
                    <a:cubicBezTo>
                      <a:pt x="686723" y="911486"/>
                      <a:pt x="686723" y="911486"/>
                      <a:pt x="686723" y="921498"/>
                    </a:cubicBezTo>
                    <a:cubicBezTo>
                      <a:pt x="686723" y="921498"/>
                      <a:pt x="686723" y="921498"/>
                      <a:pt x="686723" y="927220"/>
                    </a:cubicBezTo>
                    <a:cubicBezTo>
                      <a:pt x="686723" y="927220"/>
                      <a:pt x="686723" y="927220"/>
                      <a:pt x="686723" y="942953"/>
                    </a:cubicBezTo>
                    <a:cubicBezTo>
                      <a:pt x="686723" y="942953"/>
                      <a:pt x="686723" y="942953"/>
                      <a:pt x="686723" y="958686"/>
                    </a:cubicBezTo>
                    <a:cubicBezTo>
                      <a:pt x="686723" y="958686"/>
                      <a:pt x="686723" y="958686"/>
                      <a:pt x="686723" y="974419"/>
                    </a:cubicBezTo>
                    <a:cubicBezTo>
                      <a:pt x="686723" y="974419"/>
                      <a:pt x="686723" y="974419"/>
                      <a:pt x="686723" y="1009462"/>
                    </a:cubicBezTo>
                    <a:cubicBezTo>
                      <a:pt x="686723" y="1009462"/>
                      <a:pt x="686723" y="1009462"/>
                      <a:pt x="686723" y="1025195"/>
                    </a:cubicBezTo>
                    <a:cubicBezTo>
                      <a:pt x="686723" y="1025195"/>
                      <a:pt x="686723" y="1025195"/>
                      <a:pt x="686723" y="1036637"/>
                    </a:cubicBezTo>
                    <a:cubicBezTo>
                      <a:pt x="686723" y="1036637"/>
                      <a:pt x="686723" y="1036637"/>
                      <a:pt x="862012" y="1036637"/>
                    </a:cubicBezTo>
                    <a:cubicBezTo>
                      <a:pt x="862012" y="1036637"/>
                      <a:pt x="862012" y="1036637"/>
                      <a:pt x="862012" y="974419"/>
                    </a:cubicBezTo>
                    <a:cubicBezTo>
                      <a:pt x="862012" y="974419"/>
                      <a:pt x="862012" y="974419"/>
                      <a:pt x="862012" y="958686"/>
                    </a:cubicBezTo>
                    <a:cubicBezTo>
                      <a:pt x="862012" y="958686"/>
                      <a:pt x="862012" y="958686"/>
                      <a:pt x="862012" y="942953"/>
                    </a:cubicBezTo>
                    <a:cubicBezTo>
                      <a:pt x="862012" y="942953"/>
                      <a:pt x="862012" y="942953"/>
                      <a:pt x="862012" y="927220"/>
                    </a:cubicBezTo>
                    <a:cubicBezTo>
                      <a:pt x="862012" y="927220"/>
                      <a:pt x="862012" y="927220"/>
                      <a:pt x="862012" y="911486"/>
                    </a:cubicBezTo>
                    <a:cubicBezTo>
                      <a:pt x="862012" y="911486"/>
                      <a:pt x="862012" y="911486"/>
                      <a:pt x="862012" y="900044"/>
                    </a:cubicBezTo>
                    <a:cubicBezTo>
                      <a:pt x="862012" y="900044"/>
                      <a:pt x="862012" y="900044"/>
                      <a:pt x="862012" y="884311"/>
                    </a:cubicBezTo>
                    <a:cubicBezTo>
                      <a:pt x="862012" y="884311"/>
                      <a:pt x="862012" y="884311"/>
                      <a:pt x="862012" y="868577"/>
                    </a:cubicBezTo>
                    <a:cubicBezTo>
                      <a:pt x="862012" y="868577"/>
                      <a:pt x="862012" y="868577"/>
                      <a:pt x="862012" y="796348"/>
                    </a:cubicBezTo>
                    <a:cubicBezTo>
                      <a:pt x="862012" y="796348"/>
                      <a:pt x="862012" y="796348"/>
                      <a:pt x="862012" y="765596"/>
                    </a:cubicBezTo>
                    <a:cubicBezTo>
                      <a:pt x="862012" y="765596"/>
                      <a:pt x="862012" y="765596"/>
                      <a:pt x="862012" y="694081"/>
                    </a:cubicBezTo>
                    <a:cubicBezTo>
                      <a:pt x="862012" y="694081"/>
                      <a:pt x="862012" y="694081"/>
                      <a:pt x="862012" y="662615"/>
                    </a:cubicBezTo>
                    <a:cubicBezTo>
                      <a:pt x="862012" y="662615"/>
                      <a:pt x="862012" y="662615"/>
                      <a:pt x="862012" y="591100"/>
                    </a:cubicBezTo>
                    <a:cubicBezTo>
                      <a:pt x="862012" y="591100"/>
                      <a:pt x="862012" y="591100"/>
                      <a:pt x="862012" y="560349"/>
                    </a:cubicBezTo>
                    <a:cubicBezTo>
                      <a:pt x="862012" y="560349"/>
                      <a:pt x="862012" y="560349"/>
                      <a:pt x="862012" y="487404"/>
                    </a:cubicBezTo>
                    <a:cubicBezTo>
                      <a:pt x="862012" y="487404"/>
                      <a:pt x="862012" y="487404"/>
                      <a:pt x="862012" y="457367"/>
                    </a:cubicBezTo>
                    <a:cubicBezTo>
                      <a:pt x="862012" y="457367"/>
                      <a:pt x="862012" y="457367"/>
                      <a:pt x="862012" y="384422"/>
                    </a:cubicBezTo>
                    <a:cubicBezTo>
                      <a:pt x="862012" y="384422"/>
                      <a:pt x="862012" y="384422"/>
                      <a:pt x="862012" y="353671"/>
                    </a:cubicBezTo>
                    <a:cubicBezTo>
                      <a:pt x="862012" y="353671"/>
                      <a:pt x="862012" y="353671"/>
                      <a:pt x="862012" y="282156"/>
                    </a:cubicBezTo>
                    <a:cubicBezTo>
                      <a:pt x="862012" y="282156"/>
                      <a:pt x="862012" y="282156"/>
                      <a:pt x="862012" y="250690"/>
                    </a:cubicBezTo>
                    <a:cubicBezTo>
                      <a:pt x="862012" y="250690"/>
                      <a:pt x="862012" y="250690"/>
                      <a:pt x="862012" y="179175"/>
                    </a:cubicBezTo>
                    <a:cubicBezTo>
                      <a:pt x="862012" y="179175"/>
                      <a:pt x="862012" y="179175"/>
                      <a:pt x="862012" y="155575"/>
                    </a:cubicBezTo>
                    <a:cubicBezTo>
                      <a:pt x="862012" y="155575"/>
                      <a:pt x="862012" y="155575"/>
                      <a:pt x="532182" y="155575"/>
                    </a:cubicBezTo>
                    <a:cubicBezTo>
                      <a:pt x="532182" y="155575"/>
                      <a:pt x="532182" y="155575"/>
                      <a:pt x="489970" y="155575"/>
                    </a:cubicBezTo>
                    <a:cubicBezTo>
                      <a:pt x="489970" y="155575"/>
                      <a:pt x="489970" y="155575"/>
                      <a:pt x="474229" y="155575"/>
                    </a:cubicBezTo>
                    <a:cubicBezTo>
                      <a:pt x="474229" y="155575"/>
                      <a:pt x="474229" y="155575"/>
                      <a:pt x="458489" y="155575"/>
                    </a:cubicBezTo>
                    <a:cubicBezTo>
                      <a:pt x="458489" y="155575"/>
                      <a:pt x="458489" y="155575"/>
                      <a:pt x="444895" y="155575"/>
                    </a:cubicBezTo>
                    <a:cubicBezTo>
                      <a:pt x="444895" y="155575"/>
                      <a:pt x="444895" y="155575"/>
                      <a:pt x="429155" y="155575"/>
                    </a:cubicBezTo>
                    <a:cubicBezTo>
                      <a:pt x="429155" y="155575"/>
                      <a:pt x="429155" y="155575"/>
                      <a:pt x="413415" y="155575"/>
                    </a:cubicBezTo>
                    <a:cubicBezTo>
                      <a:pt x="413415" y="155575"/>
                      <a:pt x="413415" y="155575"/>
                      <a:pt x="397674" y="155575"/>
                    </a:cubicBezTo>
                    <a:cubicBezTo>
                      <a:pt x="397674" y="155575"/>
                      <a:pt x="397674" y="155575"/>
                      <a:pt x="381934" y="155575"/>
                    </a:cubicBezTo>
                    <a:cubicBezTo>
                      <a:pt x="381934" y="155575"/>
                      <a:pt x="381934" y="155575"/>
                      <a:pt x="238125" y="155575"/>
                    </a:cubicBezTo>
                    <a:close/>
                    <a:moveTo>
                      <a:pt x="444500" y="31750"/>
                    </a:moveTo>
                    <a:lnTo>
                      <a:pt x="444500" y="125266"/>
                    </a:lnTo>
                    <a:cubicBezTo>
                      <a:pt x="444500" y="125266"/>
                      <a:pt x="444500" y="125266"/>
                      <a:pt x="458079" y="125266"/>
                    </a:cubicBezTo>
                    <a:cubicBezTo>
                      <a:pt x="458079" y="125266"/>
                      <a:pt x="458079" y="125266"/>
                      <a:pt x="473801" y="125266"/>
                    </a:cubicBezTo>
                    <a:cubicBezTo>
                      <a:pt x="473801" y="125266"/>
                      <a:pt x="473801" y="125266"/>
                      <a:pt x="489523" y="125266"/>
                    </a:cubicBezTo>
                    <a:cubicBezTo>
                      <a:pt x="489523" y="125266"/>
                      <a:pt x="489523" y="125266"/>
                      <a:pt x="876862" y="125266"/>
                    </a:cubicBezTo>
                    <a:cubicBezTo>
                      <a:pt x="877576" y="125266"/>
                      <a:pt x="878291" y="125266"/>
                      <a:pt x="879006" y="125266"/>
                    </a:cubicBezTo>
                    <a:cubicBezTo>
                      <a:pt x="886867" y="125980"/>
                      <a:pt x="892584" y="133118"/>
                      <a:pt x="892584" y="140971"/>
                    </a:cubicBezTo>
                    <a:cubicBezTo>
                      <a:pt x="892584" y="140971"/>
                      <a:pt x="892584" y="140971"/>
                      <a:pt x="892584" y="149537"/>
                    </a:cubicBezTo>
                    <a:cubicBezTo>
                      <a:pt x="892584" y="149537"/>
                      <a:pt x="892584" y="149537"/>
                      <a:pt x="892584" y="180233"/>
                    </a:cubicBezTo>
                    <a:cubicBezTo>
                      <a:pt x="892584" y="180233"/>
                      <a:pt x="892584" y="180233"/>
                      <a:pt x="892584" y="251619"/>
                    </a:cubicBezTo>
                    <a:cubicBezTo>
                      <a:pt x="892584" y="251619"/>
                      <a:pt x="892584" y="251619"/>
                      <a:pt x="892584" y="283029"/>
                    </a:cubicBezTo>
                    <a:cubicBezTo>
                      <a:pt x="892584" y="283029"/>
                      <a:pt x="892584" y="283029"/>
                      <a:pt x="892584" y="354415"/>
                    </a:cubicBezTo>
                    <a:cubicBezTo>
                      <a:pt x="892584" y="354415"/>
                      <a:pt x="892584" y="354415"/>
                      <a:pt x="892584" y="385111"/>
                    </a:cubicBezTo>
                    <a:cubicBezTo>
                      <a:pt x="892584" y="385111"/>
                      <a:pt x="892584" y="385111"/>
                      <a:pt x="892584" y="457924"/>
                    </a:cubicBezTo>
                    <a:cubicBezTo>
                      <a:pt x="892584" y="457924"/>
                      <a:pt x="892584" y="457924"/>
                      <a:pt x="892584" y="487906"/>
                    </a:cubicBezTo>
                    <a:cubicBezTo>
                      <a:pt x="892584" y="487906"/>
                      <a:pt x="892584" y="487906"/>
                      <a:pt x="892584" y="560720"/>
                    </a:cubicBezTo>
                    <a:cubicBezTo>
                      <a:pt x="892584" y="560720"/>
                      <a:pt x="892584" y="560720"/>
                      <a:pt x="892584" y="591416"/>
                    </a:cubicBezTo>
                    <a:cubicBezTo>
                      <a:pt x="892584" y="591416"/>
                      <a:pt x="892584" y="591416"/>
                      <a:pt x="892584" y="662802"/>
                    </a:cubicBezTo>
                    <a:cubicBezTo>
                      <a:pt x="892584" y="662802"/>
                      <a:pt x="892584" y="662802"/>
                      <a:pt x="892584" y="694212"/>
                    </a:cubicBezTo>
                    <a:cubicBezTo>
                      <a:pt x="892584" y="694212"/>
                      <a:pt x="892584" y="694212"/>
                      <a:pt x="892584" y="765598"/>
                    </a:cubicBezTo>
                    <a:cubicBezTo>
                      <a:pt x="892584" y="765598"/>
                      <a:pt x="892584" y="765598"/>
                      <a:pt x="892584" y="796294"/>
                    </a:cubicBezTo>
                    <a:cubicBezTo>
                      <a:pt x="892584" y="796294"/>
                      <a:pt x="892584" y="796294"/>
                      <a:pt x="892584" y="884098"/>
                    </a:cubicBezTo>
                    <a:cubicBezTo>
                      <a:pt x="892584" y="884098"/>
                      <a:pt x="892584" y="884098"/>
                      <a:pt x="892584" y="899803"/>
                    </a:cubicBezTo>
                    <a:cubicBezTo>
                      <a:pt x="892584" y="899803"/>
                      <a:pt x="892584" y="899803"/>
                      <a:pt x="892584" y="911225"/>
                    </a:cubicBezTo>
                    <a:cubicBezTo>
                      <a:pt x="892584" y="911225"/>
                      <a:pt x="892584" y="911225"/>
                      <a:pt x="1068387" y="911225"/>
                    </a:cubicBezTo>
                    <a:cubicBezTo>
                      <a:pt x="1068387" y="911225"/>
                      <a:pt x="1068387" y="911225"/>
                      <a:pt x="1068387" y="31750"/>
                    </a:cubicBezTo>
                    <a:cubicBezTo>
                      <a:pt x="1068387" y="31750"/>
                      <a:pt x="1068387" y="31750"/>
                      <a:pt x="444500" y="31750"/>
                    </a:cubicBezTo>
                    <a:close/>
                    <a:moveTo>
                      <a:pt x="427911" y="0"/>
                    </a:moveTo>
                    <a:cubicBezTo>
                      <a:pt x="428625" y="0"/>
                      <a:pt x="428625" y="0"/>
                      <a:pt x="429339" y="0"/>
                    </a:cubicBezTo>
                    <a:cubicBezTo>
                      <a:pt x="429339" y="0"/>
                      <a:pt x="429339" y="0"/>
                      <a:pt x="1084421" y="0"/>
                    </a:cubicBezTo>
                    <a:cubicBezTo>
                      <a:pt x="1085135" y="0"/>
                      <a:pt x="1085850" y="0"/>
                      <a:pt x="1086564" y="0"/>
                    </a:cubicBezTo>
                    <a:cubicBezTo>
                      <a:pt x="1094422" y="714"/>
                      <a:pt x="1100137" y="7853"/>
                      <a:pt x="1100137" y="15706"/>
                    </a:cubicBezTo>
                    <a:cubicBezTo>
                      <a:pt x="1100137" y="15706"/>
                      <a:pt x="1100137" y="15706"/>
                      <a:pt x="1100137" y="926642"/>
                    </a:cubicBezTo>
                    <a:cubicBezTo>
                      <a:pt x="1100137" y="935208"/>
                      <a:pt x="1092993" y="942347"/>
                      <a:pt x="1084421" y="942347"/>
                    </a:cubicBezTo>
                    <a:cubicBezTo>
                      <a:pt x="1084421" y="942347"/>
                      <a:pt x="1084421" y="942347"/>
                      <a:pt x="892969" y="942347"/>
                    </a:cubicBezTo>
                    <a:cubicBezTo>
                      <a:pt x="892969" y="942347"/>
                      <a:pt x="892969" y="942347"/>
                      <a:pt x="892969" y="958053"/>
                    </a:cubicBezTo>
                    <a:cubicBezTo>
                      <a:pt x="892969" y="958053"/>
                      <a:pt x="892969" y="958053"/>
                      <a:pt x="892969" y="973759"/>
                    </a:cubicBezTo>
                    <a:cubicBezTo>
                      <a:pt x="892969" y="973759"/>
                      <a:pt x="892969" y="973759"/>
                      <a:pt x="892969" y="1051574"/>
                    </a:cubicBezTo>
                    <a:cubicBezTo>
                      <a:pt x="892969" y="1060141"/>
                      <a:pt x="886539" y="1067280"/>
                      <a:pt x="877252" y="1067280"/>
                    </a:cubicBezTo>
                    <a:cubicBezTo>
                      <a:pt x="877252" y="1067280"/>
                      <a:pt x="877252" y="1067280"/>
                      <a:pt x="686514" y="1067280"/>
                    </a:cubicBezTo>
                    <a:cubicBezTo>
                      <a:pt x="686514" y="1067280"/>
                      <a:pt x="686514" y="1067280"/>
                      <a:pt x="686514" y="1176506"/>
                    </a:cubicBezTo>
                    <a:cubicBezTo>
                      <a:pt x="686514" y="1185073"/>
                      <a:pt x="679371" y="1192212"/>
                      <a:pt x="670798" y="1192212"/>
                    </a:cubicBezTo>
                    <a:cubicBezTo>
                      <a:pt x="670798" y="1192212"/>
                      <a:pt x="670798" y="1192212"/>
                      <a:pt x="15716" y="1192212"/>
                    </a:cubicBezTo>
                    <a:cubicBezTo>
                      <a:pt x="7144" y="1192212"/>
                      <a:pt x="0" y="1185073"/>
                      <a:pt x="0" y="1176506"/>
                    </a:cubicBezTo>
                    <a:cubicBezTo>
                      <a:pt x="0" y="1176506"/>
                      <a:pt x="0" y="1176506"/>
                      <a:pt x="0" y="265571"/>
                    </a:cubicBezTo>
                    <a:cubicBezTo>
                      <a:pt x="0" y="257004"/>
                      <a:pt x="7144" y="249865"/>
                      <a:pt x="15716" y="249865"/>
                    </a:cubicBezTo>
                    <a:cubicBezTo>
                      <a:pt x="15716" y="249865"/>
                      <a:pt x="15716" y="249865"/>
                      <a:pt x="207169" y="249865"/>
                    </a:cubicBezTo>
                    <a:cubicBezTo>
                      <a:pt x="207169" y="249865"/>
                      <a:pt x="207169" y="249865"/>
                      <a:pt x="207169" y="140638"/>
                    </a:cubicBezTo>
                    <a:cubicBezTo>
                      <a:pt x="207169" y="132072"/>
                      <a:pt x="213598" y="124933"/>
                      <a:pt x="222885" y="124933"/>
                    </a:cubicBezTo>
                    <a:cubicBezTo>
                      <a:pt x="222885" y="124933"/>
                      <a:pt x="222885" y="124933"/>
                      <a:pt x="382191" y="124933"/>
                    </a:cubicBezTo>
                    <a:cubicBezTo>
                      <a:pt x="382191" y="124933"/>
                      <a:pt x="382191" y="124933"/>
                      <a:pt x="397907" y="124933"/>
                    </a:cubicBezTo>
                    <a:cubicBezTo>
                      <a:pt x="397907" y="124933"/>
                      <a:pt x="397907" y="124933"/>
                      <a:pt x="413623" y="124933"/>
                    </a:cubicBezTo>
                    <a:cubicBezTo>
                      <a:pt x="413623" y="124933"/>
                      <a:pt x="413623" y="124933"/>
                      <a:pt x="413623" y="15706"/>
                    </a:cubicBezTo>
                    <a:cubicBezTo>
                      <a:pt x="413623" y="7853"/>
                      <a:pt x="420053" y="714"/>
                      <a:pt x="427911"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93" name="Freeform 92"/>
              <p:cNvSpPr>
                <a:spLocks/>
              </p:cNvSpPr>
              <p:nvPr/>
            </p:nvSpPr>
            <p:spPr bwMode="auto">
              <a:xfrm>
                <a:off x="5661025" y="3036888"/>
                <a:ext cx="869950" cy="896937"/>
              </a:xfrm>
              <a:custGeom>
                <a:avLst/>
                <a:gdLst>
                  <a:gd name="connsiteX0" fmla="*/ 15044 w 869950"/>
                  <a:gd name="connsiteY0" fmla="*/ 866775 h 896937"/>
                  <a:gd name="connsiteX1" fmla="*/ 90979 w 869950"/>
                  <a:gd name="connsiteY1" fmla="*/ 866775 h 896937"/>
                  <a:gd name="connsiteX2" fmla="*/ 106740 w 869950"/>
                  <a:gd name="connsiteY2" fmla="*/ 866775 h 896937"/>
                  <a:gd name="connsiteX3" fmla="*/ 122500 w 869950"/>
                  <a:gd name="connsiteY3" fmla="*/ 866775 h 896937"/>
                  <a:gd name="connsiteX4" fmla="*/ 136111 w 869950"/>
                  <a:gd name="connsiteY4" fmla="*/ 866775 h 896937"/>
                  <a:gd name="connsiteX5" fmla="*/ 440568 w 869950"/>
                  <a:gd name="connsiteY5" fmla="*/ 866775 h 896937"/>
                  <a:gd name="connsiteX6" fmla="*/ 454179 w 869950"/>
                  <a:gd name="connsiteY6" fmla="*/ 875894 h 896937"/>
                  <a:gd name="connsiteX7" fmla="*/ 455612 w 869950"/>
                  <a:gd name="connsiteY7" fmla="*/ 882207 h 896937"/>
                  <a:gd name="connsiteX8" fmla="*/ 455612 w 869950"/>
                  <a:gd name="connsiteY8" fmla="*/ 883610 h 896937"/>
                  <a:gd name="connsiteX9" fmla="*/ 454896 w 869950"/>
                  <a:gd name="connsiteY9" fmla="*/ 887117 h 896937"/>
                  <a:gd name="connsiteX10" fmla="*/ 445583 w 869950"/>
                  <a:gd name="connsiteY10" fmla="*/ 896236 h 896937"/>
                  <a:gd name="connsiteX11" fmla="*/ 444150 w 869950"/>
                  <a:gd name="connsiteY11" fmla="*/ 896937 h 896937"/>
                  <a:gd name="connsiteX12" fmla="*/ 443434 w 869950"/>
                  <a:gd name="connsiteY12" fmla="*/ 896937 h 896937"/>
                  <a:gd name="connsiteX13" fmla="*/ 440568 w 869950"/>
                  <a:gd name="connsiteY13" fmla="*/ 896937 h 896937"/>
                  <a:gd name="connsiteX14" fmla="*/ 106740 w 869950"/>
                  <a:gd name="connsiteY14" fmla="*/ 896937 h 896937"/>
                  <a:gd name="connsiteX15" fmla="*/ 90979 w 869950"/>
                  <a:gd name="connsiteY15" fmla="*/ 896937 h 896937"/>
                  <a:gd name="connsiteX16" fmla="*/ 15044 w 869950"/>
                  <a:gd name="connsiteY16" fmla="*/ 896937 h 896937"/>
                  <a:gd name="connsiteX17" fmla="*/ 14328 w 869950"/>
                  <a:gd name="connsiteY17" fmla="*/ 896937 h 896937"/>
                  <a:gd name="connsiteX18" fmla="*/ 0 w 869950"/>
                  <a:gd name="connsiteY18" fmla="*/ 882207 h 896937"/>
                  <a:gd name="connsiteX19" fmla="*/ 15044 w 869950"/>
                  <a:gd name="connsiteY19" fmla="*/ 866775 h 896937"/>
                  <a:gd name="connsiteX20" fmla="*/ 15044 w 869950"/>
                  <a:gd name="connsiteY20" fmla="*/ 763587 h 896937"/>
                  <a:gd name="connsiteX21" fmla="*/ 90979 w 869950"/>
                  <a:gd name="connsiteY21" fmla="*/ 763587 h 896937"/>
                  <a:gd name="connsiteX22" fmla="*/ 106740 w 869950"/>
                  <a:gd name="connsiteY22" fmla="*/ 763587 h 896937"/>
                  <a:gd name="connsiteX23" fmla="*/ 122500 w 869950"/>
                  <a:gd name="connsiteY23" fmla="*/ 763587 h 896937"/>
                  <a:gd name="connsiteX24" fmla="*/ 136111 w 869950"/>
                  <a:gd name="connsiteY24" fmla="*/ 763587 h 896937"/>
                  <a:gd name="connsiteX25" fmla="*/ 151871 w 869950"/>
                  <a:gd name="connsiteY25" fmla="*/ 763587 h 896937"/>
                  <a:gd name="connsiteX26" fmla="*/ 167631 w 869950"/>
                  <a:gd name="connsiteY26" fmla="*/ 763587 h 896937"/>
                  <a:gd name="connsiteX27" fmla="*/ 209181 w 869950"/>
                  <a:gd name="connsiteY27" fmla="*/ 763587 h 896937"/>
                  <a:gd name="connsiteX28" fmla="*/ 266490 w 869950"/>
                  <a:gd name="connsiteY28" fmla="*/ 763587 h 896937"/>
                  <a:gd name="connsiteX29" fmla="*/ 282250 w 869950"/>
                  <a:gd name="connsiteY29" fmla="*/ 763587 h 896937"/>
                  <a:gd name="connsiteX30" fmla="*/ 298011 w 869950"/>
                  <a:gd name="connsiteY30" fmla="*/ 763587 h 896937"/>
                  <a:gd name="connsiteX31" fmla="*/ 313771 w 869950"/>
                  <a:gd name="connsiteY31" fmla="*/ 763587 h 896937"/>
                  <a:gd name="connsiteX32" fmla="*/ 440568 w 869950"/>
                  <a:gd name="connsiteY32" fmla="*/ 763587 h 896937"/>
                  <a:gd name="connsiteX33" fmla="*/ 450598 w 869950"/>
                  <a:gd name="connsiteY33" fmla="*/ 767917 h 896937"/>
                  <a:gd name="connsiteX34" fmla="*/ 452030 w 869950"/>
                  <a:gd name="connsiteY34" fmla="*/ 769360 h 896937"/>
                  <a:gd name="connsiteX35" fmla="*/ 454179 w 869950"/>
                  <a:gd name="connsiteY35" fmla="*/ 772246 h 896937"/>
                  <a:gd name="connsiteX36" fmla="*/ 455612 w 869950"/>
                  <a:gd name="connsiteY36" fmla="*/ 778019 h 896937"/>
                  <a:gd name="connsiteX37" fmla="*/ 455612 w 869950"/>
                  <a:gd name="connsiteY37" fmla="*/ 779462 h 896937"/>
                  <a:gd name="connsiteX38" fmla="*/ 455612 w 869950"/>
                  <a:gd name="connsiteY38" fmla="*/ 782348 h 896937"/>
                  <a:gd name="connsiteX39" fmla="*/ 454896 w 869950"/>
                  <a:gd name="connsiteY39" fmla="*/ 783792 h 896937"/>
                  <a:gd name="connsiteX40" fmla="*/ 454896 w 869950"/>
                  <a:gd name="connsiteY40" fmla="*/ 784513 h 896937"/>
                  <a:gd name="connsiteX41" fmla="*/ 447732 w 869950"/>
                  <a:gd name="connsiteY41" fmla="*/ 793894 h 896937"/>
                  <a:gd name="connsiteX42" fmla="*/ 445583 w 869950"/>
                  <a:gd name="connsiteY42" fmla="*/ 794616 h 896937"/>
                  <a:gd name="connsiteX43" fmla="*/ 444867 w 869950"/>
                  <a:gd name="connsiteY43" fmla="*/ 794616 h 896937"/>
                  <a:gd name="connsiteX44" fmla="*/ 443434 w 869950"/>
                  <a:gd name="connsiteY44" fmla="*/ 795337 h 896937"/>
                  <a:gd name="connsiteX45" fmla="*/ 440568 w 869950"/>
                  <a:gd name="connsiteY45" fmla="*/ 795337 h 896937"/>
                  <a:gd name="connsiteX46" fmla="*/ 287981 w 869950"/>
                  <a:gd name="connsiteY46" fmla="*/ 795337 h 896937"/>
                  <a:gd name="connsiteX47" fmla="*/ 270072 w 869950"/>
                  <a:gd name="connsiteY47" fmla="*/ 795337 h 896937"/>
                  <a:gd name="connsiteX48" fmla="*/ 167631 w 869950"/>
                  <a:gd name="connsiteY48" fmla="*/ 795337 h 896937"/>
                  <a:gd name="connsiteX49" fmla="*/ 151871 w 869950"/>
                  <a:gd name="connsiteY49" fmla="*/ 795337 h 896937"/>
                  <a:gd name="connsiteX50" fmla="*/ 136111 w 869950"/>
                  <a:gd name="connsiteY50" fmla="*/ 795337 h 896937"/>
                  <a:gd name="connsiteX51" fmla="*/ 122500 w 869950"/>
                  <a:gd name="connsiteY51" fmla="*/ 795337 h 896937"/>
                  <a:gd name="connsiteX52" fmla="*/ 106740 w 869950"/>
                  <a:gd name="connsiteY52" fmla="*/ 795337 h 896937"/>
                  <a:gd name="connsiteX53" fmla="*/ 90979 w 869950"/>
                  <a:gd name="connsiteY53" fmla="*/ 795337 h 896937"/>
                  <a:gd name="connsiteX54" fmla="*/ 15044 w 869950"/>
                  <a:gd name="connsiteY54" fmla="*/ 795337 h 896937"/>
                  <a:gd name="connsiteX55" fmla="*/ 0 w 869950"/>
                  <a:gd name="connsiteY55" fmla="*/ 779462 h 896937"/>
                  <a:gd name="connsiteX56" fmla="*/ 15044 w 869950"/>
                  <a:gd name="connsiteY56" fmla="*/ 763587 h 896937"/>
                  <a:gd name="connsiteX57" fmla="*/ 601663 w 869950"/>
                  <a:gd name="connsiteY57" fmla="*/ 741362 h 896937"/>
                  <a:gd name="connsiteX58" fmla="*/ 646907 w 869950"/>
                  <a:gd name="connsiteY58" fmla="*/ 741362 h 896937"/>
                  <a:gd name="connsiteX59" fmla="*/ 660552 w 869950"/>
                  <a:gd name="connsiteY59" fmla="*/ 750481 h 896937"/>
                  <a:gd name="connsiteX60" fmla="*/ 661988 w 869950"/>
                  <a:gd name="connsiteY60" fmla="*/ 756794 h 896937"/>
                  <a:gd name="connsiteX61" fmla="*/ 661270 w 869950"/>
                  <a:gd name="connsiteY61" fmla="*/ 761704 h 896937"/>
                  <a:gd name="connsiteX62" fmla="*/ 646907 w 869950"/>
                  <a:gd name="connsiteY62" fmla="*/ 771524 h 896937"/>
                  <a:gd name="connsiteX63" fmla="*/ 601663 w 869950"/>
                  <a:gd name="connsiteY63" fmla="*/ 771524 h 896937"/>
                  <a:gd name="connsiteX64" fmla="*/ 601663 w 869950"/>
                  <a:gd name="connsiteY64" fmla="*/ 761704 h 896937"/>
                  <a:gd name="connsiteX65" fmla="*/ 601663 w 869950"/>
                  <a:gd name="connsiteY65" fmla="*/ 750481 h 896937"/>
                  <a:gd name="connsiteX66" fmla="*/ 601663 w 869950"/>
                  <a:gd name="connsiteY66" fmla="*/ 741362 h 896937"/>
                  <a:gd name="connsiteX67" fmla="*/ 15044 w 869950"/>
                  <a:gd name="connsiteY67" fmla="*/ 661987 h 896937"/>
                  <a:gd name="connsiteX68" fmla="*/ 90979 w 869950"/>
                  <a:gd name="connsiteY68" fmla="*/ 661987 h 896937"/>
                  <a:gd name="connsiteX69" fmla="*/ 106740 w 869950"/>
                  <a:gd name="connsiteY69" fmla="*/ 661987 h 896937"/>
                  <a:gd name="connsiteX70" fmla="*/ 122500 w 869950"/>
                  <a:gd name="connsiteY70" fmla="*/ 661987 h 896937"/>
                  <a:gd name="connsiteX71" fmla="*/ 136111 w 869950"/>
                  <a:gd name="connsiteY71" fmla="*/ 661987 h 896937"/>
                  <a:gd name="connsiteX72" fmla="*/ 151871 w 869950"/>
                  <a:gd name="connsiteY72" fmla="*/ 661987 h 896937"/>
                  <a:gd name="connsiteX73" fmla="*/ 167631 w 869950"/>
                  <a:gd name="connsiteY73" fmla="*/ 661987 h 896937"/>
                  <a:gd name="connsiteX74" fmla="*/ 209181 w 869950"/>
                  <a:gd name="connsiteY74" fmla="*/ 661987 h 896937"/>
                  <a:gd name="connsiteX75" fmla="*/ 266490 w 869950"/>
                  <a:gd name="connsiteY75" fmla="*/ 661987 h 896937"/>
                  <a:gd name="connsiteX76" fmla="*/ 282250 w 869950"/>
                  <a:gd name="connsiteY76" fmla="*/ 661987 h 896937"/>
                  <a:gd name="connsiteX77" fmla="*/ 298011 w 869950"/>
                  <a:gd name="connsiteY77" fmla="*/ 661987 h 896937"/>
                  <a:gd name="connsiteX78" fmla="*/ 313771 w 869950"/>
                  <a:gd name="connsiteY78" fmla="*/ 661987 h 896937"/>
                  <a:gd name="connsiteX79" fmla="*/ 329531 w 869950"/>
                  <a:gd name="connsiteY79" fmla="*/ 661987 h 896937"/>
                  <a:gd name="connsiteX80" fmla="*/ 343142 w 869950"/>
                  <a:gd name="connsiteY80" fmla="*/ 661987 h 896937"/>
                  <a:gd name="connsiteX81" fmla="*/ 358902 w 869950"/>
                  <a:gd name="connsiteY81" fmla="*/ 661987 h 896937"/>
                  <a:gd name="connsiteX82" fmla="*/ 374662 w 869950"/>
                  <a:gd name="connsiteY82" fmla="*/ 661987 h 896937"/>
                  <a:gd name="connsiteX83" fmla="*/ 440568 w 869950"/>
                  <a:gd name="connsiteY83" fmla="*/ 661987 h 896937"/>
                  <a:gd name="connsiteX84" fmla="*/ 454179 w 869950"/>
                  <a:gd name="connsiteY84" fmla="*/ 670404 h 896937"/>
                  <a:gd name="connsiteX85" fmla="*/ 455612 w 869950"/>
                  <a:gd name="connsiteY85" fmla="*/ 677419 h 896937"/>
                  <a:gd name="connsiteX86" fmla="*/ 440568 w 869950"/>
                  <a:gd name="connsiteY86" fmla="*/ 692149 h 896937"/>
                  <a:gd name="connsiteX87" fmla="*/ 374662 w 869950"/>
                  <a:gd name="connsiteY87" fmla="*/ 692149 h 896937"/>
                  <a:gd name="connsiteX88" fmla="*/ 358902 w 869950"/>
                  <a:gd name="connsiteY88" fmla="*/ 692149 h 896937"/>
                  <a:gd name="connsiteX89" fmla="*/ 343142 w 869950"/>
                  <a:gd name="connsiteY89" fmla="*/ 692149 h 896937"/>
                  <a:gd name="connsiteX90" fmla="*/ 329531 w 869950"/>
                  <a:gd name="connsiteY90" fmla="*/ 692149 h 896937"/>
                  <a:gd name="connsiteX91" fmla="*/ 313771 w 869950"/>
                  <a:gd name="connsiteY91" fmla="*/ 692149 h 896937"/>
                  <a:gd name="connsiteX92" fmla="*/ 298011 w 869950"/>
                  <a:gd name="connsiteY92" fmla="*/ 692149 h 896937"/>
                  <a:gd name="connsiteX93" fmla="*/ 282250 w 869950"/>
                  <a:gd name="connsiteY93" fmla="*/ 692149 h 896937"/>
                  <a:gd name="connsiteX94" fmla="*/ 266490 w 869950"/>
                  <a:gd name="connsiteY94" fmla="*/ 692149 h 896937"/>
                  <a:gd name="connsiteX95" fmla="*/ 167631 w 869950"/>
                  <a:gd name="connsiteY95" fmla="*/ 692149 h 896937"/>
                  <a:gd name="connsiteX96" fmla="*/ 151871 w 869950"/>
                  <a:gd name="connsiteY96" fmla="*/ 692149 h 896937"/>
                  <a:gd name="connsiteX97" fmla="*/ 136111 w 869950"/>
                  <a:gd name="connsiteY97" fmla="*/ 692149 h 896937"/>
                  <a:gd name="connsiteX98" fmla="*/ 122500 w 869950"/>
                  <a:gd name="connsiteY98" fmla="*/ 692149 h 896937"/>
                  <a:gd name="connsiteX99" fmla="*/ 106740 w 869950"/>
                  <a:gd name="connsiteY99" fmla="*/ 692149 h 896937"/>
                  <a:gd name="connsiteX100" fmla="*/ 90979 w 869950"/>
                  <a:gd name="connsiteY100" fmla="*/ 692149 h 896937"/>
                  <a:gd name="connsiteX101" fmla="*/ 15044 w 869950"/>
                  <a:gd name="connsiteY101" fmla="*/ 692149 h 896937"/>
                  <a:gd name="connsiteX102" fmla="*/ 0 w 869950"/>
                  <a:gd name="connsiteY102" fmla="*/ 677419 h 896937"/>
                  <a:gd name="connsiteX103" fmla="*/ 15044 w 869950"/>
                  <a:gd name="connsiteY103" fmla="*/ 661987 h 896937"/>
                  <a:gd name="connsiteX104" fmla="*/ 601663 w 869950"/>
                  <a:gd name="connsiteY104" fmla="*/ 638175 h 896937"/>
                  <a:gd name="connsiteX105" fmla="*/ 646907 w 869950"/>
                  <a:gd name="connsiteY105" fmla="*/ 638175 h 896937"/>
                  <a:gd name="connsiteX106" fmla="*/ 660552 w 869950"/>
                  <a:gd name="connsiteY106" fmla="*/ 646834 h 896937"/>
                  <a:gd name="connsiteX107" fmla="*/ 661988 w 869950"/>
                  <a:gd name="connsiteY107" fmla="*/ 654050 h 896937"/>
                  <a:gd name="connsiteX108" fmla="*/ 646907 w 869950"/>
                  <a:gd name="connsiteY108" fmla="*/ 669925 h 896937"/>
                  <a:gd name="connsiteX109" fmla="*/ 601663 w 869950"/>
                  <a:gd name="connsiteY109" fmla="*/ 669925 h 896937"/>
                  <a:gd name="connsiteX110" fmla="*/ 601663 w 869950"/>
                  <a:gd name="connsiteY110" fmla="*/ 646834 h 896937"/>
                  <a:gd name="connsiteX111" fmla="*/ 601663 w 869950"/>
                  <a:gd name="connsiteY111" fmla="*/ 638175 h 896937"/>
                  <a:gd name="connsiteX112" fmla="*/ 808038 w 869950"/>
                  <a:gd name="connsiteY112" fmla="*/ 615950 h 896937"/>
                  <a:gd name="connsiteX113" fmla="*/ 853926 w 869950"/>
                  <a:gd name="connsiteY113" fmla="*/ 615950 h 896937"/>
                  <a:gd name="connsiteX114" fmla="*/ 869950 w 869950"/>
                  <a:gd name="connsiteY114" fmla="*/ 631456 h 896937"/>
                  <a:gd name="connsiteX115" fmla="*/ 853926 w 869950"/>
                  <a:gd name="connsiteY115" fmla="*/ 647700 h 896937"/>
                  <a:gd name="connsiteX116" fmla="*/ 808038 w 869950"/>
                  <a:gd name="connsiteY116" fmla="*/ 647700 h 896937"/>
                  <a:gd name="connsiteX117" fmla="*/ 808038 w 869950"/>
                  <a:gd name="connsiteY117" fmla="*/ 615950 h 896937"/>
                  <a:gd name="connsiteX118" fmla="*/ 15044 w 869950"/>
                  <a:gd name="connsiteY118" fmla="*/ 558800 h 896937"/>
                  <a:gd name="connsiteX119" fmla="*/ 90979 w 869950"/>
                  <a:gd name="connsiteY119" fmla="*/ 558800 h 896937"/>
                  <a:gd name="connsiteX120" fmla="*/ 106740 w 869950"/>
                  <a:gd name="connsiteY120" fmla="*/ 558800 h 896937"/>
                  <a:gd name="connsiteX121" fmla="*/ 122500 w 869950"/>
                  <a:gd name="connsiteY121" fmla="*/ 558800 h 896937"/>
                  <a:gd name="connsiteX122" fmla="*/ 136111 w 869950"/>
                  <a:gd name="connsiteY122" fmla="*/ 558800 h 896937"/>
                  <a:gd name="connsiteX123" fmla="*/ 151871 w 869950"/>
                  <a:gd name="connsiteY123" fmla="*/ 558800 h 896937"/>
                  <a:gd name="connsiteX124" fmla="*/ 167631 w 869950"/>
                  <a:gd name="connsiteY124" fmla="*/ 558800 h 896937"/>
                  <a:gd name="connsiteX125" fmla="*/ 209181 w 869950"/>
                  <a:gd name="connsiteY125" fmla="*/ 558800 h 896937"/>
                  <a:gd name="connsiteX126" fmla="*/ 266490 w 869950"/>
                  <a:gd name="connsiteY126" fmla="*/ 558800 h 896937"/>
                  <a:gd name="connsiteX127" fmla="*/ 282250 w 869950"/>
                  <a:gd name="connsiteY127" fmla="*/ 558800 h 896937"/>
                  <a:gd name="connsiteX128" fmla="*/ 298011 w 869950"/>
                  <a:gd name="connsiteY128" fmla="*/ 558800 h 896937"/>
                  <a:gd name="connsiteX129" fmla="*/ 313771 w 869950"/>
                  <a:gd name="connsiteY129" fmla="*/ 558800 h 896937"/>
                  <a:gd name="connsiteX130" fmla="*/ 329531 w 869950"/>
                  <a:gd name="connsiteY130" fmla="*/ 558800 h 896937"/>
                  <a:gd name="connsiteX131" fmla="*/ 343142 w 869950"/>
                  <a:gd name="connsiteY131" fmla="*/ 558800 h 896937"/>
                  <a:gd name="connsiteX132" fmla="*/ 358902 w 869950"/>
                  <a:gd name="connsiteY132" fmla="*/ 558800 h 896937"/>
                  <a:gd name="connsiteX133" fmla="*/ 374662 w 869950"/>
                  <a:gd name="connsiteY133" fmla="*/ 558800 h 896937"/>
                  <a:gd name="connsiteX134" fmla="*/ 440568 w 869950"/>
                  <a:gd name="connsiteY134" fmla="*/ 558800 h 896937"/>
                  <a:gd name="connsiteX135" fmla="*/ 454179 w 869950"/>
                  <a:gd name="connsiteY135" fmla="*/ 567418 h 896937"/>
                  <a:gd name="connsiteX136" fmla="*/ 455612 w 869950"/>
                  <a:gd name="connsiteY136" fmla="*/ 573881 h 896937"/>
                  <a:gd name="connsiteX137" fmla="*/ 440568 w 869950"/>
                  <a:gd name="connsiteY137" fmla="*/ 588962 h 896937"/>
                  <a:gd name="connsiteX138" fmla="*/ 374662 w 869950"/>
                  <a:gd name="connsiteY138" fmla="*/ 588962 h 896937"/>
                  <a:gd name="connsiteX139" fmla="*/ 358902 w 869950"/>
                  <a:gd name="connsiteY139" fmla="*/ 588962 h 896937"/>
                  <a:gd name="connsiteX140" fmla="*/ 343142 w 869950"/>
                  <a:gd name="connsiteY140" fmla="*/ 588962 h 896937"/>
                  <a:gd name="connsiteX141" fmla="*/ 329531 w 869950"/>
                  <a:gd name="connsiteY141" fmla="*/ 588962 h 896937"/>
                  <a:gd name="connsiteX142" fmla="*/ 313771 w 869950"/>
                  <a:gd name="connsiteY142" fmla="*/ 588962 h 896937"/>
                  <a:gd name="connsiteX143" fmla="*/ 298011 w 869950"/>
                  <a:gd name="connsiteY143" fmla="*/ 588962 h 896937"/>
                  <a:gd name="connsiteX144" fmla="*/ 282250 w 869950"/>
                  <a:gd name="connsiteY144" fmla="*/ 588962 h 896937"/>
                  <a:gd name="connsiteX145" fmla="*/ 266490 w 869950"/>
                  <a:gd name="connsiteY145" fmla="*/ 588962 h 896937"/>
                  <a:gd name="connsiteX146" fmla="*/ 167631 w 869950"/>
                  <a:gd name="connsiteY146" fmla="*/ 588962 h 896937"/>
                  <a:gd name="connsiteX147" fmla="*/ 151871 w 869950"/>
                  <a:gd name="connsiteY147" fmla="*/ 588962 h 896937"/>
                  <a:gd name="connsiteX148" fmla="*/ 136111 w 869950"/>
                  <a:gd name="connsiteY148" fmla="*/ 588962 h 896937"/>
                  <a:gd name="connsiteX149" fmla="*/ 122500 w 869950"/>
                  <a:gd name="connsiteY149" fmla="*/ 588962 h 896937"/>
                  <a:gd name="connsiteX150" fmla="*/ 106740 w 869950"/>
                  <a:gd name="connsiteY150" fmla="*/ 588962 h 896937"/>
                  <a:gd name="connsiteX151" fmla="*/ 90979 w 869950"/>
                  <a:gd name="connsiteY151" fmla="*/ 588962 h 896937"/>
                  <a:gd name="connsiteX152" fmla="*/ 15044 w 869950"/>
                  <a:gd name="connsiteY152" fmla="*/ 588962 h 896937"/>
                  <a:gd name="connsiteX153" fmla="*/ 0 w 869950"/>
                  <a:gd name="connsiteY153" fmla="*/ 573881 h 896937"/>
                  <a:gd name="connsiteX154" fmla="*/ 15044 w 869950"/>
                  <a:gd name="connsiteY154" fmla="*/ 558800 h 896937"/>
                  <a:gd name="connsiteX155" fmla="*/ 601663 w 869950"/>
                  <a:gd name="connsiteY155" fmla="*/ 536575 h 896937"/>
                  <a:gd name="connsiteX156" fmla="*/ 646907 w 869950"/>
                  <a:gd name="connsiteY156" fmla="*/ 536575 h 896937"/>
                  <a:gd name="connsiteX157" fmla="*/ 660552 w 869950"/>
                  <a:gd name="connsiteY157" fmla="*/ 544992 h 896937"/>
                  <a:gd name="connsiteX158" fmla="*/ 661988 w 869950"/>
                  <a:gd name="connsiteY158" fmla="*/ 552007 h 896937"/>
                  <a:gd name="connsiteX159" fmla="*/ 646907 w 869950"/>
                  <a:gd name="connsiteY159" fmla="*/ 566737 h 896937"/>
                  <a:gd name="connsiteX160" fmla="*/ 601663 w 869950"/>
                  <a:gd name="connsiteY160" fmla="*/ 566737 h 896937"/>
                  <a:gd name="connsiteX161" fmla="*/ 601663 w 869950"/>
                  <a:gd name="connsiteY161" fmla="*/ 544992 h 896937"/>
                  <a:gd name="connsiteX162" fmla="*/ 601663 w 869950"/>
                  <a:gd name="connsiteY162" fmla="*/ 536575 h 896937"/>
                  <a:gd name="connsiteX163" fmla="*/ 808038 w 869950"/>
                  <a:gd name="connsiteY163" fmla="*/ 512762 h 896937"/>
                  <a:gd name="connsiteX164" fmla="*/ 853926 w 869950"/>
                  <a:gd name="connsiteY164" fmla="*/ 512762 h 896937"/>
                  <a:gd name="connsiteX165" fmla="*/ 869950 w 869950"/>
                  <a:gd name="connsiteY165" fmla="*/ 528637 h 896937"/>
                  <a:gd name="connsiteX166" fmla="*/ 853926 w 869950"/>
                  <a:gd name="connsiteY166" fmla="*/ 544512 h 896937"/>
                  <a:gd name="connsiteX167" fmla="*/ 808038 w 869950"/>
                  <a:gd name="connsiteY167" fmla="*/ 544512 h 896937"/>
                  <a:gd name="connsiteX168" fmla="*/ 808038 w 869950"/>
                  <a:gd name="connsiteY168" fmla="*/ 512762 h 896937"/>
                  <a:gd name="connsiteX169" fmla="*/ 15044 w 869950"/>
                  <a:gd name="connsiteY169" fmla="*/ 455612 h 896937"/>
                  <a:gd name="connsiteX170" fmla="*/ 90979 w 869950"/>
                  <a:gd name="connsiteY170" fmla="*/ 455612 h 896937"/>
                  <a:gd name="connsiteX171" fmla="*/ 106740 w 869950"/>
                  <a:gd name="connsiteY171" fmla="*/ 455612 h 896937"/>
                  <a:gd name="connsiteX172" fmla="*/ 122500 w 869950"/>
                  <a:gd name="connsiteY172" fmla="*/ 455612 h 896937"/>
                  <a:gd name="connsiteX173" fmla="*/ 136111 w 869950"/>
                  <a:gd name="connsiteY173" fmla="*/ 455612 h 896937"/>
                  <a:gd name="connsiteX174" fmla="*/ 151871 w 869950"/>
                  <a:gd name="connsiteY174" fmla="*/ 455612 h 896937"/>
                  <a:gd name="connsiteX175" fmla="*/ 167631 w 869950"/>
                  <a:gd name="connsiteY175" fmla="*/ 455612 h 896937"/>
                  <a:gd name="connsiteX176" fmla="*/ 208464 w 869950"/>
                  <a:gd name="connsiteY176" fmla="*/ 455612 h 896937"/>
                  <a:gd name="connsiteX177" fmla="*/ 266490 w 869950"/>
                  <a:gd name="connsiteY177" fmla="*/ 455612 h 896937"/>
                  <a:gd name="connsiteX178" fmla="*/ 282250 w 869950"/>
                  <a:gd name="connsiteY178" fmla="*/ 455612 h 896937"/>
                  <a:gd name="connsiteX179" fmla="*/ 298011 w 869950"/>
                  <a:gd name="connsiteY179" fmla="*/ 455612 h 896937"/>
                  <a:gd name="connsiteX180" fmla="*/ 313771 w 869950"/>
                  <a:gd name="connsiteY180" fmla="*/ 455612 h 896937"/>
                  <a:gd name="connsiteX181" fmla="*/ 329531 w 869950"/>
                  <a:gd name="connsiteY181" fmla="*/ 455612 h 896937"/>
                  <a:gd name="connsiteX182" fmla="*/ 343142 w 869950"/>
                  <a:gd name="connsiteY182" fmla="*/ 455612 h 896937"/>
                  <a:gd name="connsiteX183" fmla="*/ 358902 w 869950"/>
                  <a:gd name="connsiteY183" fmla="*/ 455612 h 896937"/>
                  <a:gd name="connsiteX184" fmla="*/ 374662 w 869950"/>
                  <a:gd name="connsiteY184" fmla="*/ 455612 h 896937"/>
                  <a:gd name="connsiteX185" fmla="*/ 440568 w 869950"/>
                  <a:gd name="connsiteY185" fmla="*/ 455612 h 896937"/>
                  <a:gd name="connsiteX186" fmla="*/ 454179 w 869950"/>
                  <a:gd name="connsiteY186" fmla="*/ 464029 h 896937"/>
                  <a:gd name="connsiteX187" fmla="*/ 455612 w 869950"/>
                  <a:gd name="connsiteY187" fmla="*/ 471044 h 896937"/>
                  <a:gd name="connsiteX188" fmla="*/ 440568 w 869950"/>
                  <a:gd name="connsiteY188" fmla="*/ 485774 h 896937"/>
                  <a:gd name="connsiteX189" fmla="*/ 374662 w 869950"/>
                  <a:gd name="connsiteY189" fmla="*/ 485774 h 896937"/>
                  <a:gd name="connsiteX190" fmla="*/ 358902 w 869950"/>
                  <a:gd name="connsiteY190" fmla="*/ 485774 h 896937"/>
                  <a:gd name="connsiteX191" fmla="*/ 343142 w 869950"/>
                  <a:gd name="connsiteY191" fmla="*/ 485774 h 896937"/>
                  <a:gd name="connsiteX192" fmla="*/ 329531 w 869950"/>
                  <a:gd name="connsiteY192" fmla="*/ 485774 h 896937"/>
                  <a:gd name="connsiteX193" fmla="*/ 313771 w 869950"/>
                  <a:gd name="connsiteY193" fmla="*/ 485774 h 896937"/>
                  <a:gd name="connsiteX194" fmla="*/ 298011 w 869950"/>
                  <a:gd name="connsiteY194" fmla="*/ 485774 h 896937"/>
                  <a:gd name="connsiteX195" fmla="*/ 282250 w 869950"/>
                  <a:gd name="connsiteY195" fmla="*/ 485774 h 896937"/>
                  <a:gd name="connsiteX196" fmla="*/ 266490 w 869950"/>
                  <a:gd name="connsiteY196" fmla="*/ 485774 h 896937"/>
                  <a:gd name="connsiteX197" fmla="*/ 167631 w 869950"/>
                  <a:gd name="connsiteY197" fmla="*/ 485774 h 896937"/>
                  <a:gd name="connsiteX198" fmla="*/ 151871 w 869950"/>
                  <a:gd name="connsiteY198" fmla="*/ 485774 h 896937"/>
                  <a:gd name="connsiteX199" fmla="*/ 136111 w 869950"/>
                  <a:gd name="connsiteY199" fmla="*/ 485774 h 896937"/>
                  <a:gd name="connsiteX200" fmla="*/ 122500 w 869950"/>
                  <a:gd name="connsiteY200" fmla="*/ 485774 h 896937"/>
                  <a:gd name="connsiteX201" fmla="*/ 106740 w 869950"/>
                  <a:gd name="connsiteY201" fmla="*/ 485774 h 896937"/>
                  <a:gd name="connsiteX202" fmla="*/ 90979 w 869950"/>
                  <a:gd name="connsiteY202" fmla="*/ 485774 h 896937"/>
                  <a:gd name="connsiteX203" fmla="*/ 15044 w 869950"/>
                  <a:gd name="connsiteY203" fmla="*/ 485774 h 896937"/>
                  <a:gd name="connsiteX204" fmla="*/ 0 w 869950"/>
                  <a:gd name="connsiteY204" fmla="*/ 471044 h 896937"/>
                  <a:gd name="connsiteX205" fmla="*/ 15044 w 869950"/>
                  <a:gd name="connsiteY205" fmla="*/ 455612 h 896937"/>
                  <a:gd name="connsiteX206" fmla="*/ 601663 w 869950"/>
                  <a:gd name="connsiteY206" fmla="*/ 433387 h 896937"/>
                  <a:gd name="connsiteX207" fmla="*/ 646907 w 869950"/>
                  <a:gd name="connsiteY207" fmla="*/ 433387 h 896937"/>
                  <a:gd name="connsiteX208" fmla="*/ 660552 w 869950"/>
                  <a:gd name="connsiteY208" fmla="*/ 442005 h 896937"/>
                  <a:gd name="connsiteX209" fmla="*/ 661988 w 869950"/>
                  <a:gd name="connsiteY209" fmla="*/ 448468 h 896937"/>
                  <a:gd name="connsiteX210" fmla="*/ 646907 w 869950"/>
                  <a:gd name="connsiteY210" fmla="*/ 463549 h 896937"/>
                  <a:gd name="connsiteX211" fmla="*/ 601663 w 869950"/>
                  <a:gd name="connsiteY211" fmla="*/ 463549 h 896937"/>
                  <a:gd name="connsiteX212" fmla="*/ 601663 w 869950"/>
                  <a:gd name="connsiteY212" fmla="*/ 442005 h 896937"/>
                  <a:gd name="connsiteX213" fmla="*/ 601663 w 869950"/>
                  <a:gd name="connsiteY213" fmla="*/ 433387 h 896937"/>
                  <a:gd name="connsiteX214" fmla="*/ 808038 w 869950"/>
                  <a:gd name="connsiteY214" fmla="*/ 411162 h 896937"/>
                  <a:gd name="connsiteX215" fmla="*/ 853926 w 869950"/>
                  <a:gd name="connsiteY215" fmla="*/ 411162 h 896937"/>
                  <a:gd name="connsiteX216" fmla="*/ 869950 w 869950"/>
                  <a:gd name="connsiteY216" fmla="*/ 425892 h 896937"/>
                  <a:gd name="connsiteX217" fmla="*/ 853926 w 869950"/>
                  <a:gd name="connsiteY217" fmla="*/ 441324 h 896937"/>
                  <a:gd name="connsiteX218" fmla="*/ 808038 w 869950"/>
                  <a:gd name="connsiteY218" fmla="*/ 441324 h 896937"/>
                  <a:gd name="connsiteX219" fmla="*/ 808038 w 869950"/>
                  <a:gd name="connsiteY219" fmla="*/ 411162 h 896937"/>
                  <a:gd name="connsiteX220" fmla="*/ 15044 w 869950"/>
                  <a:gd name="connsiteY220" fmla="*/ 352425 h 896937"/>
                  <a:gd name="connsiteX221" fmla="*/ 90979 w 869950"/>
                  <a:gd name="connsiteY221" fmla="*/ 352425 h 896937"/>
                  <a:gd name="connsiteX222" fmla="*/ 106740 w 869950"/>
                  <a:gd name="connsiteY222" fmla="*/ 352425 h 896937"/>
                  <a:gd name="connsiteX223" fmla="*/ 122500 w 869950"/>
                  <a:gd name="connsiteY223" fmla="*/ 352425 h 896937"/>
                  <a:gd name="connsiteX224" fmla="*/ 136111 w 869950"/>
                  <a:gd name="connsiteY224" fmla="*/ 352425 h 896937"/>
                  <a:gd name="connsiteX225" fmla="*/ 151871 w 869950"/>
                  <a:gd name="connsiteY225" fmla="*/ 352425 h 896937"/>
                  <a:gd name="connsiteX226" fmla="*/ 167631 w 869950"/>
                  <a:gd name="connsiteY226" fmla="*/ 352425 h 896937"/>
                  <a:gd name="connsiteX227" fmla="*/ 209181 w 869950"/>
                  <a:gd name="connsiteY227" fmla="*/ 352425 h 896937"/>
                  <a:gd name="connsiteX228" fmla="*/ 266490 w 869950"/>
                  <a:gd name="connsiteY228" fmla="*/ 352425 h 896937"/>
                  <a:gd name="connsiteX229" fmla="*/ 282250 w 869950"/>
                  <a:gd name="connsiteY229" fmla="*/ 352425 h 896937"/>
                  <a:gd name="connsiteX230" fmla="*/ 298011 w 869950"/>
                  <a:gd name="connsiteY230" fmla="*/ 352425 h 896937"/>
                  <a:gd name="connsiteX231" fmla="*/ 313771 w 869950"/>
                  <a:gd name="connsiteY231" fmla="*/ 352425 h 896937"/>
                  <a:gd name="connsiteX232" fmla="*/ 329531 w 869950"/>
                  <a:gd name="connsiteY232" fmla="*/ 352425 h 896937"/>
                  <a:gd name="connsiteX233" fmla="*/ 343142 w 869950"/>
                  <a:gd name="connsiteY233" fmla="*/ 352425 h 896937"/>
                  <a:gd name="connsiteX234" fmla="*/ 358902 w 869950"/>
                  <a:gd name="connsiteY234" fmla="*/ 352425 h 896937"/>
                  <a:gd name="connsiteX235" fmla="*/ 374662 w 869950"/>
                  <a:gd name="connsiteY235" fmla="*/ 352425 h 896937"/>
                  <a:gd name="connsiteX236" fmla="*/ 440568 w 869950"/>
                  <a:gd name="connsiteY236" fmla="*/ 352425 h 896937"/>
                  <a:gd name="connsiteX237" fmla="*/ 454179 w 869950"/>
                  <a:gd name="connsiteY237" fmla="*/ 361084 h 896937"/>
                  <a:gd name="connsiteX238" fmla="*/ 455612 w 869950"/>
                  <a:gd name="connsiteY238" fmla="*/ 368300 h 896937"/>
                  <a:gd name="connsiteX239" fmla="*/ 440568 w 869950"/>
                  <a:gd name="connsiteY239" fmla="*/ 384175 h 896937"/>
                  <a:gd name="connsiteX240" fmla="*/ 374662 w 869950"/>
                  <a:gd name="connsiteY240" fmla="*/ 384175 h 896937"/>
                  <a:gd name="connsiteX241" fmla="*/ 358902 w 869950"/>
                  <a:gd name="connsiteY241" fmla="*/ 384175 h 896937"/>
                  <a:gd name="connsiteX242" fmla="*/ 343142 w 869950"/>
                  <a:gd name="connsiteY242" fmla="*/ 384175 h 896937"/>
                  <a:gd name="connsiteX243" fmla="*/ 329531 w 869950"/>
                  <a:gd name="connsiteY243" fmla="*/ 384175 h 896937"/>
                  <a:gd name="connsiteX244" fmla="*/ 313771 w 869950"/>
                  <a:gd name="connsiteY244" fmla="*/ 384175 h 896937"/>
                  <a:gd name="connsiteX245" fmla="*/ 298011 w 869950"/>
                  <a:gd name="connsiteY245" fmla="*/ 384175 h 896937"/>
                  <a:gd name="connsiteX246" fmla="*/ 282250 w 869950"/>
                  <a:gd name="connsiteY246" fmla="*/ 384175 h 896937"/>
                  <a:gd name="connsiteX247" fmla="*/ 266490 w 869950"/>
                  <a:gd name="connsiteY247" fmla="*/ 384175 h 896937"/>
                  <a:gd name="connsiteX248" fmla="*/ 167631 w 869950"/>
                  <a:gd name="connsiteY248" fmla="*/ 384175 h 896937"/>
                  <a:gd name="connsiteX249" fmla="*/ 151871 w 869950"/>
                  <a:gd name="connsiteY249" fmla="*/ 384175 h 896937"/>
                  <a:gd name="connsiteX250" fmla="*/ 136111 w 869950"/>
                  <a:gd name="connsiteY250" fmla="*/ 384175 h 896937"/>
                  <a:gd name="connsiteX251" fmla="*/ 122500 w 869950"/>
                  <a:gd name="connsiteY251" fmla="*/ 384175 h 896937"/>
                  <a:gd name="connsiteX252" fmla="*/ 106740 w 869950"/>
                  <a:gd name="connsiteY252" fmla="*/ 384175 h 896937"/>
                  <a:gd name="connsiteX253" fmla="*/ 90979 w 869950"/>
                  <a:gd name="connsiteY253" fmla="*/ 384175 h 896937"/>
                  <a:gd name="connsiteX254" fmla="*/ 15044 w 869950"/>
                  <a:gd name="connsiteY254" fmla="*/ 384175 h 896937"/>
                  <a:gd name="connsiteX255" fmla="*/ 0 w 869950"/>
                  <a:gd name="connsiteY255" fmla="*/ 368300 h 896937"/>
                  <a:gd name="connsiteX256" fmla="*/ 15044 w 869950"/>
                  <a:gd name="connsiteY256" fmla="*/ 352425 h 896937"/>
                  <a:gd name="connsiteX257" fmla="*/ 601663 w 869950"/>
                  <a:gd name="connsiteY257" fmla="*/ 330200 h 896937"/>
                  <a:gd name="connsiteX258" fmla="*/ 646907 w 869950"/>
                  <a:gd name="connsiteY258" fmla="*/ 330200 h 896937"/>
                  <a:gd name="connsiteX259" fmla="*/ 660552 w 869950"/>
                  <a:gd name="connsiteY259" fmla="*/ 338617 h 896937"/>
                  <a:gd name="connsiteX260" fmla="*/ 661988 w 869950"/>
                  <a:gd name="connsiteY260" fmla="*/ 344930 h 896937"/>
                  <a:gd name="connsiteX261" fmla="*/ 646907 w 869950"/>
                  <a:gd name="connsiteY261" fmla="*/ 360362 h 896937"/>
                  <a:gd name="connsiteX262" fmla="*/ 601663 w 869950"/>
                  <a:gd name="connsiteY262" fmla="*/ 360362 h 896937"/>
                  <a:gd name="connsiteX263" fmla="*/ 601663 w 869950"/>
                  <a:gd name="connsiteY263" fmla="*/ 338617 h 896937"/>
                  <a:gd name="connsiteX264" fmla="*/ 601663 w 869950"/>
                  <a:gd name="connsiteY264" fmla="*/ 330200 h 896937"/>
                  <a:gd name="connsiteX265" fmla="*/ 808038 w 869950"/>
                  <a:gd name="connsiteY265" fmla="*/ 307975 h 896937"/>
                  <a:gd name="connsiteX266" fmla="*/ 853926 w 869950"/>
                  <a:gd name="connsiteY266" fmla="*/ 307975 h 896937"/>
                  <a:gd name="connsiteX267" fmla="*/ 869950 w 869950"/>
                  <a:gd name="connsiteY267" fmla="*/ 323056 h 896937"/>
                  <a:gd name="connsiteX268" fmla="*/ 853926 w 869950"/>
                  <a:gd name="connsiteY268" fmla="*/ 338137 h 896937"/>
                  <a:gd name="connsiteX269" fmla="*/ 808038 w 869950"/>
                  <a:gd name="connsiteY269" fmla="*/ 338137 h 896937"/>
                  <a:gd name="connsiteX270" fmla="*/ 808038 w 869950"/>
                  <a:gd name="connsiteY270" fmla="*/ 307975 h 896937"/>
                  <a:gd name="connsiteX271" fmla="*/ 15044 w 869950"/>
                  <a:gd name="connsiteY271" fmla="*/ 249237 h 896937"/>
                  <a:gd name="connsiteX272" fmla="*/ 90979 w 869950"/>
                  <a:gd name="connsiteY272" fmla="*/ 249237 h 896937"/>
                  <a:gd name="connsiteX273" fmla="*/ 106740 w 869950"/>
                  <a:gd name="connsiteY273" fmla="*/ 249237 h 896937"/>
                  <a:gd name="connsiteX274" fmla="*/ 122500 w 869950"/>
                  <a:gd name="connsiteY274" fmla="*/ 249237 h 896937"/>
                  <a:gd name="connsiteX275" fmla="*/ 136111 w 869950"/>
                  <a:gd name="connsiteY275" fmla="*/ 249237 h 896937"/>
                  <a:gd name="connsiteX276" fmla="*/ 151871 w 869950"/>
                  <a:gd name="connsiteY276" fmla="*/ 249237 h 896937"/>
                  <a:gd name="connsiteX277" fmla="*/ 167631 w 869950"/>
                  <a:gd name="connsiteY277" fmla="*/ 249237 h 896937"/>
                  <a:gd name="connsiteX278" fmla="*/ 209181 w 869950"/>
                  <a:gd name="connsiteY278" fmla="*/ 249237 h 896937"/>
                  <a:gd name="connsiteX279" fmla="*/ 266490 w 869950"/>
                  <a:gd name="connsiteY279" fmla="*/ 249237 h 896937"/>
                  <a:gd name="connsiteX280" fmla="*/ 282250 w 869950"/>
                  <a:gd name="connsiteY280" fmla="*/ 249237 h 896937"/>
                  <a:gd name="connsiteX281" fmla="*/ 298011 w 869950"/>
                  <a:gd name="connsiteY281" fmla="*/ 249237 h 896937"/>
                  <a:gd name="connsiteX282" fmla="*/ 313771 w 869950"/>
                  <a:gd name="connsiteY282" fmla="*/ 249237 h 896937"/>
                  <a:gd name="connsiteX283" fmla="*/ 329531 w 869950"/>
                  <a:gd name="connsiteY283" fmla="*/ 249237 h 896937"/>
                  <a:gd name="connsiteX284" fmla="*/ 343142 w 869950"/>
                  <a:gd name="connsiteY284" fmla="*/ 249237 h 896937"/>
                  <a:gd name="connsiteX285" fmla="*/ 358902 w 869950"/>
                  <a:gd name="connsiteY285" fmla="*/ 249237 h 896937"/>
                  <a:gd name="connsiteX286" fmla="*/ 374662 w 869950"/>
                  <a:gd name="connsiteY286" fmla="*/ 249237 h 896937"/>
                  <a:gd name="connsiteX287" fmla="*/ 440568 w 869950"/>
                  <a:gd name="connsiteY287" fmla="*/ 249237 h 896937"/>
                  <a:gd name="connsiteX288" fmla="*/ 454179 w 869950"/>
                  <a:gd name="connsiteY288" fmla="*/ 258097 h 896937"/>
                  <a:gd name="connsiteX289" fmla="*/ 455612 w 869950"/>
                  <a:gd name="connsiteY289" fmla="*/ 265481 h 896937"/>
                  <a:gd name="connsiteX290" fmla="*/ 440568 w 869950"/>
                  <a:gd name="connsiteY290" fmla="*/ 280987 h 896937"/>
                  <a:gd name="connsiteX291" fmla="*/ 374662 w 869950"/>
                  <a:gd name="connsiteY291" fmla="*/ 280987 h 896937"/>
                  <a:gd name="connsiteX292" fmla="*/ 358902 w 869950"/>
                  <a:gd name="connsiteY292" fmla="*/ 280987 h 896937"/>
                  <a:gd name="connsiteX293" fmla="*/ 343142 w 869950"/>
                  <a:gd name="connsiteY293" fmla="*/ 280987 h 896937"/>
                  <a:gd name="connsiteX294" fmla="*/ 329531 w 869950"/>
                  <a:gd name="connsiteY294" fmla="*/ 280987 h 896937"/>
                  <a:gd name="connsiteX295" fmla="*/ 313771 w 869950"/>
                  <a:gd name="connsiteY295" fmla="*/ 280987 h 896937"/>
                  <a:gd name="connsiteX296" fmla="*/ 298011 w 869950"/>
                  <a:gd name="connsiteY296" fmla="*/ 280987 h 896937"/>
                  <a:gd name="connsiteX297" fmla="*/ 282250 w 869950"/>
                  <a:gd name="connsiteY297" fmla="*/ 280987 h 896937"/>
                  <a:gd name="connsiteX298" fmla="*/ 266490 w 869950"/>
                  <a:gd name="connsiteY298" fmla="*/ 280987 h 896937"/>
                  <a:gd name="connsiteX299" fmla="*/ 167631 w 869950"/>
                  <a:gd name="connsiteY299" fmla="*/ 280987 h 896937"/>
                  <a:gd name="connsiteX300" fmla="*/ 151871 w 869950"/>
                  <a:gd name="connsiteY300" fmla="*/ 280987 h 896937"/>
                  <a:gd name="connsiteX301" fmla="*/ 136111 w 869950"/>
                  <a:gd name="connsiteY301" fmla="*/ 280987 h 896937"/>
                  <a:gd name="connsiteX302" fmla="*/ 122500 w 869950"/>
                  <a:gd name="connsiteY302" fmla="*/ 280987 h 896937"/>
                  <a:gd name="connsiteX303" fmla="*/ 106740 w 869950"/>
                  <a:gd name="connsiteY303" fmla="*/ 280987 h 896937"/>
                  <a:gd name="connsiteX304" fmla="*/ 90979 w 869950"/>
                  <a:gd name="connsiteY304" fmla="*/ 280987 h 896937"/>
                  <a:gd name="connsiteX305" fmla="*/ 15044 w 869950"/>
                  <a:gd name="connsiteY305" fmla="*/ 280987 h 896937"/>
                  <a:gd name="connsiteX306" fmla="*/ 0 w 869950"/>
                  <a:gd name="connsiteY306" fmla="*/ 265481 h 896937"/>
                  <a:gd name="connsiteX307" fmla="*/ 15044 w 869950"/>
                  <a:gd name="connsiteY307" fmla="*/ 249237 h 896937"/>
                  <a:gd name="connsiteX308" fmla="*/ 601663 w 869950"/>
                  <a:gd name="connsiteY308" fmla="*/ 227012 h 896937"/>
                  <a:gd name="connsiteX309" fmla="*/ 646907 w 869950"/>
                  <a:gd name="connsiteY309" fmla="*/ 227012 h 896937"/>
                  <a:gd name="connsiteX310" fmla="*/ 660552 w 869950"/>
                  <a:gd name="connsiteY310" fmla="*/ 235671 h 896937"/>
                  <a:gd name="connsiteX311" fmla="*/ 661988 w 869950"/>
                  <a:gd name="connsiteY311" fmla="*/ 242887 h 896937"/>
                  <a:gd name="connsiteX312" fmla="*/ 646907 w 869950"/>
                  <a:gd name="connsiteY312" fmla="*/ 258762 h 896937"/>
                  <a:gd name="connsiteX313" fmla="*/ 601663 w 869950"/>
                  <a:gd name="connsiteY313" fmla="*/ 258762 h 896937"/>
                  <a:gd name="connsiteX314" fmla="*/ 601663 w 869950"/>
                  <a:gd name="connsiteY314" fmla="*/ 235671 h 896937"/>
                  <a:gd name="connsiteX315" fmla="*/ 601663 w 869950"/>
                  <a:gd name="connsiteY315" fmla="*/ 227012 h 896937"/>
                  <a:gd name="connsiteX316" fmla="*/ 808038 w 869950"/>
                  <a:gd name="connsiteY316" fmla="*/ 204787 h 896937"/>
                  <a:gd name="connsiteX317" fmla="*/ 853926 w 869950"/>
                  <a:gd name="connsiteY317" fmla="*/ 204787 h 896937"/>
                  <a:gd name="connsiteX318" fmla="*/ 869950 w 869950"/>
                  <a:gd name="connsiteY318" fmla="*/ 219517 h 896937"/>
                  <a:gd name="connsiteX319" fmla="*/ 853926 w 869950"/>
                  <a:gd name="connsiteY319" fmla="*/ 234949 h 896937"/>
                  <a:gd name="connsiteX320" fmla="*/ 808038 w 869950"/>
                  <a:gd name="connsiteY320" fmla="*/ 234949 h 896937"/>
                  <a:gd name="connsiteX321" fmla="*/ 808038 w 869950"/>
                  <a:gd name="connsiteY321" fmla="*/ 204787 h 896937"/>
                  <a:gd name="connsiteX322" fmla="*/ 601663 w 869950"/>
                  <a:gd name="connsiteY322" fmla="*/ 125412 h 896937"/>
                  <a:gd name="connsiteX323" fmla="*/ 646907 w 869950"/>
                  <a:gd name="connsiteY323" fmla="*/ 125412 h 896937"/>
                  <a:gd name="connsiteX324" fmla="*/ 660552 w 869950"/>
                  <a:gd name="connsiteY324" fmla="*/ 133829 h 896937"/>
                  <a:gd name="connsiteX325" fmla="*/ 661988 w 869950"/>
                  <a:gd name="connsiteY325" fmla="*/ 140142 h 896937"/>
                  <a:gd name="connsiteX326" fmla="*/ 646907 w 869950"/>
                  <a:gd name="connsiteY326" fmla="*/ 155574 h 896937"/>
                  <a:gd name="connsiteX327" fmla="*/ 601663 w 869950"/>
                  <a:gd name="connsiteY327" fmla="*/ 155574 h 896937"/>
                  <a:gd name="connsiteX328" fmla="*/ 601663 w 869950"/>
                  <a:gd name="connsiteY328" fmla="*/ 133829 h 896937"/>
                  <a:gd name="connsiteX329" fmla="*/ 601663 w 869950"/>
                  <a:gd name="connsiteY329" fmla="*/ 125412 h 896937"/>
                  <a:gd name="connsiteX330" fmla="*/ 808038 w 869950"/>
                  <a:gd name="connsiteY330" fmla="*/ 101600 h 896937"/>
                  <a:gd name="connsiteX331" fmla="*/ 853926 w 869950"/>
                  <a:gd name="connsiteY331" fmla="*/ 101600 h 896937"/>
                  <a:gd name="connsiteX332" fmla="*/ 869950 w 869950"/>
                  <a:gd name="connsiteY332" fmla="*/ 117475 h 896937"/>
                  <a:gd name="connsiteX333" fmla="*/ 853926 w 869950"/>
                  <a:gd name="connsiteY333" fmla="*/ 133350 h 896937"/>
                  <a:gd name="connsiteX334" fmla="*/ 808038 w 869950"/>
                  <a:gd name="connsiteY334" fmla="*/ 133350 h 896937"/>
                  <a:gd name="connsiteX335" fmla="*/ 808038 w 869950"/>
                  <a:gd name="connsiteY335" fmla="*/ 101600 h 896937"/>
                  <a:gd name="connsiteX336" fmla="*/ 808038 w 869950"/>
                  <a:gd name="connsiteY336" fmla="*/ 0 h 896937"/>
                  <a:gd name="connsiteX337" fmla="*/ 853926 w 869950"/>
                  <a:gd name="connsiteY337" fmla="*/ 0 h 896937"/>
                  <a:gd name="connsiteX338" fmla="*/ 869950 w 869950"/>
                  <a:gd name="connsiteY338" fmla="*/ 14730 h 896937"/>
                  <a:gd name="connsiteX339" fmla="*/ 853926 w 869950"/>
                  <a:gd name="connsiteY339" fmla="*/ 30162 h 896937"/>
                  <a:gd name="connsiteX340" fmla="*/ 808038 w 869950"/>
                  <a:gd name="connsiteY340" fmla="*/ 30162 h 896937"/>
                  <a:gd name="connsiteX341" fmla="*/ 808038 w 869950"/>
                  <a:gd name="connsiteY341" fmla="*/ 0 h 89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869950" h="896937">
                    <a:moveTo>
                      <a:pt x="15044" y="866775"/>
                    </a:moveTo>
                    <a:cubicBezTo>
                      <a:pt x="42266" y="866775"/>
                      <a:pt x="67339" y="866775"/>
                      <a:pt x="90979" y="866775"/>
                    </a:cubicBezTo>
                    <a:cubicBezTo>
                      <a:pt x="95994" y="866775"/>
                      <a:pt x="101009" y="866775"/>
                      <a:pt x="106740" y="866775"/>
                    </a:cubicBezTo>
                    <a:cubicBezTo>
                      <a:pt x="111754" y="866775"/>
                      <a:pt x="116769" y="866775"/>
                      <a:pt x="122500" y="866775"/>
                    </a:cubicBezTo>
                    <a:cubicBezTo>
                      <a:pt x="126798" y="866775"/>
                      <a:pt x="131096" y="866775"/>
                      <a:pt x="136111" y="866775"/>
                    </a:cubicBezTo>
                    <a:cubicBezTo>
                      <a:pt x="440568" y="866775"/>
                      <a:pt x="440568" y="866775"/>
                      <a:pt x="440568" y="866775"/>
                    </a:cubicBezTo>
                    <a:cubicBezTo>
                      <a:pt x="447016" y="866775"/>
                      <a:pt x="452030" y="870282"/>
                      <a:pt x="454179" y="875894"/>
                    </a:cubicBezTo>
                    <a:cubicBezTo>
                      <a:pt x="455612" y="877297"/>
                      <a:pt x="455612" y="879401"/>
                      <a:pt x="455612" y="882207"/>
                    </a:cubicBezTo>
                    <a:cubicBezTo>
                      <a:pt x="455612" y="882908"/>
                      <a:pt x="455612" y="882908"/>
                      <a:pt x="455612" y="883610"/>
                    </a:cubicBezTo>
                    <a:cubicBezTo>
                      <a:pt x="455612" y="885013"/>
                      <a:pt x="455612" y="885714"/>
                      <a:pt x="454896" y="887117"/>
                    </a:cubicBezTo>
                    <a:cubicBezTo>
                      <a:pt x="453463" y="891326"/>
                      <a:pt x="450598" y="894833"/>
                      <a:pt x="445583" y="896236"/>
                    </a:cubicBezTo>
                    <a:cubicBezTo>
                      <a:pt x="445583" y="896236"/>
                      <a:pt x="444867" y="896937"/>
                      <a:pt x="444150" y="896937"/>
                    </a:cubicBezTo>
                    <a:cubicBezTo>
                      <a:pt x="444150" y="896937"/>
                      <a:pt x="443434" y="896937"/>
                      <a:pt x="443434" y="896937"/>
                    </a:cubicBezTo>
                    <a:cubicBezTo>
                      <a:pt x="442718" y="896937"/>
                      <a:pt x="441285" y="896937"/>
                      <a:pt x="440568" y="896937"/>
                    </a:cubicBezTo>
                    <a:cubicBezTo>
                      <a:pt x="270072" y="896937"/>
                      <a:pt x="167631" y="896937"/>
                      <a:pt x="106740" y="896937"/>
                    </a:cubicBezTo>
                    <a:cubicBezTo>
                      <a:pt x="101009" y="896937"/>
                      <a:pt x="95278" y="896937"/>
                      <a:pt x="90979" y="896937"/>
                    </a:cubicBezTo>
                    <a:cubicBezTo>
                      <a:pt x="15044" y="896937"/>
                      <a:pt x="15044" y="896937"/>
                      <a:pt x="15044" y="896937"/>
                    </a:cubicBezTo>
                    <a:cubicBezTo>
                      <a:pt x="15044" y="896937"/>
                      <a:pt x="15044" y="896937"/>
                      <a:pt x="14328" y="896937"/>
                    </a:cubicBezTo>
                    <a:cubicBezTo>
                      <a:pt x="6448" y="896937"/>
                      <a:pt x="0" y="890624"/>
                      <a:pt x="0" y="882207"/>
                    </a:cubicBezTo>
                    <a:cubicBezTo>
                      <a:pt x="0" y="873790"/>
                      <a:pt x="6448" y="866775"/>
                      <a:pt x="15044" y="866775"/>
                    </a:cubicBezTo>
                    <a:close/>
                    <a:moveTo>
                      <a:pt x="15044" y="763587"/>
                    </a:moveTo>
                    <a:cubicBezTo>
                      <a:pt x="42266" y="763587"/>
                      <a:pt x="67339" y="763587"/>
                      <a:pt x="90979" y="763587"/>
                    </a:cubicBezTo>
                    <a:cubicBezTo>
                      <a:pt x="95994" y="763587"/>
                      <a:pt x="101009" y="763587"/>
                      <a:pt x="106740" y="763587"/>
                    </a:cubicBezTo>
                    <a:cubicBezTo>
                      <a:pt x="111754" y="763587"/>
                      <a:pt x="116769" y="763587"/>
                      <a:pt x="122500" y="763587"/>
                    </a:cubicBezTo>
                    <a:cubicBezTo>
                      <a:pt x="126798" y="763587"/>
                      <a:pt x="131096" y="763587"/>
                      <a:pt x="136111" y="763587"/>
                    </a:cubicBezTo>
                    <a:cubicBezTo>
                      <a:pt x="141125" y="763587"/>
                      <a:pt x="146140" y="763587"/>
                      <a:pt x="151871" y="763587"/>
                    </a:cubicBezTo>
                    <a:cubicBezTo>
                      <a:pt x="156886" y="763587"/>
                      <a:pt x="161900" y="763587"/>
                      <a:pt x="167631" y="763587"/>
                    </a:cubicBezTo>
                    <a:cubicBezTo>
                      <a:pt x="181958" y="763587"/>
                      <a:pt x="195570" y="763587"/>
                      <a:pt x="209181" y="763587"/>
                    </a:cubicBezTo>
                    <a:cubicBezTo>
                      <a:pt x="229955" y="763587"/>
                      <a:pt x="249297" y="763587"/>
                      <a:pt x="266490" y="763587"/>
                    </a:cubicBezTo>
                    <a:cubicBezTo>
                      <a:pt x="272221" y="763587"/>
                      <a:pt x="277236" y="763587"/>
                      <a:pt x="282250" y="763587"/>
                    </a:cubicBezTo>
                    <a:cubicBezTo>
                      <a:pt x="287981" y="763587"/>
                      <a:pt x="292996" y="763587"/>
                      <a:pt x="298011" y="763587"/>
                    </a:cubicBezTo>
                    <a:cubicBezTo>
                      <a:pt x="303742" y="763587"/>
                      <a:pt x="308756" y="763587"/>
                      <a:pt x="313771" y="763587"/>
                    </a:cubicBezTo>
                    <a:cubicBezTo>
                      <a:pt x="440568" y="763587"/>
                      <a:pt x="440568" y="763587"/>
                      <a:pt x="440568" y="763587"/>
                    </a:cubicBezTo>
                    <a:cubicBezTo>
                      <a:pt x="444867" y="763587"/>
                      <a:pt x="448449" y="765752"/>
                      <a:pt x="450598" y="767917"/>
                    </a:cubicBezTo>
                    <a:cubicBezTo>
                      <a:pt x="451314" y="767917"/>
                      <a:pt x="451314" y="768638"/>
                      <a:pt x="452030" y="769360"/>
                    </a:cubicBezTo>
                    <a:cubicBezTo>
                      <a:pt x="452747" y="770081"/>
                      <a:pt x="453463" y="771525"/>
                      <a:pt x="454179" y="772246"/>
                    </a:cubicBezTo>
                    <a:cubicBezTo>
                      <a:pt x="454896" y="774411"/>
                      <a:pt x="455612" y="775854"/>
                      <a:pt x="455612" y="778019"/>
                    </a:cubicBezTo>
                    <a:cubicBezTo>
                      <a:pt x="455612" y="778741"/>
                      <a:pt x="455612" y="778741"/>
                      <a:pt x="455612" y="779462"/>
                    </a:cubicBezTo>
                    <a:cubicBezTo>
                      <a:pt x="455612" y="780905"/>
                      <a:pt x="455612" y="781627"/>
                      <a:pt x="455612" y="782348"/>
                    </a:cubicBezTo>
                    <a:cubicBezTo>
                      <a:pt x="455612" y="783070"/>
                      <a:pt x="455612" y="783792"/>
                      <a:pt x="454896" y="783792"/>
                    </a:cubicBezTo>
                    <a:cubicBezTo>
                      <a:pt x="454896" y="784513"/>
                      <a:pt x="454896" y="784513"/>
                      <a:pt x="454896" y="784513"/>
                    </a:cubicBezTo>
                    <a:cubicBezTo>
                      <a:pt x="454179" y="788843"/>
                      <a:pt x="451314" y="791729"/>
                      <a:pt x="447732" y="793894"/>
                    </a:cubicBezTo>
                    <a:cubicBezTo>
                      <a:pt x="447016" y="793894"/>
                      <a:pt x="446299" y="794616"/>
                      <a:pt x="445583" y="794616"/>
                    </a:cubicBezTo>
                    <a:cubicBezTo>
                      <a:pt x="444867" y="794616"/>
                      <a:pt x="444867" y="794616"/>
                      <a:pt x="444867" y="794616"/>
                    </a:cubicBezTo>
                    <a:cubicBezTo>
                      <a:pt x="444150" y="794616"/>
                      <a:pt x="443434" y="794616"/>
                      <a:pt x="443434" y="795337"/>
                    </a:cubicBezTo>
                    <a:cubicBezTo>
                      <a:pt x="442001" y="795337"/>
                      <a:pt x="441285" y="795337"/>
                      <a:pt x="440568" y="795337"/>
                    </a:cubicBezTo>
                    <a:cubicBezTo>
                      <a:pt x="381826" y="795337"/>
                      <a:pt x="330964" y="795337"/>
                      <a:pt x="287981" y="795337"/>
                    </a:cubicBezTo>
                    <a:cubicBezTo>
                      <a:pt x="281534" y="795337"/>
                      <a:pt x="275803" y="795337"/>
                      <a:pt x="270072" y="795337"/>
                    </a:cubicBezTo>
                    <a:cubicBezTo>
                      <a:pt x="229955" y="795337"/>
                      <a:pt x="196286" y="795337"/>
                      <a:pt x="167631" y="795337"/>
                    </a:cubicBezTo>
                    <a:cubicBezTo>
                      <a:pt x="161900" y="795337"/>
                      <a:pt x="156886" y="795337"/>
                      <a:pt x="151871" y="795337"/>
                    </a:cubicBezTo>
                    <a:cubicBezTo>
                      <a:pt x="146140" y="795337"/>
                      <a:pt x="141125" y="795337"/>
                      <a:pt x="136111" y="795337"/>
                    </a:cubicBezTo>
                    <a:cubicBezTo>
                      <a:pt x="131096" y="795337"/>
                      <a:pt x="126798" y="795337"/>
                      <a:pt x="122500" y="795337"/>
                    </a:cubicBezTo>
                    <a:cubicBezTo>
                      <a:pt x="116769" y="795337"/>
                      <a:pt x="111038" y="795337"/>
                      <a:pt x="106740" y="795337"/>
                    </a:cubicBezTo>
                    <a:cubicBezTo>
                      <a:pt x="101009" y="795337"/>
                      <a:pt x="95278" y="795337"/>
                      <a:pt x="90979" y="795337"/>
                    </a:cubicBezTo>
                    <a:cubicBezTo>
                      <a:pt x="15044" y="795337"/>
                      <a:pt x="15044" y="795337"/>
                      <a:pt x="15044" y="795337"/>
                    </a:cubicBezTo>
                    <a:cubicBezTo>
                      <a:pt x="6448" y="795337"/>
                      <a:pt x="0" y="788843"/>
                      <a:pt x="0" y="779462"/>
                    </a:cubicBezTo>
                    <a:cubicBezTo>
                      <a:pt x="0" y="770803"/>
                      <a:pt x="6448" y="763587"/>
                      <a:pt x="15044" y="763587"/>
                    </a:cubicBezTo>
                    <a:close/>
                    <a:moveTo>
                      <a:pt x="601663" y="741362"/>
                    </a:moveTo>
                    <a:cubicBezTo>
                      <a:pt x="646907" y="741362"/>
                      <a:pt x="646907" y="741362"/>
                      <a:pt x="646907" y="741362"/>
                    </a:cubicBezTo>
                    <a:cubicBezTo>
                      <a:pt x="653370" y="741362"/>
                      <a:pt x="658397" y="744869"/>
                      <a:pt x="660552" y="750481"/>
                    </a:cubicBezTo>
                    <a:cubicBezTo>
                      <a:pt x="661270" y="751884"/>
                      <a:pt x="661988" y="753988"/>
                      <a:pt x="661988" y="756794"/>
                    </a:cubicBezTo>
                    <a:cubicBezTo>
                      <a:pt x="661988" y="758197"/>
                      <a:pt x="661988" y="760301"/>
                      <a:pt x="661270" y="761704"/>
                    </a:cubicBezTo>
                    <a:cubicBezTo>
                      <a:pt x="659116" y="767315"/>
                      <a:pt x="654089" y="771524"/>
                      <a:pt x="646907" y="771524"/>
                    </a:cubicBezTo>
                    <a:cubicBezTo>
                      <a:pt x="631108" y="771524"/>
                      <a:pt x="616026" y="771524"/>
                      <a:pt x="601663" y="771524"/>
                    </a:cubicBezTo>
                    <a:cubicBezTo>
                      <a:pt x="601663" y="771524"/>
                      <a:pt x="601663" y="771524"/>
                      <a:pt x="601663" y="761704"/>
                    </a:cubicBezTo>
                    <a:cubicBezTo>
                      <a:pt x="601663" y="761704"/>
                      <a:pt x="601663" y="761704"/>
                      <a:pt x="601663" y="750481"/>
                    </a:cubicBezTo>
                    <a:cubicBezTo>
                      <a:pt x="601663" y="750481"/>
                      <a:pt x="601663" y="750481"/>
                      <a:pt x="601663" y="741362"/>
                    </a:cubicBezTo>
                    <a:close/>
                    <a:moveTo>
                      <a:pt x="15044" y="661987"/>
                    </a:moveTo>
                    <a:cubicBezTo>
                      <a:pt x="42266" y="661987"/>
                      <a:pt x="67339" y="661987"/>
                      <a:pt x="90979" y="661987"/>
                    </a:cubicBezTo>
                    <a:cubicBezTo>
                      <a:pt x="95994" y="661987"/>
                      <a:pt x="101009" y="661987"/>
                      <a:pt x="106740" y="661987"/>
                    </a:cubicBezTo>
                    <a:cubicBezTo>
                      <a:pt x="111754" y="661987"/>
                      <a:pt x="116769" y="661987"/>
                      <a:pt x="122500" y="661987"/>
                    </a:cubicBezTo>
                    <a:cubicBezTo>
                      <a:pt x="126798" y="661987"/>
                      <a:pt x="131096" y="661987"/>
                      <a:pt x="136111" y="661987"/>
                    </a:cubicBezTo>
                    <a:cubicBezTo>
                      <a:pt x="141125" y="661987"/>
                      <a:pt x="146140" y="661987"/>
                      <a:pt x="151871" y="661987"/>
                    </a:cubicBezTo>
                    <a:cubicBezTo>
                      <a:pt x="156886" y="661987"/>
                      <a:pt x="161900" y="661987"/>
                      <a:pt x="167631" y="661987"/>
                    </a:cubicBezTo>
                    <a:cubicBezTo>
                      <a:pt x="181958" y="661987"/>
                      <a:pt x="195570" y="661987"/>
                      <a:pt x="209181" y="661987"/>
                    </a:cubicBezTo>
                    <a:cubicBezTo>
                      <a:pt x="229955" y="661987"/>
                      <a:pt x="249297" y="661987"/>
                      <a:pt x="266490" y="661987"/>
                    </a:cubicBezTo>
                    <a:cubicBezTo>
                      <a:pt x="272221" y="661987"/>
                      <a:pt x="277236" y="661987"/>
                      <a:pt x="282250" y="661987"/>
                    </a:cubicBezTo>
                    <a:cubicBezTo>
                      <a:pt x="287981" y="661987"/>
                      <a:pt x="292996" y="661987"/>
                      <a:pt x="298011" y="661987"/>
                    </a:cubicBezTo>
                    <a:cubicBezTo>
                      <a:pt x="303742" y="661987"/>
                      <a:pt x="308756" y="661987"/>
                      <a:pt x="313771" y="661987"/>
                    </a:cubicBezTo>
                    <a:cubicBezTo>
                      <a:pt x="319502" y="661987"/>
                      <a:pt x="324516" y="661987"/>
                      <a:pt x="329531" y="661987"/>
                    </a:cubicBezTo>
                    <a:cubicBezTo>
                      <a:pt x="334546" y="661987"/>
                      <a:pt x="338844" y="661987"/>
                      <a:pt x="343142" y="661987"/>
                    </a:cubicBezTo>
                    <a:cubicBezTo>
                      <a:pt x="348873" y="661987"/>
                      <a:pt x="354604" y="661987"/>
                      <a:pt x="358902" y="661987"/>
                    </a:cubicBezTo>
                    <a:cubicBezTo>
                      <a:pt x="364633" y="661987"/>
                      <a:pt x="370364" y="661987"/>
                      <a:pt x="374662" y="661987"/>
                    </a:cubicBezTo>
                    <a:cubicBezTo>
                      <a:pt x="440568" y="661987"/>
                      <a:pt x="440568" y="661987"/>
                      <a:pt x="440568" y="661987"/>
                    </a:cubicBezTo>
                    <a:cubicBezTo>
                      <a:pt x="447016" y="661987"/>
                      <a:pt x="452030" y="665494"/>
                      <a:pt x="454179" y="670404"/>
                    </a:cubicBezTo>
                    <a:cubicBezTo>
                      <a:pt x="455612" y="672509"/>
                      <a:pt x="455612" y="674613"/>
                      <a:pt x="455612" y="677419"/>
                    </a:cubicBezTo>
                    <a:cubicBezTo>
                      <a:pt x="455612" y="685836"/>
                      <a:pt x="449881" y="692149"/>
                      <a:pt x="440568" y="692149"/>
                    </a:cubicBezTo>
                    <a:cubicBezTo>
                      <a:pt x="417645" y="692149"/>
                      <a:pt x="395437" y="692149"/>
                      <a:pt x="374662" y="692149"/>
                    </a:cubicBezTo>
                    <a:cubicBezTo>
                      <a:pt x="369648" y="692149"/>
                      <a:pt x="364633" y="692149"/>
                      <a:pt x="358902" y="692149"/>
                    </a:cubicBezTo>
                    <a:cubicBezTo>
                      <a:pt x="353888" y="692149"/>
                      <a:pt x="348873" y="692149"/>
                      <a:pt x="343142" y="692149"/>
                    </a:cubicBezTo>
                    <a:cubicBezTo>
                      <a:pt x="338844" y="692149"/>
                      <a:pt x="334546" y="692149"/>
                      <a:pt x="329531" y="692149"/>
                    </a:cubicBezTo>
                    <a:cubicBezTo>
                      <a:pt x="324516" y="692149"/>
                      <a:pt x="319502" y="692149"/>
                      <a:pt x="313771" y="692149"/>
                    </a:cubicBezTo>
                    <a:cubicBezTo>
                      <a:pt x="308756" y="692149"/>
                      <a:pt x="303742" y="692149"/>
                      <a:pt x="298011" y="692149"/>
                    </a:cubicBezTo>
                    <a:cubicBezTo>
                      <a:pt x="292996" y="692149"/>
                      <a:pt x="287981" y="692149"/>
                      <a:pt x="282250" y="692149"/>
                    </a:cubicBezTo>
                    <a:cubicBezTo>
                      <a:pt x="277236" y="692149"/>
                      <a:pt x="272221" y="692149"/>
                      <a:pt x="266490" y="692149"/>
                    </a:cubicBezTo>
                    <a:cubicBezTo>
                      <a:pt x="227806" y="692149"/>
                      <a:pt x="194853" y="692149"/>
                      <a:pt x="167631" y="692149"/>
                    </a:cubicBezTo>
                    <a:cubicBezTo>
                      <a:pt x="161900" y="692149"/>
                      <a:pt x="156886" y="692149"/>
                      <a:pt x="151871" y="692149"/>
                    </a:cubicBezTo>
                    <a:cubicBezTo>
                      <a:pt x="146140" y="692149"/>
                      <a:pt x="141125" y="692149"/>
                      <a:pt x="136111" y="692149"/>
                    </a:cubicBezTo>
                    <a:cubicBezTo>
                      <a:pt x="131096" y="692149"/>
                      <a:pt x="126798" y="692149"/>
                      <a:pt x="122500" y="692149"/>
                    </a:cubicBezTo>
                    <a:cubicBezTo>
                      <a:pt x="116769" y="692149"/>
                      <a:pt x="111038" y="692149"/>
                      <a:pt x="106740" y="692149"/>
                    </a:cubicBezTo>
                    <a:cubicBezTo>
                      <a:pt x="101009" y="692149"/>
                      <a:pt x="95278" y="692149"/>
                      <a:pt x="90979" y="692149"/>
                    </a:cubicBezTo>
                    <a:cubicBezTo>
                      <a:pt x="15044" y="692149"/>
                      <a:pt x="15044" y="692149"/>
                      <a:pt x="15044" y="692149"/>
                    </a:cubicBezTo>
                    <a:cubicBezTo>
                      <a:pt x="6448" y="692149"/>
                      <a:pt x="0" y="685836"/>
                      <a:pt x="0" y="677419"/>
                    </a:cubicBezTo>
                    <a:cubicBezTo>
                      <a:pt x="0" y="669002"/>
                      <a:pt x="6448" y="661987"/>
                      <a:pt x="15044" y="661987"/>
                    </a:cubicBezTo>
                    <a:close/>
                    <a:moveTo>
                      <a:pt x="601663" y="638175"/>
                    </a:moveTo>
                    <a:cubicBezTo>
                      <a:pt x="646907" y="638175"/>
                      <a:pt x="646907" y="638175"/>
                      <a:pt x="646907" y="638175"/>
                    </a:cubicBezTo>
                    <a:cubicBezTo>
                      <a:pt x="653370" y="638175"/>
                      <a:pt x="658397" y="641783"/>
                      <a:pt x="660552" y="646834"/>
                    </a:cubicBezTo>
                    <a:cubicBezTo>
                      <a:pt x="661270" y="648999"/>
                      <a:pt x="661988" y="651885"/>
                      <a:pt x="661988" y="654050"/>
                    </a:cubicBezTo>
                    <a:cubicBezTo>
                      <a:pt x="661988" y="663431"/>
                      <a:pt x="655525" y="669925"/>
                      <a:pt x="646907" y="669925"/>
                    </a:cubicBezTo>
                    <a:cubicBezTo>
                      <a:pt x="631108" y="669925"/>
                      <a:pt x="616026" y="669925"/>
                      <a:pt x="601663" y="669925"/>
                    </a:cubicBezTo>
                    <a:cubicBezTo>
                      <a:pt x="601663" y="669925"/>
                      <a:pt x="601663" y="669925"/>
                      <a:pt x="601663" y="646834"/>
                    </a:cubicBezTo>
                    <a:cubicBezTo>
                      <a:pt x="601663" y="646834"/>
                      <a:pt x="601663" y="646834"/>
                      <a:pt x="601663" y="638175"/>
                    </a:cubicBezTo>
                    <a:close/>
                    <a:moveTo>
                      <a:pt x="808038" y="615950"/>
                    </a:moveTo>
                    <a:cubicBezTo>
                      <a:pt x="853926" y="615950"/>
                      <a:pt x="853926" y="615950"/>
                      <a:pt x="853926" y="615950"/>
                    </a:cubicBezTo>
                    <a:cubicBezTo>
                      <a:pt x="863395" y="615950"/>
                      <a:pt x="869950" y="623334"/>
                      <a:pt x="869950" y="631456"/>
                    </a:cubicBezTo>
                    <a:cubicBezTo>
                      <a:pt x="869950" y="640316"/>
                      <a:pt x="863395" y="647700"/>
                      <a:pt x="853926" y="647700"/>
                    </a:cubicBezTo>
                    <a:cubicBezTo>
                      <a:pt x="838630" y="647700"/>
                      <a:pt x="823334" y="647700"/>
                      <a:pt x="808038" y="647700"/>
                    </a:cubicBezTo>
                    <a:cubicBezTo>
                      <a:pt x="808038" y="647700"/>
                      <a:pt x="808038" y="647700"/>
                      <a:pt x="808038" y="615950"/>
                    </a:cubicBezTo>
                    <a:close/>
                    <a:moveTo>
                      <a:pt x="15044" y="558800"/>
                    </a:moveTo>
                    <a:cubicBezTo>
                      <a:pt x="42266" y="558800"/>
                      <a:pt x="67339" y="558800"/>
                      <a:pt x="90979" y="558800"/>
                    </a:cubicBezTo>
                    <a:cubicBezTo>
                      <a:pt x="95994" y="558800"/>
                      <a:pt x="101009" y="558800"/>
                      <a:pt x="106740" y="558800"/>
                    </a:cubicBezTo>
                    <a:cubicBezTo>
                      <a:pt x="111754" y="558800"/>
                      <a:pt x="116769" y="558800"/>
                      <a:pt x="122500" y="558800"/>
                    </a:cubicBezTo>
                    <a:cubicBezTo>
                      <a:pt x="126798" y="558800"/>
                      <a:pt x="131096" y="558800"/>
                      <a:pt x="136111" y="558800"/>
                    </a:cubicBezTo>
                    <a:cubicBezTo>
                      <a:pt x="141125" y="558800"/>
                      <a:pt x="146140" y="558800"/>
                      <a:pt x="151871" y="558800"/>
                    </a:cubicBezTo>
                    <a:cubicBezTo>
                      <a:pt x="156886" y="558800"/>
                      <a:pt x="161900" y="558800"/>
                      <a:pt x="167631" y="558800"/>
                    </a:cubicBezTo>
                    <a:cubicBezTo>
                      <a:pt x="181958" y="558800"/>
                      <a:pt x="195570" y="558800"/>
                      <a:pt x="209181" y="558800"/>
                    </a:cubicBezTo>
                    <a:cubicBezTo>
                      <a:pt x="229955" y="558800"/>
                      <a:pt x="249297" y="558800"/>
                      <a:pt x="266490" y="558800"/>
                    </a:cubicBezTo>
                    <a:cubicBezTo>
                      <a:pt x="272221" y="558800"/>
                      <a:pt x="277236" y="558800"/>
                      <a:pt x="282250" y="558800"/>
                    </a:cubicBezTo>
                    <a:cubicBezTo>
                      <a:pt x="287981" y="558800"/>
                      <a:pt x="292996" y="558800"/>
                      <a:pt x="298011" y="558800"/>
                    </a:cubicBezTo>
                    <a:cubicBezTo>
                      <a:pt x="303742" y="558800"/>
                      <a:pt x="308756" y="558800"/>
                      <a:pt x="313771" y="558800"/>
                    </a:cubicBezTo>
                    <a:cubicBezTo>
                      <a:pt x="319502" y="558800"/>
                      <a:pt x="324516" y="558800"/>
                      <a:pt x="329531" y="558800"/>
                    </a:cubicBezTo>
                    <a:cubicBezTo>
                      <a:pt x="334546" y="558800"/>
                      <a:pt x="338844" y="558800"/>
                      <a:pt x="343142" y="558800"/>
                    </a:cubicBezTo>
                    <a:cubicBezTo>
                      <a:pt x="348873" y="558800"/>
                      <a:pt x="354604" y="558800"/>
                      <a:pt x="358902" y="558800"/>
                    </a:cubicBezTo>
                    <a:cubicBezTo>
                      <a:pt x="364633" y="558800"/>
                      <a:pt x="370364" y="558800"/>
                      <a:pt x="374662" y="558800"/>
                    </a:cubicBezTo>
                    <a:cubicBezTo>
                      <a:pt x="440568" y="558800"/>
                      <a:pt x="440568" y="558800"/>
                      <a:pt x="440568" y="558800"/>
                    </a:cubicBezTo>
                    <a:cubicBezTo>
                      <a:pt x="447016" y="558800"/>
                      <a:pt x="452030" y="562391"/>
                      <a:pt x="454179" y="567418"/>
                    </a:cubicBezTo>
                    <a:cubicBezTo>
                      <a:pt x="455612" y="569572"/>
                      <a:pt x="455612" y="571727"/>
                      <a:pt x="455612" y="573881"/>
                    </a:cubicBezTo>
                    <a:cubicBezTo>
                      <a:pt x="455612" y="581781"/>
                      <a:pt x="449881" y="588962"/>
                      <a:pt x="440568" y="588962"/>
                    </a:cubicBezTo>
                    <a:cubicBezTo>
                      <a:pt x="417645" y="588962"/>
                      <a:pt x="395437" y="588962"/>
                      <a:pt x="374662" y="588962"/>
                    </a:cubicBezTo>
                    <a:cubicBezTo>
                      <a:pt x="369648" y="588962"/>
                      <a:pt x="364633" y="588962"/>
                      <a:pt x="358902" y="588962"/>
                    </a:cubicBezTo>
                    <a:cubicBezTo>
                      <a:pt x="353888" y="588962"/>
                      <a:pt x="348873" y="588962"/>
                      <a:pt x="343142" y="588962"/>
                    </a:cubicBezTo>
                    <a:cubicBezTo>
                      <a:pt x="338844" y="588962"/>
                      <a:pt x="334546" y="588962"/>
                      <a:pt x="329531" y="588962"/>
                    </a:cubicBezTo>
                    <a:cubicBezTo>
                      <a:pt x="324516" y="588962"/>
                      <a:pt x="319502" y="588962"/>
                      <a:pt x="313771" y="588962"/>
                    </a:cubicBezTo>
                    <a:cubicBezTo>
                      <a:pt x="308756" y="588962"/>
                      <a:pt x="303742" y="588962"/>
                      <a:pt x="298011" y="588962"/>
                    </a:cubicBezTo>
                    <a:cubicBezTo>
                      <a:pt x="292996" y="588962"/>
                      <a:pt x="287981" y="588962"/>
                      <a:pt x="282250" y="588962"/>
                    </a:cubicBezTo>
                    <a:cubicBezTo>
                      <a:pt x="277236" y="588962"/>
                      <a:pt x="272221" y="588962"/>
                      <a:pt x="266490" y="588962"/>
                    </a:cubicBezTo>
                    <a:cubicBezTo>
                      <a:pt x="227806" y="588962"/>
                      <a:pt x="194853" y="588962"/>
                      <a:pt x="167631" y="588962"/>
                    </a:cubicBezTo>
                    <a:cubicBezTo>
                      <a:pt x="161900" y="588962"/>
                      <a:pt x="156886" y="588962"/>
                      <a:pt x="151871" y="588962"/>
                    </a:cubicBezTo>
                    <a:cubicBezTo>
                      <a:pt x="146140" y="588962"/>
                      <a:pt x="141125" y="588962"/>
                      <a:pt x="136111" y="588962"/>
                    </a:cubicBezTo>
                    <a:cubicBezTo>
                      <a:pt x="131096" y="588962"/>
                      <a:pt x="126798" y="588962"/>
                      <a:pt x="122500" y="588962"/>
                    </a:cubicBezTo>
                    <a:cubicBezTo>
                      <a:pt x="116769" y="588962"/>
                      <a:pt x="111038" y="588962"/>
                      <a:pt x="106740" y="588962"/>
                    </a:cubicBezTo>
                    <a:cubicBezTo>
                      <a:pt x="101009" y="588962"/>
                      <a:pt x="95278" y="588962"/>
                      <a:pt x="90979" y="588962"/>
                    </a:cubicBezTo>
                    <a:cubicBezTo>
                      <a:pt x="15044" y="588962"/>
                      <a:pt x="15044" y="588962"/>
                      <a:pt x="15044" y="588962"/>
                    </a:cubicBezTo>
                    <a:cubicBezTo>
                      <a:pt x="6448" y="588962"/>
                      <a:pt x="0" y="581781"/>
                      <a:pt x="0" y="573881"/>
                    </a:cubicBezTo>
                    <a:cubicBezTo>
                      <a:pt x="0" y="565982"/>
                      <a:pt x="6448" y="558800"/>
                      <a:pt x="15044" y="558800"/>
                    </a:cubicBezTo>
                    <a:close/>
                    <a:moveTo>
                      <a:pt x="601663" y="536575"/>
                    </a:moveTo>
                    <a:cubicBezTo>
                      <a:pt x="646907" y="536575"/>
                      <a:pt x="646907" y="536575"/>
                      <a:pt x="646907" y="536575"/>
                    </a:cubicBezTo>
                    <a:cubicBezTo>
                      <a:pt x="653370" y="536575"/>
                      <a:pt x="658397" y="540082"/>
                      <a:pt x="660552" y="544992"/>
                    </a:cubicBezTo>
                    <a:cubicBezTo>
                      <a:pt x="661270" y="547097"/>
                      <a:pt x="661988" y="549201"/>
                      <a:pt x="661988" y="552007"/>
                    </a:cubicBezTo>
                    <a:cubicBezTo>
                      <a:pt x="661988" y="559723"/>
                      <a:pt x="655525" y="566737"/>
                      <a:pt x="646907" y="566737"/>
                    </a:cubicBezTo>
                    <a:cubicBezTo>
                      <a:pt x="631108" y="566737"/>
                      <a:pt x="616026" y="566737"/>
                      <a:pt x="601663" y="566737"/>
                    </a:cubicBezTo>
                    <a:cubicBezTo>
                      <a:pt x="601663" y="566737"/>
                      <a:pt x="601663" y="566737"/>
                      <a:pt x="601663" y="544992"/>
                    </a:cubicBezTo>
                    <a:cubicBezTo>
                      <a:pt x="601663" y="544992"/>
                      <a:pt x="601663" y="544992"/>
                      <a:pt x="601663" y="536575"/>
                    </a:cubicBezTo>
                    <a:close/>
                    <a:moveTo>
                      <a:pt x="808038" y="512762"/>
                    </a:moveTo>
                    <a:cubicBezTo>
                      <a:pt x="853926" y="512762"/>
                      <a:pt x="853926" y="512762"/>
                      <a:pt x="853926" y="512762"/>
                    </a:cubicBezTo>
                    <a:cubicBezTo>
                      <a:pt x="863395" y="512762"/>
                      <a:pt x="869950" y="519978"/>
                      <a:pt x="869950" y="528637"/>
                    </a:cubicBezTo>
                    <a:cubicBezTo>
                      <a:pt x="869950" y="538018"/>
                      <a:pt x="863395" y="544512"/>
                      <a:pt x="853926" y="544512"/>
                    </a:cubicBezTo>
                    <a:cubicBezTo>
                      <a:pt x="838630" y="544512"/>
                      <a:pt x="823334" y="544512"/>
                      <a:pt x="808038" y="544512"/>
                    </a:cubicBezTo>
                    <a:cubicBezTo>
                      <a:pt x="808038" y="544512"/>
                      <a:pt x="808038" y="544512"/>
                      <a:pt x="808038" y="512762"/>
                    </a:cubicBezTo>
                    <a:close/>
                    <a:moveTo>
                      <a:pt x="15044" y="455612"/>
                    </a:moveTo>
                    <a:cubicBezTo>
                      <a:pt x="42266" y="455612"/>
                      <a:pt x="67339" y="455612"/>
                      <a:pt x="90979" y="455612"/>
                    </a:cubicBezTo>
                    <a:cubicBezTo>
                      <a:pt x="95994" y="455612"/>
                      <a:pt x="101009" y="455612"/>
                      <a:pt x="106740" y="455612"/>
                    </a:cubicBezTo>
                    <a:cubicBezTo>
                      <a:pt x="111754" y="455612"/>
                      <a:pt x="116769" y="455612"/>
                      <a:pt x="122500" y="455612"/>
                    </a:cubicBezTo>
                    <a:cubicBezTo>
                      <a:pt x="126798" y="455612"/>
                      <a:pt x="131096" y="455612"/>
                      <a:pt x="136111" y="455612"/>
                    </a:cubicBezTo>
                    <a:cubicBezTo>
                      <a:pt x="141125" y="455612"/>
                      <a:pt x="146140" y="455612"/>
                      <a:pt x="151871" y="455612"/>
                    </a:cubicBezTo>
                    <a:cubicBezTo>
                      <a:pt x="156886" y="455612"/>
                      <a:pt x="161900" y="455612"/>
                      <a:pt x="167631" y="455612"/>
                    </a:cubicBezTo>
                    <a:cubicBezTo>
                      <a:pt x="181958" y="455612"/>
                      <a:pt x="195570" y="455612"/>
                      <a:pt x="208464" y="455612"/>
                    </a:cubicBezTo>
                    <a:cubicBezTo>
                      <a:pt x="229955" y="455612"/>
                      <a:pt x="249297" y="455612"/>
                      <a:pt x="266490" y="455612"/>
                    </a:cubicBezTo>
                    <a:cubicBezTo>
                      <a:pt x="272221" y="455612"/>
                      <a:pt x="277236" y="455612"/>
                      <a:pt x="282250" y="455612"/>
                    </a:cubicBezTo>
                    <a:cubicBezTo>
                      <a:pt x="287981" y="455612"/>
                      <a:pt x="292996" y="455612"/>
                      <a:pt x="298011" y="455612"/>
                    </a:cubicBezTo>
                    <a:cubicBezTo>
                      <a:pt x="303742" y="455612"/>
                      <a:pt x="308756" y="455612"/>
                      <a:pt x="313771" y="455612"/>
                    </a:cubicBezTo>
                    <a:cubicBezTo>
                      <a:pt x="319502" y="455612"/>
                      <a:pt x="324516" y="455612"/>
                      <a:pt x="329531" y="455612"/>
                    </a:cubicBezTo>
                    <a:cubicBezTo>
                      <a:pt x="334546" y="455612"/>
                      <a:pt x="338844" y="455612"/>
                      <a:pt x="343142" y="455612"/>
                    </a:cubicBezTo>
                    <a:cubicBezTo>
                      <a:pt x="348873" y="455612"/>
                      <a:pt x="354604" y="455612"/>
                      <a:pt x="358902" y="455612"/>
                    </a:cubicBezTo>
                    <a:cubicBezTo>
                      <a:pt x="364633" y="455612"/>
                      <a:pt x="370364" y="455612"/>
                      <a:pt x="374662" y="455612"/>
                    </a:cubicBezTo>
                    <a:cubicBezTo>
                      <a:pt x="440568" y="455612"/>
                      <a:pt x="440568" y="455612"/>
                      <a:pt x="440568" y="455612"/>
                    </a:cubicBezTo>
                    <a:cubicBezTo>
                      <a:pt x="447016" y="455612"/>
                      <a:pt x="452030" y="459119"/>
                      <a:pt x="454179" y="464029"/>
                    </a:cubicBezTo>
                    <a:cubicBezTo>
                      <a:pt x="455612" y="466134"/>
                      <a:pt x="455612" y="468238"/>
                      <a:pt x="455612" y="471044"/>
                    </a:cubicBezTo>
                    <a:cubicBezTo>
                      <a:pt x="455612" y="478760"/>
                      <a:pt x="449881" y="485774"/>
                      <a:pt x="440568" y="485774"/>
                    </a:cubicBezTo>
                    <a:cubicBezTo>
                      <a:pt x="417645" y="485774"/>
                      <a:pt x="395437" y="485774"/>
                      <a:pt x="374662" y="485774"/>
                    </a:cubicBezTo>
                    <a:cubicBezTo>
                      <a:pt x="369648" y="485774"/>
                      <a:pt x="364633" y="485774"/>
                      <a:pt x="358902" y="485774"/>
                    </a:cubicBezTo>
                    <a:cubicBezTo>
                      <a:pt x="353888" y="485774"/>
                      <a:pt x="348873" y="485774"/>
                      <a:pt x="343142" y="485774"/>
                    </a:cubicBezTo>
                    <a:cubicBezTo>
                      <a:pt x="338844" y="485774"/>
                      <a:pt x="334546" y="485774"/>
                      <a:pt x="329531" y="485774"/>
                    </a:cubicBezTo>
                    <a:cubicBezTo>
                      <a:pt x="324516" y="485774"/>
                      <a:pt x="319502" y="485774"/>
                      <a:pt x="313771" y="485774"/>
                    </a:cubicBezTo>
                    <a:cubicBezTo>
                      <a:pt x="308756" y="485774"/>
                      <a:pt x="303742" y="485774"/>
                      <a:pt x="298011" y="485774"/>
                    </a:cubicBezTo>
                    <a:cubicBezTo>
                      <a:pt x="292996" y="485774"/>
                      <a:pt x="287981" y="485774"/>
                      <a:pt x="282250" y="485774"/>
                    </a:cubicBezTo>
                    <a:cubicBezTo>
                      <a:pt x="277236" y="485774"/>
                      <a:pt x="272221" y="485774"/>
                      <a:pt x="266490" y="485774"/>
                    </a:cubicBezTo>
                    <a:cubicBezTo>
                      <a:pt x="227806" y="485774"/>
                      <a:pt x="194853" y="485774"/>
                      <a:pt x="167631" y="485774"/>
                    </a:cubicBezTo>
                    <a:cubicBezTo>
                      <a:pt x="161900" y="485774"/>
                      <a:pt x="156886" y="485774"/>
                      <a:pt x="151871" y="485774"/>
                    </a:cubicBezTo>
                    <a:cubicBezTo>
                      <a:pt x="146140" y="485774"/>
                      <a:pt x="141125" y="485774"/>
                      <a:pt x="136111" y="485774"/>
                    </a:cubicBezTo>
                    <a:cubicBezTo>
                      <a:pt x="131096" y="485774"/>
                      <a:pt x="126798" y="485774"/>
                      <a:pt x="122500" y="485774"/>
                    </a:cubicBezTo>
                    <a:cubicBezTo>
                      <a:pt x="116769" y="485774"/>
                      <a:pt x="111038" y="485774"/>
                      <a:pt x="106740" y="485774"/>
                    </a:cubicBezTo>
                    <a:cubicBezTo>
                      <a:pt x="101009" y="485774"/>
                      <a:pt x="95278" y="485774"/>
                      <a:pt x="90979" y="485774"/>
                    </a:cubicBezTo>
                    <a:cubicBezTo>
                      <a:pt x="15044" y="485774"/>
                      <a:pt x="15044" y="485774"/>
                      <a:pt x="15044" y="485774"/>
                    </a:cubicBezTo>
                    <a:cubicBezTo>
                      <a:pt x="6448" y="485774"/>
                      <a:pt x="0" y="478760"/>
                      <a:pt x="0" y="471044"/>
                    </a:cubicBezTo>
                    <a:cubicBezTo>
                      <a:pt x="0" y="462627"/>
                      <a:pt x="6448" y="455612"/>
                      <a:pt x="15044" y="455612"/>
                    </a:cubicBezTo>
                    <a:close/>
                    <a:moveTo>
                      <a:pt x="601663" y="433387"/>
                    </a:moveTo>
                    <a:cubicBezTo>
                      <a:pt x="646907" y="433387"/>
                      <a:pt x="646907" y="433387"/>
                      <a:pt x="646907" y="433387"/>
                    </a:cubicBezTo>
                    <a:cubicBezTo>
                      <a:pt x="653370" y="433387"/>
                      <a:pt x="658397" y="436978"/>
                      <a:pt x="660552" y="442005"/>
                    </a:cubicBezTo>
                    <a:cubicBezTo>
                      <a:pt x="661270" y="444159"/>
                      <a:pt x="661988" y="446314"/>
                      <a:pt x="661988" y="448468"/>
                    </a:cubicBezTo>
                    <a:cubicBezTo>
                      <a:pt x="661988" y="456368"/>
                      <a:pt x="655525" y="463549"/>
                      <a:pt x="646907" y="463549"/>
                    </a:cubicBezTo>
                    <a:cubicBezTo>
                      <a:pt x="631108" y="463549"/>
                      <a:pt x="616026" y="463549"/>
                      <a:pt x="601663" y="463549"/>
                    </a:cubicBezTo>
                    <a:cubicBezTo>
                      <a:pt x="601663" y="463549"/>
                      <a:pt x="601663" y="463549"/>
                      <a:pt x="601663" y="442005"/>
                    </a:cubicBezTo>
                    <a:cubicBezTo>
                      <a:pt x="601663" y="442005"/>
                      <a:pt x="601663" y="442005"/>
                      <a:pt x="601663" y="433387"/>
                    </a:cubicBezTo>
                    <a:close/>
                    <a:moveTo>
                      <a:pt x="808038" y="411162"/>
                    </a:moveTo>
                    <a:cubicBezTo>
                      <a:pt x="853926" y="411162"/>
                      <a:pt x="853926" y="411162"/>
                      <a:pt x="853926" y="411162"/>
                    </a:cubicBezTo>
                    <a:cubicBezTo>
                      <a:pt x="863395" y="411162"/>
                      <a:pt x="869950" y="418177"/>
                      <a:pt x="869950" y="425892"/>
                    </a:cubicBezTo>
                    <a:cubicBezTo>
                      <a:pt x="869950" y="434310"/>
                      <a:pt x="863395" y="441324"/>
                      <a:pt x="853926" y="441324"/>
                    </a:cubicBezTo>
                    <a:cubicBezTo>
                      <a:pt x="838630" y="441324"/>
                      <a:pt x="823334" y="441324"/>
                      <a:pt x="808038" y="441324"/>
                    </a:cubicBezTo>
                    <a:cubicBezTo>
                      <a:pt x="808038" y="441324"/>
                      <a:pt x="808038" y="441324"/>
                      <a:pt x="808038" y="411162"/>
                    </a:cubicBezTo>
                    <a:close/>
                    <a:moveTo>
                      <a:pt x="15044" y="352425"/>
                    </a:moveTo>
                    <a:cubicBezTo>
                      <a:pt x="42266" y="352425"/>
                      <a:pt x="67339" y="352425"/>
                      <a:pt x="90979" y="352425"/>
                    </a:cubicBezTo>
                    <a:cubicBezTo>
                      <a:pt x="95994" y="352425"/>
                      <a:pt x="101009" y="352425"/>
                      <a:pt x="106740" y="352425"/>
                    </a:cubicBezTo>
                    <a:cubicBezTo>
                      <a:pt x="111754" y="352425"/>
                      <a:pt x="116769" y="352425"/>
                      <a:pt x="122500" y="352425"/>
                    </a:cubicBezTo>
                    <a:cubicBezTo>
                      <a:pt x="126798" y="352425"/>
                      <a:pt x="131096" y="352425"/>
                      <a:pt x="136111" y="352425"/>
                    </a:cubicBezTo>
                    <a:cubicBezTo>
                      <a:pt x="141125" y="352425"/>
                      <a:pt x="146140" y="352425"/>
                      <a:pt x="151871" y="352425"/>
                    </a:cubicBezTo>
                    <a:cubicBezTo>
                      <a:pt x="156886" y="352425"/>
                      <a:pt x="161900" y="352425"/>
                      <a:pt x="167631" y="352425"/>
                    </a:cubicBezTo>
                    <a:cubicBezTo>
                      <a:pt x="181958" y="352425"/>
                      <a:pt x="195570" y="352425"/>
                      <a:pt x="209181" y="352425"/>
                    </a:cubicBezTo>
                    <a:cubicBezTo>
                      <a:pt x="229955" y="352425"/>
                      <a:pt x="249297" y="352425"/>
                      <a:pt x="266490" y="352425"/>
                    </a:cubicBezTo>
                    <a:cubicBezTo>
                      <a:pt x="272221" y="352425"/>
                      <a:pt x="277236" y="352425"/>
                      <a:pt x="282250" y="352425"/>
                    </a:cubicBezTo>
                    <a:cubicBezTo>
                      <a:pt x="287981" y="352425"/>
                      <a:pt x="292996" y="352425"/>
                      <a:pt x="298011" y="352425"/>
                    </a:cubicBezTo>
                    <a:cubicBezTo>
                      <a:pt x="303742" y="352425"/>
                      <a:pt x="308756" y="352425"/>
                      <a:pt x="313771" y="352425"/>
                    </a:cubicBezTo>
                    <a:cubicBezTo>
                      <a:pt x="319502" y="352425"/>
                      <a:pt x="324516" y="352425"/>
                      <a:pt x="329531" y="352425"/>
                    </a:cubicBezTo>
                    <a:cubicBezTo>
                      <a:pt x="334546" y="352425"/>
                      <a:pt x="338844" y="352425"/>
                      <a:pt x="343142" y="352425"/>
                    </a:cubicBezTo>
                    <a:cubicBezTo>
                      <a:pt x="348873" y="352425"/>
                      <a:pt x="354604" y="352425"/>
                      <a:pt x="358902" y="352425"/>
                    </a:cubicBezTo>
                    <a:cubicBezTo>
                      <a:pt x="364633" y="352425"/>
                      <a:pt x="370364" y="352425"/>
                      <a:pt x="374662" y="352425"/>
                    </a:cubicBezTo>
                    <a:cubicBezTo>
                      <a:pt x="440568" y="352425"/>
                      <a:pt x="440568" y="352425"/>
                      <a:pt x="440568" y="352425"/>
                    </a:cubicBezTo>
                    <a:cubicBezTo>
                      <a:pt x="447016" y="352425"/>
                      <a:pt x="452030" y="356033"/>
                      <a:pt x="454179" y="361084"/>
                    </a:cubicBezTo>
                    <a:cubicBezTo>
                      <a:pt x="455612" y="363249"/>
                      <a:pt x="455612" y="366135"/>
                      <a:pt x="455612" y="368300"/>
                    </a:cubicBezTo>
                    <a:cubicBezTo>
                      <a:pt x="455612" y="376959"/>
                      <a:pt x="449881" y="384175"/>
                      <a:pt x="440568" y="384175"/>
                    </a:cubicBezTo>
                    <a:cubicBezTo>
                      <a:pt x="417645" y="384175"/>
                      <a:pt x="395437" y="384175"/>
                      <a:pt x="374662" y="384175"/>
                    </a:cubicBezTo>
                    <a:cubicBezTo>
                      <a:pt x="369648" y="384175"/>
                      <a:pt x="364633" y="384175"/>
                      <a:pt x="358902" y="384175"/>
                    </a:cubicBezTo>
                    <a:cubicBezTo>
                      <a:pt x="353888" y="384175"/>
                      <a:pt x="348873" y="384175"/>
                      <a:pt x="343142" y="384175"/>
                    </a:cubicBezTo>
                    <a:cubicBezTo>
                      <a:pt x="338844" y="384175"/>
                      <a:pt x="334546" y="384175"/>
                      <a:pt x="329531" y="384175"/>
                    </a:cubicBezTo>
                    <a:cubicBezTo>
                      <a:pt x="324516" y="384175"/>
                      <a:pt x="319502" y="384175"/>
                      <a:pt x="313771" y="384175"/>
                    </a:cubicBezTo>
                    <a:cubicBezTo>
                      <a:pt x="308756" y="384175"/>
                      <a:pt x="303742" y="384175"/>
                      <a:pt x="298011" y="384175"/>
                    </a:cubicBezTo>
                    <a:cubicBezTo>
                      <a:pt x="292996" y="384175"/>
                      <a:pt x="287981" y="384175"/>
                      <a:pt x="282250" y="384175"/>
                    </a:cubicBezTo>
                    <a:cubicBezTo>
                      <a:pt x="277236" y="384175"/>
                      <a:pt x="272221" y="384175"/>
                      <a:pt x="266490" y="384175"/>
                    </a:cubicBezTo>
                    <a:cubicBezTo>
                      <a:pt x="227806" y="384175"/>
                      <a:pt x="194853" y="384175"/>
                      <a:pt x="167631" y="384175"/>
                    </a:cubicBezTo>
                    <a:cubicBezTo>
                      <a:pt x="161900" y="384175"/>
                      <a:pt x="156886" y="384175"/>
                      <a:pt x="151871" y="384175"/>
                    </a:cubicBezTo>
                    <a:cubicBezTo>
                      <a:pt x="146140" y="384175"/>
                      <a:pt x="141125" y="384175"/>
                      <a:pt x="136111" y="384175"/>
                    </a:cubicBezTo>
                    <a:cubicBezTo>
                      <a:pt x="131096" y="384175"/>
                      <a:pt x="126798" y="384175"/>
                      <a:pt x="122500" y="384175"/>
                    </a:cubicBezTo>
                    <a:cubicBezTo>
                      <a:pt x="116769" y="384175"/>
                      <a:pt x="111038" y="384175"/>
                      <a:pt x="106740" y="384175"/>
                    </a:cubicBezTo>
                    <a:cubicBezTo>
                      <a:pt x="101009" y="384175"/>
                      <a:pt x="95278" y="384175"/>
                      <a:pt x="90979" y="384175"/>
                    </a:cubicBezTo>
                    <a:cubicBezTo>
                      <a:pt x="15044" y="384175"/>
                      <a:pt x="15044" y="384175"/>
                      <a:pt x="15044" y="384175"/>
                    </a:cubicBezTo>
                    <a:cubicBezTo>
                      <a:pt x="6448" y="384175"/>
                      <a:pt x="0" y="376959"/>
                      <a:pt x="0" y="368300"/>
                    </a:cubicBezTo>
                    <a:cubicBezTo>
                      <a:pt x="0" y="359641"/>
                      <a:pt x="6448" y="352425"/>
                      <a:pt x="15044" y="352425"/>
                    </a:cubicBezTo>
                    <a:close/>
                    <a:moveTo>
                      <a:pt x="601663" y="330200"/>
                    </a:moveTo>
                    <a:cubicBezTo>
                      <a:pt x="646907" y="330200"/>
                      <a:pt x="646907" y="330200"/>
                      <a:pt x="646907" y="330200"/>
                    </a:cubicBezTo>
                    <a:cubicBezTo>
                      <a:pt x="653370" y="330200"/>
                      <a:pt x="658397" y="333707"/>
                      <a:pt x="660552" y="338617"/>
                    </a:cubicBezTo>
                    <a:cubicBezTo>
                      <a:pt x="661270" y="340722"/>
                      <a:pt x="661988" y="342826"/>
                      <a:pt x="661988" y="344930"/>
                    </a:cubicBezTo>
                    <a:cubicBezTo>
                      <a:pt x="661988" y="353348"/>
                      <a:pt x="655525" y="360362"/>
                      <a:pt x="646907" y="360362"/>
                    </a:cubicBezTo>
                    <a:cubicBezTo>
                      <a:pt x="631108" y="360362"/>
                      <a:pt x="616026" y="360362"/>
                      <a:pt x="601663" y="360362"/>
                    </a:cubicBezTo>
                    <a:cubicBezTo>
                      <a:pt x="601663" y="360362"/>
                      <a:pt x="601663" y="360362"/>
                      <a:pt x="601663" y="338617"/>
                    </a:cubicBezTo>
                    <a:cubicBezTo>
                      <a:pt x="601663" y="338617"/>
                      <a:pt x="601663" y="338617"/>
                      <a:pt x="601663" y="330200"/>
                    </a:cubicBezTo>
                    <a:close/>
                    <a:moveTo>
                      <a:pt x="808038" y="307975"/>
                    </a:moveTo>
                    <a:cubicBezTo>
                      <a:pt x="853926" y="307975"/>
                      <a:pt x="853926" y="307975"/>
                      <a:pt x="853926" y="307975"/>
                    </a:cubicBezTo>
                    <a:cubicBezTo>
                      <a:pt x="863395" y="307975"/>
                      <a:pt x="869950" y="315156"/>
                      <a:pt x="869950" y="323056"/>
                    </a:cubicBezTo>
                    <a:cubicBezTo>
                      <a:pt x="869950" y="330955"/>
                      <a:pt x="863395" y="338137"/>
                      <a:pt x="853926" y="338137"/>
                    </a:cubicBezTo>
                    <a:cubicBezTo>
                      <a:pt x="838630" y="338137"/>
                      <a:pt x="823334" y="338137"/>
                      <a:pt x="808038" y="338137"/>
                    </a:cubicBezTo>
                    <a:cubicBezTo>
                      <a:pt x="808038" y="338137"/>
                      <a:pt x="808038" y="338137"/>
                      <a:pt x="808038" y="307975"/>
                    </a:cubicBezTo>
                    <a:close/>
                    <a:moveTo>
                      <a:pt x="15044" y="249237"/>
                    </a:moveTo>
                    <a:cubicBezTo>
                      <a:pt x="42266" y="249237"/>
                      <a:pt x="67339" y="249237"/>
                      <a:pt x="90979" y="249237"/>
                    </a:cubicBezTo>
                    <a:cubicBezTo>
                      <a:pt x="95994" y="249237"/>
                      <a:pt x="101009" y="249237"/>
                      <a:pt x="106740" y="249237"/>
                    </a:cubicBezTo>
                    <a:cubicBezTo>
                      <a:pt x="111754" y="249237"/>
                      <a:pt x="116769" y="249237"/>
                      <a:pt x="122500" y="249237"/>
                    </a:cubicBezTo>
                    <a:cubicBezTo>
                      <a:pt x="126798" y="249237"/>
                      <a:pt x="131096" y="249237"/>
                      <a:pt x="136111" y="249237"/>
                    </a:cubicBezTo>
                    <a:cubicBezTo>
                      <a:pt x="141125" y="249237"/>
                      <a:pt x="146140" y="249237"/>
                      <a:pt x="151871" y="249237"/>
                    </a:cubicBezTo>
                    <a:cubicBezTo>
                      <a:pt x="156886" y="249237"/>
                      <a:pt x="161900" y="249237"/>
                      <a:pt x="167631" y="249237"/>
                    </a:cubicBezTo>
                    <a:cubicBezTo>
                      <a:pt x="181958" y="249237"/>
                      <a:pt x="195570" y="249237"/>
                      <a:pt x="209181" y="249237"/>
                    </a:cubicBezTo>
                    <a:cubicBezTo>
                      <a:pt x="229955" y="249237"/>
                      <a:pt x="249297" y="249237"/>
                      <a:pt x="266490" y="249237"/>
                    </a:cubicBezTo>
                    <a:cubicBezTo>
                      <a:pt x="272221" y="249237"/>
                      <a:pt x="277236" y="249237"/>
                      <a:pt x="282250" y="249237"/>
                    </a:cubicBezTo>
                    <a:cubicBezTo>
                      <a:pt x="287981" y="249237"/>
                      <a:pt x="292996" y="249237"/>
                      <a:pt x="298011" y="249237"/>
                    </a:cubicBezTo>
                    <a:cubicBezTo>
                      <a:pt x="303742" y="249237"/>
                      <a:pt x="308756" y="249237"/>
                      <a:pt x="313771" y="249237"/>
                    </a:cubicBezTo>
                    <a:cubicBezTo>
                      <a:pt x="319502" y="249237"/>
                      <a:pt x="324516" y="249237"/>
                      <a:pt x="329531" y="249237"/>
                    </a:cubicBezTo>
                    <a:cubicBezTo>
                      <a:pt x="334546" y="249237"/>
                      <a:pt x="338844" y="249237"/>
                      <a:pt x="343142" y="249237"/>
                    </a:cubicBezTo>
                    <a:cubicBezTo>
                      <a:pt x="348873" y="249237"/>
                      <a:pt x="354604" y="249237"/>
                      <a:pt x="358902" y="249237"/>
                    </a:cubicBezTo>
                    <a:cubicBezTo>
                      <a:pt x="364633" y="249237"/>
                      <a:pt x="370364" y="249237"/>
                      <a:pt x="374662" y="249237"/>
                    </a:cubicBezTo>
                    <a:cubicBezTo>
                      <a:pt x="440568" y="249237"/>
                      <a:pt x="440568" y="249237"/>
                      <a:pt x="440568" y="249237"/>
                    </a:cubicBezTo>
                    <a:cubicBezTo>
                      <a:pt x="447016" y="249237"/>
                      <a:pt x="452030" y="252190"/>
                      <a:pt x="454179" y="258097"/>
                    </a:cubicBezTo>
                    <a:cubicBezTo>
                      <a:pt x="455612" y="260312"/>
                      <a:pt x="455612" y="262528"/>
                      <a:pt x="455612" y="265481"/>
                    </a:cubicBezTo>
                    <a:cubicBezTo>
                      <a:pt x="455612" y="273603"/>
                      <a:pt x="449881" y="280987"/>
                      <a:pt x="440568" y="280987"/>
                    </a:cubicBezTo>
                    <a:cubicBezTo>
                      <a:pt x="417645" y="280987"/>
                      <a:pt x="395437" y="280987"/>
                      <a:pt x="374662" y="280987"/>
                    </a:cubicBezTo>
                    <a:cubicBezTo>
                      <a:pt x="369648" y="280987"/>
                      <a:pt x="364633" y="280987"/>
                      <a:pt x="358902" y="280987"/>
                    </a:cubicBezTo>
                    <a:cubicBezTo>
                      <a:pt x="353888" y="280987"/>
                      <a:pt x="348873" y="280987"/>
                      <a:pt x="343142" y="280987"/>
                    </a:cubicBezTo>
                    <a:cubicBezTo>
                      <a:pt x="338844" y="280987"/>
                      <a:pt x="334546" y="280987"/>
                      <a:pt x="329531" y="280987"/>
                    </a:cubicBezTo>
                    <a:cubicBezTo>
                      <a:pt x="324516" y="280987"/>
                      <a:pt x="319502" y="280987"/>
                      <a:pt x="313771" y="280987"/>
                    </a:cubicBezTo>
                    <a:cubicBezTo>
                      <a:pt x="308756" y="280987"/>
                      <a:pt x="303742" y="280987"/>
                      <a:pt x="298011" y="280987"/>
                    </a:cubicBezTo>
                    <a:cubicBezTo>
                      <a:pt x="292996" y="280987"/>
                      <a:pt x="287981" y="280987"/>
                      <a:pt x="282250" y="280987"/>
                    </a:cubicBezTo>
                    <a:cubicBezTo>
                      <a:pt x="277236" y="280987"/>
                      <a:pt x="272221" y="280987"/>
                      <a:pt x="266490" y="280987"/>
                    </a:cubicBezTo>
                    <a:cubicBezTo>
                      <a:pt x="227806" y="280987"/>
                      <a:pt x="194853" y="280987"/>
                      <a:pt x="167631" y="280987"/>
                    </a:cubicBezTo>
                    <a:cubicBezTo>
                      <a:pt x="161900" y="280987"/>
                      <a:pt x="156886" y="280987"/>
                      <a:pt x="151871" y="280987"/>
                    </a:cubicBezTo>
                    <a:cubicBezTo>
                      <a:pt x="146140" y="280987"/>
                      <a:pt x="141125" y="280987"/>
                      <a:pt x="136111" y="280987"/>
                    </a:cubicBezTo>
                    <a:cubicBezTo>
                      <a:pt x="131096" y="280987"/>
                      <a:pt x="126798" y="280987"/>
                      <a:pt x="122500" y="280987"/>
                    </a:cubicBezTo>
                    <a:cubicBezTo>
                      <a:pt x="116769" y="280987"/>
                      <a:pt x="111038" y="280987"/>
                      <a:pt x="106740" y="280987"/>
                    </a:cubicBezTo>
                    <a:cubicBezTo>
                      <a:pt x="101009" y="280987"/>
                      <a:pt x="95278" y="280987"/>
                      <a:pt x="90979" y="280987"/>
                    </a:cubicBezTo>
                    <a:cubicBezTo>
                      <a:pt x="15044" y="280987"/>
                      <a:pt x="15044" y="280987"/>
                      <a:pt x="15044" y="280987"/>
                    </a:cubicBezTo>
                    <a:cubicBezTo>
                      <a:pt x="6448" y="280987"/>
                      <a:pt x="0" y="273603"/>
                      <a:pt x="0" y="265481"/>
                    </a:cubicBezTo>
                    <a:cubicBezTo>
                      <a:pt x="0" y="255882"/>
                      <a:pt x="6448" y="249237"/>
                      <a:pt x="15044" y="249237"/>
                    </a:cubicBezTo>
                    <a:close/>
                    <a:moveTo>
                      <a:pt x="601663" y="227012"/>
                    </a:moveTo>
                    <a:cubicBezTo>
                      <a:pt x="646907" y="227012"/>
                      <a:pt x="646907" y="227012"/>
                      <a:pt x="646907" y="227012"/>
                    </a:cubicBezTo>
                    <a:cubicBezTo>
                      <a:pt x="653370" y="227012"/>
                      <a:pt x="658397" y="230620"/>
                      <a:pt x="660552" y="235671"/>
                    </a:cubicBezTo>
                    <a:cubicBezTo>
                      <a:pt x="661270" y="237836"/>
                      <a:pt x="661988" y="240001"/>
                      <a:pt x="661988" y="242887"/>
                    </a:cubicBezTo>
                    <a:cubicBezTo>
                      <a:pt x="661988" y="251546"/>
                      <a:pt x="655525" y="258762"/>
                      <a:pt x="646907" y="258762"/>
                    </a:cubicBezTo>
                    <a:cubicBezTo>
                      <a:pt x="631108" y="258762"/>
                      <a:pt x="616026" y="258762"/>
                      <a:pt x="601663" y="258762"/>
                    </a:cubicBezTo>
                    <a:cubicBezTo>
                      <a:pt x="601663" y="258762"/>
                      <a:pt x="601663" y="258762"/>
                      <a:pt x="601663" y="235671"/>
                    </a:cubicBezTo>
                    <a:cubicBezTo>
                      <a:pt x="601663" y="235671"/>
                      <a:pt x="601663" y="235671"/>
                      <a:pt x="601663" y="227012"/>
                    </a:cubicBezTo>
                    <a:close/>
                    <a:moveTo>
                      <a:pt x="808038" y="204787"/>
                    </a:moveTo>
                    <a:cubicBezTo>
                      <a:pt x="853926" y="204787"/>
                      <a:pt x="853926" y="204787"/>
                      <a:pt x="853926" y="204787"/>
                    </a:cubicBezTo>
                    <a:cubicBezTo>
                      <a:pt x="863395" y="204787"/>
                      <a:pt x="869950" y="211100"/>
                      <a:pt x="869950" y="219517"/>
                    </a:cubicBezTo>
                    <a:cubicBezTo>
                      <a:pt x="869950" y="227934"/>
                      <a:pt x="863395" y="234949"/>
                      <a:pt x="853926" y="234949"/>
                    </a:cubicBezTo>
                    <a:cubicBezTo>
                      <a:pt x="838630" y="234949"/>
                      <a:pt x="823334" y="234949"/>
                      <a:pt x="808038" y="234949"/>
                    </a:cubicBezTo>
                    <a:cubicBezTo>
                      <a:pt x="808038" y="234949"/>
                      <a:pt x="808038" y="234949"/>
                      <a:pt x="808038" y="204787"/>
                    </a:cubicBezTo>
                    <a:close/>
                    <a:moveTo>
                      <a:pt x="601663" y="125412"/>
                    </a:moveTo>
                    <a:cubicBezTo>
                      <a:pt x="646907" y="125412"/>
                      <a:pt x="646907" y="125412"/>
                      <a:pt x="646907" y="125412"/>
                    </a:cubicBezTo>
                    <a:cubicBezTo>
                      <a:pt x="653370" y="125412"/>
                      <a:pt x="658397" y="128218"/>
                      <a:pt x="660552" y="133829"/>
                    </a:cubicBezTo>
                    <a:cubicBezTo>
                      <a:pt x="661270" y="135934"/>
                      <a:pt x="661988" y="138038"/>
                      <a:pt x="661988" y="140142"/>
                    </a:cubicBezTo>
                    <a:cubicBezTo>
                      <a:pt x="661988" y="148559"/>
                      <a:pt x="655525" y="155574"/>
                      <a:pt x="646907" y="155574"/>
                    </a:cubicBezTo>
                    <a:cubicBezTo>
                      <a:pt x="631108" y="155574"/>
                      <a:pt x="616026" y="155574"/>
                      <a:pt x="601663" y="155574"/>
                    </a:cubicBezTo>
                    <a:cubicBezTo>
                      <a:pt x="601663" y="155574"/>
                      <a:pt x="601663" y="155574"/>
                      <a:pt x="601663" y="133829"/>
                    </a:cubicBezTo>
                    <a:cubicBezTo>
                      <a:pt x="601663" y="133829"/>
                      <a:pt x="601663" y="133829"/>
                      <a:pt x="601663" y="125412"/>
                    </a:cubicBezTo>
                    <a:close/>
                    <a:moveTo>
                      <a:pt x="808038" y="101600"/>
                    </a:moveTo>
                    <a:cubicBezTo>
                      <a:pt x="853926" y="101600"/>
                      <a:pt x="853926" y="101600"/>
                      <a:pt x="853926" y="101600"/>
                    </a:cubicBezTo>
                    <a:cubicBezTo>
                      <a:pt x="863395" y="101600"/>
                      <a:pt x="869950" y="108816"/>
                      <a:pt x="869950" y="117475"/>
                    </a:cubicBezTo>
                    <a:cubicBezTo>
                      <a:pt x="869950" y="126134"/>
                      <a:pt x="863395" y="133350"/>
                      <a:pt x="853926" y="133350"/>
                    </a:cubicBezTo>
                    <a:cubicBezTo>
                      <a:pt x="838630" y="133350"/>
                      <a:pt x="823334" y="133350"/>
                      <a:pt x="808038" y="133350"/>
                    </a:cubicBezTo>
                    <a:cubicBezTo>
                      <a:pt x="808038" y="133350"/>
                      <a:pt x="808038" y="133350"/>
                      <a:pt x="808038" y="101600"/>
                    </a:cubicBezTo>
                    <a:close/>
                    <a:moveTo>
                      <a:pt x="808038" y="0"/>
                    </a:moveTo>
                    <a:cubicBezTo>
                      <a:pt x="853926" y="0"/>
                      <a:pt x="853926" y="0"/>
                      <a:pt x="853926" y="0"/>
                    </a:cubicBezTo>
                    <a:cubicBezTo>
                      <a:pt x="863395" y="0"/>
                      <a:pt x="869950" y="6313"/>
                      <a:pt x="869950" y="14730"/>
                    </a:cubicBezTo>
                    <a:cubicBezTo>
                      <a:pt x="869950" y="23147"/>
                      <a:pt x="863395" y="30162"/>
                      <a:pt x="853926" y="30162"/>
                    </a:cubicBezTo>
                    <a:cubicBezTo>
                      <a:pt x="838630" y="30162"/>
                      <a:pt x="823334" y="30162"/>
                      <a:pt x="808038" y="30162"/>
                    </a:cubicBezTo>
                    <a:cubicBezTo>
                      <a:pt x="808038" y="30162"/>
                      <a:pt x="808038" y="30162"/>
                      <a:pt x="808038"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sp>
        <p:nvSpPr>
          <p:cNvPr id="94" name="TextBox 93"/>
          <p:cNvSpPr txBox="1"/>
          <p:nvPr/>
        </p:nvSpPr>
        <p:spPr>
          <a:xfrm>
            <a:off x="8408761" y="3518696"/>
            <a:ext cx="2286000" cy="1089529"/>
          </a:xfrm>
          <a:prstGeom prst="rect">
            <a:avLst/>
          </a:prstGeom>
          <a:noFill/>
        </p:spPr>
        <p:txBody>
          <a:bodyPr wrap="square" lIns="0" tIns="0" rIns="0" bIns="0" rtlCol="0" anchor="ctr" anchorCtr="0">
            <a:spAutoFit/>
          </a:bodyPr>
          <a:lstStyle/>
          <a:p>
            <a:pPr marL="0" lvl="1">
              <a:lnSpc>
                <a:spcPct val="95000"/>
              </a:lnSpc>
              <a:spcBef>
                <a:spcPts val="300"/>
              </a:spcBef>
              <a:spcAft>
                <a:spcPts val="300"/>
              </a:spcAft>
              <a:buClr>
                <a:srgbClr val="6BD18A"/>
              </a:buClr>
              <a:buFont typeface="Arial" panose="020B0604020202020204" pitchFamily="34" charset="0"/>
              <a:buChar char="​"/>
            </a:pPr>
            <a:r>
              <a:rPr lang="en-US" sz="1600" b="1" dirty="0">
                <a:solidFill>
                  <a:srgbClr val="29BA74"/>
                </a:solidFill>
                <a:cs typeface="Arial" panose="020B0604020202020204" pitchFamily="34" charset="0"/>
              </a:rPr>
              <a:t>Share: </a:t>
            </a:r>
          </a:p>
          <a:p>
            <a:pPr marL="0" lvl="1">
              <a:lnSpc>
                <a:spcPct val="95000"/>
              </a:lnSpc>
              <a:spcBef>
                <a:spcPts val="300"/>
              </a:spcBef>
              <a:spcAft>
                <a:spcPts val="300"/>
              </a:spcAft>
              <a:buClr>
                <a:srgbClr val="6BD18A"/>
              </a:buClr>
              <a:buFont typeface="Arial" panose="020B0604020202020204" pitchFamily="34" charset="0"/>
              <a:buChar char="​"/>
            </a:pPr>
            <a:r>
              <a:rPr lang="en-US" sz="1600" dirty="0">
                <a:solidFill>
                  <a:srgbClr val="575757"/>
                </a:solidFill>
                <a:cs typeface="Arial" panose="020B0604020202020204" pitchFamily="34" charset="0"/>
              </a:rPr>
              <a:t>Use send.bcg&gt;2Mb</a:t>
            </a:r>
          </a:p>
          <a:p>
            <a:pPr marL="0" lvl="1">
              <a:lnSpc>
                <a:spcPct val="95000"/>
              </a:lnSpc>
              <a:spcBef>
                <a:spcPts val="300"/>
              </a:spcBef>
              <a:spcAft>
                <a:spcPts val="300"/>
              </a:spcAft>
              <a:buClr>
                <a:srgbClr val="6BD18A"/>
              </a:buClr>
              <a:buFont typeface="Arial" panose="020B0604020202020204" pitchFamily="34" charset="0"/>
              <a:buChar char="​"/>
            </a:pPr>
            <a:r>
              <a:rPr lang="en-US" sz="1600" dirty="0">
                <a:solidFill>
                  <a:srgbClr val="575757"/>
                </a:solidFill>
                <a:cs typeface="Arial" panose="020B0604020202020204" pitchFamily="34" charset="0"/>
              </a:rPr>
              <a:t>Share link on email with explanations as needed</a:t>
            </a:r>
          </a:p>
        </p:txBody>
      </p:sp>
      <p:grpSp>
        <p:nvGrpSpPr>
          <p:cNvPr id="95" name="bcgBugs_Email"/>
          <p:cNvGrpSpPr>
            <a:grpSpLocks noChangeAspect="1"/>
          </p:cNvGrpSpPr>
          <p:nvPr/>
        </p:nvGrpSpPr>
        <p:grpSpPr bwMode="auto">
          <a:xfrm>
            <a:off x="7176566" y="3715403"/>
            <a:ext cx="929117" cy="930026"/>
            <a:chOff x="2818" y="1137"/>
            <a:chExt cx="2044" cy="2046"/>
          </a:xfrm>
        </p:grpSpPr>
        <p:sp>
          <p:nvSpPr>
            <p:cNvPr id="96" name="AutoShape 7"/>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
            <p:cNvSpPr>
              <a:spLocks noEditPoints="1"/>
            </p:cNvSpPr>
            <p:nvPr/>
          </p:nvSpPr>
          <p:spPr bwMode="auto">
            <a:xfrm>
              <a:off x="2941" y="1512"/>
              <a:ext cx="1800" cy="1298"/>
            </a:xfrm>
            <a:custGeom>
              <a:avLst/>
              <a:gdLst>
                <a:gd name="T0" fmla="*/ 880 w 880"/>
                <a:gd name="T1" fmla="*/ 38 h 634"/>
                <a:gd name="T2" fmla="*/ 880 w 880"/>
                <a:gd name="T3" fmla="*/ 621 h 634"/>
                <a:gd name="T4" fmla="*/ 874 w 880"/>
                <a:gd name="T5" fmla="*/ 624 h 634"/>
                <a:gd name="T6" fmla="*/ 579 w 880"/>
                <a:gd name="T7" fmla="*/ 292 h 634"/>
                <a:gd name="T8" fmla="*/ 579 w 880"/>
                <a:gd name="T9" fmla="*/ 286 h 634"/>
                <a:gd name="T10" fmla="*/ 880 w 880"/>
                <a:gd name="T11" fmla="*/ 38 h 634"/>
                <a:gd name="T12" fmla="*/ 880 w 880"/>
                <a:gd name="T13" fmla="*/ 38 h 634"/>
                <a:gd name="T14" fmla="*/ 0 w 880"/>
                <a:gd name="T15" fmla="*/ 38 h 634"/>
                <a:gd name="T16" fmla="*/ 0 w 880"/>
                <a:gd name="T17" fmla="*/ 621 h 634"/>
                <a:gd name="T18" fmla="*/ 6 w 880"/>
                <a:gd name="T19" fmla="*/ 624 h 634"/>
                <a:gd name="T20" fmla="*/ 301 w 880"/>
                <a:gd name="T21" fmla="*/ 292 h 634"/>
                <a:gd name="T22" fmla="*/ 301 w 880"/>
                <a:gd name="T23" fmla="*/ 286 h 634"/>
                <a:gd name="T24" fmla="*/ 0 w 880"/>
                <a:gd name="T25" fmla="*/ 38 h 634"/>
                <a:gd name="T26" fmla="*/ 0 w 880"/>
                <a:gd name="T27" fmla="*/ 38 h 634"/>
                <a:gd name="T28" fmla="*/ 828 w 880"/>
                <a:gd name="T29" fmla="*/ 634 h 634"/>
                <a:gd name="T30" fmla="*/ 828 w 880"/>
                <a:gd name="T31" fmla="*/ 634 h 634"/>
                <a:gd name="T32" fmla="*/ 552 w 880"/>
                <a:gd name="T33" fmla="*/ 323 h 634"/>
                <a:gd name="T34" fmla="*/ 547 w 880"/>
                <a:gd name="T35" fmla="*/ 322 h 634"/>
                <a:gd name="T36" fmla="*/ 444 w 880"/>
                <a:gd name="T37" fmla="*/ 414 h 634"/>
                <a:gd name="T38" fmla="*/ 439 w 880"/>
                <a:gd name="T39" fmla="*/ 414 h 634"/>
                <a:gd name="T40" fmla="*/ 335 w 880"/>
                <a:gd name="T41" fmla="*/ 322 h 634"/>
                <a:gd name="T42" fmla="*/ 330 w 880"/>
                <a:gd name="T43" fmla="*/ 323 h 634"/>
                <a:gd name="T44" fmla="*/ 53 w 880"/>
                <a:gd name="T45" fmla="*/ 627 h 634"/>
                <a:gd name="T46" fmla="*/ 56 w 880"/>
                <a:gd name="T47" fmla="*/ 634 h 634"/>
                <a:gd name="T48" fmla="*/ 828 w 880"/>
                <a:gd name="T49" fmla="*/ 634 h 634"/>
                <a:gd name="T50" fmla="*/ 828 w 880"/>
                <a:gd name="T51" fmla="*/ 634 h 634"/>
                <a:gd name="T52" fmla="*/ 864 w 880"/>
                <a:gd name="T53" fmla="*/ 0 h 634"/>
                <a:gd name="T54" fmla="*/ 16 w 880"/>
                <a:gd name="T55" fmla="*/ 0 h 634"/>
                <a:gd name="T56" fmla="*/ 14 w 880"/>
                <a:gd name="T57" fmla="*/ 7 h 634"/>
                <a:gd name="T58" fmla="*/ 437 w 880"/>
                <a:gd name="T59" fmla="*/ 358 h 634"/>
                <a:gd name="T60" fmla="*/ 441 w 880"/>
                <a:gd name="T61" fmla="*/ 358 h 634"/>
                <a:gd name="T62" fmla="*/ 866 w 880"/>
                <a:gd name="T63" fmla="*/ 7 h 634"/>
                <a:gd name="T64" fmla="*/ 864 w 880"/>
                <a:gd name="T65" fmla="*/ 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0" h="634">
                  <a:moveTo>
                    <a:pt x="880" y="38"/>
                  </a:moveTo>
                  <a:cubicBezTo>
                    <a:pt x="880" y="621"/>
                    <a:pt x="880" y="621"/>
                    <a:pt x="880" y="621"/>
                  </a:cubicBezTo>
                  <a:cubicBezTo>
                    <a:pt x="880" y="625"/>
                    <a:pt x="876" y="626"/>
                    <a:pt x="874" y="624"/>
                  </a:cubicBezTo>
                  <a:cubicBezTo>
                    <a:pt x="579" y="292"/>
                    <a:pt x="579" y="292"/>
                    <a:pt x="579" y="292"/>
                  </a:cubicBezTo>
                  <a:cubicBezTo>
                    <a:pt x="577" y="291"/>
                    <a:pt x="577" y="288"/>
                    <a:pt x="579" y="286"/>
                  </a:cubicBezTo>
                  <a:cubicBezTo>
                    <a:pt x="880" y="38"/>
                    <a:pt x="880" y="38"/>
                    <a:pt x="880" y="38"/>
                  </a:cubicBezTo>
                  <a:cubicBezTo>
                    <a:pt x="880" y="38"/>
                    <a:pt x="880" y="38"/>
                    <a:pt x="880" y="38"/>
                  </a:cubicBezTo>
                  <a:close/>
                  <a:moveTo>
                    <a:pt x="0" y="38"/>
                  </a:moveTo>
                  <a:cubicBezTo>
                    <a:pt x="0" y="621"/>
                    <a:pt x="0" y="621"/>
                    <a:pt x="0" y="621"/>
                  </a:cubicBezTo>
                  <a:cubicBezTo>
                    <a:pt x="0" y="625"/>
                    <a:pt x="4" y="626"/>
                    <a:pt x="6" y="624"/>
                  </a:cubicBezTo>
                  <a:cubicBezTo>
                    <a:pt x="301" y="292"/>
                    <a:pt x="301" y="292"/>
                    <a:pt x="301" y="292"/>
                  </a:cubicBezTo>
                  <a:cubicBezTo>
                    <a:pt x="303" y="291"/>
                    <a:pt x="303" y="288"/>
                    <a:pt x="301" y="286"/>
                  </a:cubicBezTo>
                  <a:cubicBezTo>
                    <a:pt x="0" y="38"/>
                    <a:pt x="0" y="38"/>
                    <a:pt x="0" y="38"/>
                  </a:cubicBezTo>
                  <a:cubicBezTo>
                    <a:pt x="0" y="38"/>
                    <a:pt x="0" y="38"/>
                    <a:pt x="0" y="38"/>
                  </a:cubicBezTo>
                  <a:close/>
                  <a:moveTo>
                    <a:pt x="828" y="634"/>
                  </a:moveTo>
                  <a:cubicBezTo>
                    <a:pt x="828" y="634"/>
                    <a:pt x="828" y="634"/>
                    <a:pt x="828" y="634"/>
                  </a:cubicBezTo>
                  <a:cubicBezTo>
                    <a:pt x="552" y="323"/>
                    <a:pt x="552" y="323"/>
                    <a:pt x="552" y="323"/>
                  </a:cubicBezTo>
                  <a:cubicBezTo>
                    <a:pt x="551" y="321"/>
                    <a:pt x="549" y="321"/>
                    <a:pt x="547" y="322"/>
                  </a:cubicBezTo>
                  <a:cubicBezTo>
                    <a:pt x="444" y="414"/>
                    <a:pt x="444" y="414"/>
                    <a:pt x="444" y="414"/>
                  </a:cubicBezTo>
                  <a:cubicBezTo>
                    <a:pt x="442" y="416"/>
                    <a:pt x="440" y="416"/>
                    <a:pt x="439" y="414"/>
                  </a:cubicBezTo>
                  <a:cubicBezTo>
                    <a:pt x="335" y="322"/>
                    <a:pt x="335" y="322"/>
                    <a:pt x="335" y="322"/>
                  </a:cubicBezTo>
                  <a:cubicBezTo>
                    <a:pt x="334" y="321"/>
                    <a:pt x="331" y="321"/>
                    <a:pt x="330" y="323"/>
                  </a:cubicBezTo>
                  <a:cubicBezTo>
                    <a:pt x="53" y="627"/>
                    <a:pt x="53" y="627"/>
                    <a:pt x="53" y="627"/>
                  </a:cubicBezTo>
                  <a:cubicBezTo>
                    <a:pt x="51" y="630"/>
                    <a:pt x="53" y="634"/>
                    <a:pt x="56" y="634"/>
                  </a:cubicBezTo>
                  <a:cubicBezTo>
                    <a:pt x="828" y="634"/>
                    <a:pt x="828" y="634"/>
                    <a:pt x="828" y="634"/>
                  </a:cubicBezTo>
                  <a:cubicBezTo>
                    <a:pt x="828" y="634"/>
                    <a:pt x="828" y="634"/>
                    <a:pt x="828" y="634"/>
                  </a:cubicBezTo>
                  <a:close/>
                  <a:moveTo>
                    <a:pt x="864" y="0"/>
                  </a:moveTo>
                  <a:cubicBezTo>
                    <a:pt x="16" y="0"/>
                    <a:pt x="16" y="0"/>
                    <a:pt x="16" y="0"/>
                  </a:cubicBezTo>
                  <a:cubicBezTo>
                    <a:pt x="12" y="0"/>
                    <a:pt x="11" y="5"/>
                    <a:pt x="14" y="7"/>
                  </a:cubicBezTo>
                  <a:cubicBezTo>
                    <a:pt x="437" y="358"/>
                    <a:pt x="437" y="358"/>
                    <a:pt x="437" y="358"/>
                  </a:cubicBezTo>
                  <a:cubicBezTo>
                    <a:pt x="438" y="359"/>
                    <a:pt x="440" y="359"/>
                    <a:pt x="441" y="358"/>
                  </a:cubicBezTo>
                  <a:cubicBezTo>
                    <a:pt x="866" y="7"/>
                    <a:pt x="866" y="7"/>
                    <a:pt x="866" y="7"/>
                  </a:cubicBezTo>
                  <a:cubicBezTo>
                    <a:pt x="869" y="5"/>
                    <a:pt x="867" y="0"/>
                    <a:pt x="864"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8" name="TextBox 97"/>
          <p:cNvSpPr txBox="1"/>
          <p:nvPr/>
        </p:nvSpPr>
        <p:spPr>
          <a:xfrm>
            <a:off x="937425" y="1331273"/>
            <a:ext cx="2286000" cy="1089529"/>
          </a:xfrm>
          <a:prstGeom prst="rect">
            <a:avLst/>
          </a:prstGeom>
          <a:noFill/>
        </p:spPr>
        <p:txBody>
          <a:bodyPr wrap="square" lIns="0" tIns="0" rIns="0" bIns="0" rtlCol="0" anchor="ctr" anchorCtr="0">
            <a:spAutoFit/>
          </a:bodyPr>
          <a:lstStyle/>
          <a:p>
            <a:pPr marL="0" lvl="1" algn="r">
              <a:lnSpc>
                <a:spcPct val="95000"/>
              </a:lnSpc>
              <a:spcBef>
                <a:spcPts val="300"/>
              </a:spcBef>
              <a:spcAft>
                <a:spcPts val="300"/>
              </a:spcAft>
              <a:buClr>
                <a:srgbClr val="6BD18A"/>
              </a:buClr>
              <a:buFont typeface="Arial" panose="020B0604020202020204" pitchFamily="34" charset="0"/>
              <a:buChar char="​"/>
            </a:pPr>
            <a:r>
              <a:rPr lang="en-US" sz="1600" b="1" dirty="0">
                <a:solidFill>
                  <a:srgbClr val="29BA74"/>
                </a:solidFill>
                <a:cs typeface="Arial" panose="020B0604020202020204" pitchFamily="34" charset="0"/>
              </a:rPr>
              <a:t>Communication: </a:t>
            </a:r>
          </a:p>
          <a:p>
            <a:pPr marL="0" lvl="1" algn="r">
              <a:lnSpc>
                <a:spcPct val="95000"/>
              </a:lnSpc>
              <a:spcBef>
                <a:spcPts val="300"/>
              </a:spcBef>
              <a:spcAft>
                <a:spcPts val="300"/>
              </a:spcAft>
              <a:buClr>
                <a:srgbClr val="6BD18A"/>
              </a:buClr>
              <a:buFont typeface="Arial" panose="020B0604020202020204" pitchFamily="34" charset="0"/>
              <a:buChar char="​"/>
            </a:pPr>
            <a:r>
              <a:rPr lang="en-US" sz="1600" dirty="0">
                <a:solidFill>
                  <a:srgbClr val="575757"/>
                </a:solidFill>
                <a:cs typeface="Arial" panose="020B0604020202020204" pitchFamily="34" charset="0"/>
              </a:rPr>
              <a:t>Use Slack channel</a:t>
            </a:r>
          </a:p>
          <a:p>
            <a:pPr marL="0" lvl="1" algn="r">
              <a:lnSpc>
                <a:spcPct val="95000"/>
              </a:lnSpc>
              <a:spcBef>
                <a:spcPts val="300"/>
              </a:spcBef>
              <a:spcAft>
                <a:spcPts val="300"/>
              </a:spcAft>
              <a:buClr>
                <a:srgbClr val="6BD18A"/>
              </a:buClr>
              <a:buFont typeface="Arial" panose="020B0604020202020204" pitchFamily="34" charset="0"/>
              <a:buChar char="​"/>
            </a:pPr>
            <a:r>
              <a:rPr lang="en-US" sz="1600" dirty="0">
                <a:solidFill>
                  <a:srgbClr val="575757"/>
                </a:solidFill>
                <a:cs typeface="Arial" panose="020B0604020202020204" pitchFamily="34" charset="0"/>
              </a:rPr>
              <a:t>Ensure you have Slack on mobile device</a:t>
            </a:r>
          </a:p>
        </p:txBody>
      </p:sp>
      <p:pic>
        <p:nvPicPr>
          <p:cNvPr id="4" name="Picture 3"/>
          <p:cNvPicPr>
            <a:picLocks noChangeAspect="1"/>
          </p:cNvPicPr>
          <p:nvPr/>
        </p:nvPicPr>
        <p:blipFill>
          <a:blip r:embed="rId7"/>
          <a:stretch>
            <a:fillRect/>
          </a:stretch>
        </p:blipFill>
        <p:spPr>
          <a:xfrm>
            <a:off x="3553362" y="1674858"/>
            <a:ext cx="721631" cy="711692"/>
          </a:xfrm>
          <a:prstGeom prst="rect">
            <a:avLst/>
          </a:prstGeom>
        </p:spPr>
      </p:pic>
      <p:sp>
        <p:nvSpPr>
          <p:cNvPr id="99" name="TextBox 98"/>
          <p:cNvSpPr txBox="1"/>
          <p:nvPr/>
        </p:nvSpPr>
        <p:spPr>
          <a:xfrm>
            <a:off x="938054" y="3518696"/>
            <a:ext cx="2286000" cy="1323439"/>
          </a:xfrm>
          <a:prstGeom prst="rect">
            <a:avLst/>
          </a:prstGeom>
          <a:noFill/>
        </p:spPr>
        <p:txBody>
          <a:bodyPr wrap="square" lIns="0" tIns="0" rIns="0" bIns="0" rtlCol="0" anchor="ctr" anchorCtr="0">
            <a:spAutoFit/>
          </a:bodyPr>
          <a:lstStyle/>
          <a:p>
            <a:pPr marL="0" lvl="1" algn="r">
              <a:lnSpc>
                <a:spcPct val="95000"/>
              </a:lnSpc>
              <a:spcBef>
                <a:spcPts val="300"/>
              </a:spcBef>
              <a:spcAft>
                <a:spcPts val="300"/>
              </a:spcAft>
              <a:buClr>
                <a:srgbClr val="6BD18A"/>
              </a:buClr>
              <a:buFont typeface="Arial" panose="020B0604020202020204" pitchFamily="34" charset="0"/>
              <a:buChar char="​"/>
            </a:pPr>
            <a:r>
              <a:rPr lang="en-US" sz="1600" b="1" dirty="0">
                <a:solidFill>
                  <a:srgbClr val="29BA74"/>
                </a:solidFill>
                <a:cs typeface="Arial" panose="020B0604020202020204" pitchFamily="34" charset="0"/>
              </a:rPr>
              <a:t>Check-in Calls: </a:t>
            </a:r>
          </a:p>
          <a:p>
            <a:pPr marL="0" lvl="1" algn="r">
              <a:lnSpc>
                <a:spcPct val="95000"/>
              </a:lnSpc>
              <a:spcBef>
                <a:spcPts val="300"/>
              </a:spcBef>
              <a:spcAft>
                <a:spcPts val="300"/>
              </a:spcAft>
              <a:buClr>
                <a:srgbClr val="6BD18A"/>
              </a:buClr>
              <a:buFont typeface="Arial" panose="020B0604020202020204" pitchFamily="34" charset="0"/>
              <a:buChar char="​"/>
            </a:pPr>
            <a:r>
              <a:rPr lang="en-US" sz="1600" dirty="0">
                <a:solidFill>
                  <a:srgbClr val="575757"/>
                </a:solidFill>
                <a:cs typeface="Arial" panose="020B0604020202020204" pitchFamily="34" charset="0"/>
              </a:rPr>
              <a:t>Use this as a platform to clear any doubts </a:t>
            </a:r>
          </a:p>
          <a:p>
            <a:pPr marL="0" lvl="1" algn="r">
              <a:lnSpc>
                <a:spcPct val="95000"/>
              </a:lnSpc>
              <a:spcBef>
                <a:spcPts val="300"/>
              </a:spcBef>
              <a:spcAft>
                <a:spcPts val="300"/>
              </a:spcAft>
              <a:buClr>
                <a:srgbClr val="6BD18A"/>
              </a:buClr>
              <a:buFont typeface="Arial" panose="020B0604020202020204" pitchFamily="34" charset="0"/>
              <a:buChar char="​"/>
            </a:pPr>
            <a:r>
              <a:rPr lang="en-US" sz="1600" dirty="0">
                <a:solidFill>
                  <a:srgbClr val="575757"/>
                </a:solidFill>
                <a:cs typeface="Arial" panose="020B0604020202020204" pitchFamily="34" charset="0"/>
              </a:rPr>
              <a:t>Request for call with SPOC/expert if needed</a:t>
            </a:r>
          </a:p>
        </p:txBody>
      </p:sp>
      <p:grpSp>
        <p:nvGrpSpPr>
          <p:cNvPr id="100" name="Group 99"/>
          <p:cNvGrpSpPr>
            <a:grpSpLocks noChangeAspect="1"/>
          </p:cNvGrpSpPr>
          <p:nvPr/>
        </p:nvGrpSpPr>
        <p:grpSpPr>
          <a:xfrm>
            <a:off x="5351116" y="4846938"/>
            <a:ext cx="863231" cy="863231"/>
            <a:chOff x="5273040" y="2605278"/>
            <a:chExt cx="1645920" cy="1645920"/>
          </a:xfrm>
        </p:grpSpPr>
        <p:sp>
          <p:nvSpPr>
            <p:cNvPr id="101" name="AutoShape 3"/>
            <p:cNvSpPr>
              <a:spLocks noChangeAspect="1" noChangeArrowheads="1" noTextEdit="1"/>
            </p:cNvSpPr>
            <p:nvPr/>
          </p:nvSpPr>
          <p:spPr bwMode="auto">
            <a:xfrm>
              <a:off x="5273040" y="2605278"/>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02" name="Group 101"/>
            <p:cNvGrpSpPr/>
            <p:nvPr/>
          </p:nvGrpSpPr>
          <p:grpSpPr>
            <a:xfrm>
              <a:off x="5611749" y="2775204"/>
              <a:ext cx="968502" cy="1306068"/>
              <a:chOff x="5611749" y="2775204"/>
              <a:chExt cx="968502" cy="1306068"/>
            </a:xfrm>
          </p:grpSpPr>
          <p:sp>
            <p:nvSpPr>
              <p:cNvPr id="103" name="Freeform 102"/>
              <p:cNvSpPr>
                <a:spLocks/>
              </p:cNvSpPr>
              <p:nvPr/>
            </p:nvSpPr>
            <p:spPr bwMode="auto">
              <a:xfrm>
                <a:off x="5611749" y="2775204"/>
                <a:ext cx="968502" cy="1306068"/>
              </a:xfrm>
              <a:custGeom>
                <a:avLst/>
                <a:gdLst>
                  <a:gd name="connsiteX0" fmla="*/ 1511300 w 4035425"/>
                  <a:gd name="connsiteY0" fmla="*/ 4924425 h 5441950"/>
                  <a:gd name="connsiteX1" fmla="*/ 2020888 w 4035425"/>
                  <a:gd name="connsiteY1" fmla="*/ 4924425 h 5441950"/>
                  <a:gd name="connsiteX2" fmla="*/ 2530475 w 4035425"/>
                  <a:gd name="connsiteY2" fmla="*/ 4924425 h 5441950"/>
                  <a:gd name="connsiteX3" fmla="*/ 2020888 w 4035425"/>
                  <a:gd name="connsiteY3" fmla="*/ 5441950 h 5441950"/>
                  <a:gd name="connsiteX4" fmla="*/ 1511300 w 4035425"/>
                  <a:gd name="connsiteY4" fmla="*/ 4924425 h 5441950"/>
                  <a:gd name="connsiteX5" fmla="*/ 119062 w 4035425"/>
                  <a:gd name="connsiteY5" fmla="*/ 4500563 h 5441950"/>
                  <a:gd name="connsiteX6" fmla="*/ 119062 w 4035425"/>
                  <a:gd name="connsiteY6" fmla="*/ 4711701 h 5441950"/>
                  <a:gd name="connsiteX7" fmla="*/ 3916362 w 4035425"/>
                  <a:gd name="connsiteY7" fmla="*/ 4711701 h 5441950"/>
                  <a:gd name="connsiteX8" fmla="*/ 3916362 w 4035425"/>
                  <a:gd name="connsiteY8" fmla="*/ 4500563 h 5441950"/>
                  <a:gd name="connsiteX9" fmla="*/ 119062 w 4035425"/>
                  <a:gd name="connsiteY9" fmla="*/ 4500563 h 5441950"/>
                  <a:gd name="connsiteX10" fmla="*/ 113087 w 4035425"/>
                  <a:gd name="connsiteY10" fmla="*/ 4384675 h 5441950"/>
                  <a:gd name="connsiteX11" fmla="*/ 3922338 w 4035425"/>
                  <a:gd name="connsiteY11" fmla="*/ 4384675 h 5441950"/>
                  <a:gd name="connsiteX12" fmla="*/ 4035425 w 4035425"/>
                  <a:gd name="connsiteY12" fmla="*/ 4497684 h 5441950"/>
                  <a:gd name="connsiteX13" fmla="*/ 4035425 w 4035425"/>
                  <a:gd name="connsiteY13" fmla="*/ 4714780 h 5441950"/>
                  <a:gd name="connsiteX14" fmla="*/ 3922338 w 4035425"/>
                  <a:gd name="connsiteY14" fmla="*/ 4830763 h 5441950"/>
                  <a:gd name="connsiteX15" fmla="*/ 113087 w 4035425"/>
                  <a:gd name="connsiteY15" fmla="*/ 4830763 h 5441950"/>
                  <a:gd name="connsiteX16" fmla="*/ 0 w 4035425"/>
                  <a:gd name="connsiteY16" fmla="*/ 4714780 h 5441950"/>
                  <a:gd name="connsiteX17" fmla="*/ 0 w 4035425"/>
                  <a:gd name="connsiteY17" fmla="*/ 4497684 h 5441950"/>
                  <a:gd name="connsiteX18" fmla="*/ 113087 w 4035425"/>
                  <a:gd name="connsiteY18" fmla="*/ 4384675 h 5441950"/>
                  <a:gd name="connsiteX19" fmla="*/ 2020676 w 4035425"/>
                  <a:gd name="connsiteY19" fmla="*/ 611188 h 5441950"/>
                  <a:gd name="connsiteX20" fmla="*/ 2151062 w 4035425"/>
                  <a:gd name="connsiteY20" fmla="*/ 723901 h 5441950"/>
                  <a:gd name="connsiteX21" fmla="*/ 2026602 w 4035425"/>
                  <a:gd name="connsiteY21" fmla="*/ 715003 h 5441950"/>
                  <a:gd name="connsiteX22" fmla="*/ 1884362 w 4035425"/>
                  <a:gd name="connsiteY22" fmla="*/ 723901 h 5441950"/>
                  <a:gd name="connsiteX23" fmla="*/ 2020676 w 4035425"/>
                  <a:gd name="connsiteY23" fmla="*/ 611188 h 5441950"/>
                  <a:gd name="connsiteX24" fmla="*/ 2023666 w 4035425"/>
                  <a:gd name="connsiteY24" fmla="*/ 119063 h 5441950"/>
                  <a:gd name="connsiteX25" fmla="*/ 1392566 w 4035425"/>
                  <a:gd name="connsiteY25" fmla="*/ 747303 h 5441950"/>
                  <a:gd name="connsiteX26" fmla="*/ 1413404 w 4035425"/>
                  <a:gd name="connsiteY26" fmla="*/ 902130 h 5441950"/>
                  <a:gd name="connsiteX27" fmla="*/ 1398519 w 4035425"/>
                  <a:gd name="connsiteY27" fmla="*/ 908085 h 5441950"/>
                  <a:gd name="connsiteX28" fmla="*/ 1395543 w 4035425"/>
                  <a:gd name="connsiteY28" fmla="*/ 911062 h 5441950"/>
                  <a:gd name="connsiteX29" fmla="*/ 907333 w 4035425"/>
                  <a:gd name="connsiteY29" fmla="*/ 1470821 h 5441950"/>
                  <a:gd name="connsiteX30" fmla="*/ 526291 w 4035425"/>
                  <a:gd name="connsiteY30" fmla="*/ 2888082 h 5441950"/>
                  <a:gd name="connsiteX31" fmla="*/ 273256 w 4035425"/>
                  <a:gd name="connsiteY31" fmla="*/ 3998667 h 5441950"/>
                  <a:gd name="connsiteX32" fmla="*/ 204787 w 4035425"/>
                  <a:gd name="connsiteY32" fmla="*/ 4162426 h 5441950"/>
                  <a:gd name="connsiteX33" fmla="*/ 3830637 w 4035425"/>
                  <a:gd name="connsiteY33" fmla="*/ 4162426 h 5441950"/>
                  <a:gd name="connsiteX34" fmla="*/ 3771099 w 4035425"/>
                  <a:gd name="connsiteY34" fmla="*/ 4001644 h 5441950"/>
                  <a:gd name="connsiteX35" fmla="*/ 3524018 w 4035425"/>
                  <a:gd name="connsiteY35" fmla="*/ 2908924 h 5441950"/>
                  <a:gd name="connsiteX36" fmla="*/ 3134045 w 4035425"/>
                  <a:gd name="connsiteY36" fmla="*/ 1470821 h 5441950"/>
                  <a:gd name="connsiteX37" fmla="*/ 2651789 w 4035425"/>
                  <a:gd name="connsiteY37" fmla="*/ 908085 h 5441950"/>
                  <a:gd name="connsiteX38" fmla="*/ 2648812 w 4035425"/>
                  <a:gd name="connsiteY38" fmla="*/ 905107 h 5441950"/>
                  <a:gd name="connsiteX39" fmla="*/ 2630951 w 4035425"/>
                  <a:gd name="connsiteY39" fmla="*/ 896175 h 5441950"/>
                  <a:gd name="connsiteX40" fmla="*/ 2648812 w 4035425"/>
                  <a:gd name="connsiteY40" fmla="*/ 747303 h 5441950"/>
                  <a:gd name="connsiteX41" fmla="*/ 2023666 w 4035425"/>
                  <a:gd name="connsiteY41" fmla="*/ 119063 h 5441950"/>
                  <a:gd name="connsiteX42" fmla="*/ 2023668 w 4035425"/>
                  <a:gd name="connsiteY42" fmla="*/ 0 h 5441950"/>
                  <a:gd name="connsiteX43" fmla="*/ 2768031 w 4035425"/>
                  <a:gd name="connsiteY43" fmla="*/ 747325 h 5441950"/>
                  <a:gd name="connsiteX44" fmla="*/ 2762076 w 4035425"/>
                  <a:gd name="connsiteY44" fmla="*/ 836647 h 5441950"/>
                  <a:gd name="connsiteX45" fmla="*/ 3241447 w 4035425"/>
                  <a:gd name="connsiteY45" fmla="*/ 1417238 h 5441950"/>
                  <a:gd name="connsiteX46" fmla="*/ 3640426 w 4035425"/>
                  <a:gd name="connsiteY46" fmla="*/ 2891047 h 5441950"/>
                  <a:gd name="connsiteX47" fmla="*/ 3881599 w 4035425"/>
                  <a:gd name="connsiteY47" fmla="*/ 3956953 h 5441950"/>
                  <a:gd name="connsiteX48" fmla="*/ 4003675 w 4035425"/>
                  <a:gd name="connsiteY48" fmla="*/ 4281488 h 5441950"/>
                  <a:gd name="connsiteX49" fmla="*/ 31750 w 4035425"/>
                  <a:gd name="connsiteY49" fmla="*/ 4281488 h 5441950"/>
                  <a:gd name="connsiteX50" fmla="*/ 162758 w 4035425"/>
                  <a:gd name="connsiteY50" fmla="*/ 3953975 h 5441950"/>
                  <a:gd name="connsiteX51" fmla="*/ 409887 w 4035425"/>
                  <a:gd name="connsiteY51" fmla="*/ 2870205 h 5441950"/>
                  <a:gd name="connsiteX52" fmla="*/ 802911 w 4035425"/>
                  <a:gd name="connsiteY52" fmla="*/ 1417238 h 5441950"/>
                  <a:gd name="connsiteX53" fmla="*/ 1279304 w 4035425"/>
                  <a:gd name="connsiteY53" fmla="*/ 842602 h 5441950"/>
                  <a:gd name="connsiteX54" fmla="*/ 1273349 w 4035425"/>
                  <a:gd name="connsiteY54" fmla="*/ 747325 h 5441950"/>
                  <a:gd name="connsiteX55" fmla="*/ 2023668 w 4035425"/>
                  <a:gd name="connsiteY55" fmla="*/ 0 h 544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035425" h="5441950">
                    <a:moveTo>
                      <a:pt x="1511300" y="4924425"/>
                    </a:moveTo>
                    <a:cubicBezTo>
                      <a:pt x="2020888" y="4924425"/>
                      <a:pt x="2020888" y="4924425"/>
                      <a:pt x="2020888" y="4924425"/>
                    </a:cubicBezTo>
                    <a:cubicBezTo>
                      <a:pt x="2530475" y="4924425"/>
                      <a:pt x="2530475" y="4924425"/>
                      <a:pt x="2530475" y="4924425"/>
                    </a:cubicBezTo>
                    <a:cubicBezTo>
                      <a:pt x="2530475" y="5206982"/>
                      <a:pt x="2301012" y="5441950"/>
                      <a:pt x="2020888" y="5441950"/>
                    </a:cubicBezTo>
                    <a:cubicBezTo>
                      <a:pt x="1740764" y="5441950"/>
                      <a:pt x="1511300" y="5206982"/>
                      <a:pt x="1511300" y="4924425"/>
                    </a:cubicBezTo>
                    <a:close/>
                    <a:moveTo>
                      <a:pt x="119062" y="4500563"/>
                    </a:moveTo>
                    <a:cubicBezTo>
                      <a:pt x="119062" y="4711701"/>
                      <a:pt x="119062" y="4711701"/>
                      <a:pt x="119062" y="4711701"/>
                    </a:cubicBezTo>
                    <a:cubicBezTo>
                      <a:pt x="3916362" y="4711701"/>
                      <a:pt x="3916362" y="4711701"/>
                      <a:pt x="3916362" y="4711701"/>
                    </a:cubicBezTo>
                    <a:cubicBezTo>
                      <a:pt x="3916362" y="4500563"/>
                      <a:pt x="3916362" y="4500563"/>
                      <a:pt x="3916362" y="4500563"/>
                    </a:cubicBezTo>
                    <a:cubicBezTo>
                      <a:pt x="119062" y="4500563"/>
                      <a:pt x="119062" y="4500563"/>
                      <a:pt x="119062" y="4500563"/>
                    </a:cubicBezTo>
                    <a:close/>
                    <a:moveTo>
                      <a:pt x="113087" y="4384675"/>
                    </a:moveTo>
                    <a:cubicBezTo>
                      <a:pt x="3922338" y="4384675"/>
                      <a:pt x="3922338" y="4384675"/>
                      <a:pt x="3922338" y="4384675"/>
                    </a:cubicBezTo>
                    <a:cubicBezTo>
                      <a:pt x="3984834" y="4384675"/>
                      <a:pt x="4035425" y="4435232"/>
                      <a:pt x="4035425" y="4497684"/>
                    </a:cubicBezTo>
                    <a:cubicBezTo>
                      <a:pt x="4035425" y="4714780"/>
                      <a:pt x="4035425" y="4714780"/>
                      <a:pt x="4035425" y="4714780"/>
                    </a:cubicBezTo>
                    <a:cubicBezTo>
                      <a:pt x="4035425" y="4777233"/>
                      <a:pt x="3984834" y="4830763"/>
                      <a:pt x="3922338" y="4830763"/>
                    </a:cubicBezTo>
                    <a:cubicBezTo>
                      <a:pt x="113087" y="4830763"/>
                      <a:pt x="113087" y="4830763"/>
                      <a:pt x="113087" y="4830763"/>
                    </a:cubicBezTo>
                    <a:cubicBezTo>
                      <a:pt x="50592" y="4830763"/>
                      <a:pt x="0" y="4777233"/>
                      <a:pt x="0" y="4714780"/>
                    </a:cubicBezTo>
                    <a:cubicBezTo>
                      <a:pt x="0" y="4497684"/>
                      <a:pt x="0" y="4497684"/>
                      <a:pt x="0" y="4497684"/>
                    </a:cubicBezTo>
                    <a:cubicBezTo>
                      <a:pt x="0" y="4435232"/>
                      <a:pt x="50592" y="4384675"/>
                      <a:pt x="113087" y="4384675"/>
                    </a:cubicBezTo>
                    <a:close/>
                    <a:moveTo>
                      <a:pt x="2020676" y="611188"/>
                    </a:moveTo>
                    <a:cubicBezTo>
                      <a:pt x="2085869" y="611188"/>
                      <a:pt x="2139209" y="661612"/>
                      <a:pt x="2151062" y="723901"/>
                    </a:cubicBezTo>
                    <a:cubicBezTo>
                      <a:pt x="2109576" y="717969"/>
                      <a:pt x="2068089" y="715003"/>
                      <a:pt x="2026602" y="715003"/>
                    </a:cubicBezTo>
                    <a:cubicBezTo>
                      <a:pt x="1976226" y="715003"/>
                      <a:pt x="1931776" y="717969"/>
                      <a:pt x="1884362" y="723901"/>
                    </a:cubicBezTo>
                    <a:cubicBezTo>
                      <a:pt x="1893252" y="661612"/>
                      <a:pt x="1949556" y="611188"/>
                      <a:pt x="2020676" y="611188"/>
                    </a:cubicBezTo>
                    <a:close/>
                    <a:moveTo>
                      <a:pt x="2023666" y="119063"/>
                    </a:moveTo>
                    <a:cubicBezTo>
                      <a:pt x="1672393" y="119063"/>
                      <a:pt x="1392566" y="398942"/>
                      <a:pt x="1392566" y="747303"/>
                    </a:cubicBezTo>
                    <a:cubicBezTo>
                      <a:pt x="1392566" y="797919"/>
                      <a:pt x="1401496" y="848536"/>
                      <a:pt x="1413404" y="902130"/>
                    </a:cubicBezTo>
                    <a:cubicBezTo>
                      <a:pt x="1413404" y="902130"/>
                      <a:pt x="1413404" y="902130"/>
                      <a:pt x="1398519" y="908085"/>
                    </a:cubicBezTo>
                    <a:cubicBezTo>
                      <a:pt x="1398519" y="908085"/>
                      <a:pt x="1398519" y="908085"/>
                      <a:pt x="1395543" y="911062"/>
                    </a:cubicBezTo>
                    <a:cubicBezTo>
                      <a:pt x="1196091" y="1042069"/>
                      <a:pt x="1029385" y="1235603"/>
                      <a:pt x="907333" y="1470821"/>
                    </a:cubicBezTo>
                    <a:cubicBezTo>
                      <a:pt x="675135" y="1905527"/>
                      <a:pt x="600713" y="2405737"/>
                      <a:pt x="526291" y="2888082"/>
                    </a:cubicBezTo>
                    <a:cubicBezTo>
                      <a:pt x="466753" y="3287059"/>
                      <a:pt x="410192" y="3665194"/>
                      <a:pt x="273256" y="3998667"/>
                    </a:cubicBezTo>
                    <a:cubicBezTo>
                      <a:pt x="273256" y="3998667"/>
                      <a:pt x="273256" y="3998667"/>
                      <a:pt x="204787" y="4162426"/>
                    </a:cubicBezTo>
                    <a:cubicBezTo>
                      <a:pt x="204787" y="4162426"/>
                      <a:pt x="204787" y="4162426"/>
                      <a:pt x="3830637" y="4162426"/>
                    </a:cubicBezTo>
                    <a:cubicBezTo>
                      <a:pt x="3830637" y="4162426"/>
                      <a:pt x="3830637" y="4162426"/>
                      <a:pt x="3771099" y="4001644"/>
                    </a:cubicBezTo>
                    <a:cubicBezTo>
                      <a:pt x="3637139" y="3662216"/>
                      <a:pt x="3580579" y="3295991"/>
                      <a:pt x="3524018" y="2908924"/>
                    </a:cubicBezTo>
                    <a:cubicBezTo>
                      <a:pt x="3449595" y="2423601"/>
                      <a:pt x="3372196" y="1926369"/>
                      <a:pt x="3134045" y="1470821"/>
                    </a:cubicBezTo>
                    <a:cubicBezTo>
                      <a:pt x="3017947" y="1235603"/>
                      <a:pt x="2851241" y="1036114"/>
                      <a:pt x="2651789" y="908085"/>
                    </a:cubicBezTo>
                    <a:cubicBezTo>
                      <a:pt x="2651789" y="908085"/>
                      <a:pt x="2651789" y="908085"/>
                      <a:pt x="2648812" y="905107"/>
                    </a:cubicBezTo>
                    <a:cubicBezTo>
                      <a:pt x="2648812" y="905107"/>
                      <a:pt x="2648812" y="905107"/>
                      <a:pt x="2630951" y="896175"/>
                    </a:cubicBezTo>
                    <a:cubicBezTo>
                      <a:pt x="2642859" y="845558"/>
                      <a:pt x="2648812" y="794942"/>
                      <a:pt x="2648812" y="747303"/>
                    </a:cubicBezTo>
                    <a:cubicBezTo>
                      <a:pt x="2648812" y="398942"/>
                      <a:pt x="2368985" y="119063"/>
                      <a:pt x="2023666" y="119063"/>
                    </a:cubicBezTo>
                    <a:close/>
                    <a:moveTo>
                      <a:pt x="2023668" y="0"/>
                    </a:moveTo>
                    <a:cubicBezTo>
                      <a:pt x="2434556" y="0"/>
                      <a:pt x="2768031" y="333468"/>
                      <a:pt x="2768031" y="747325"/>
                    </a:cubicBezTo>
                    <a:cubicBezTo>
                      <a:pt x="2768031" y="777099"/>
                      <a:pt x="2768031" y="806873"/>
                      <a:pt x="2762076" y="836647"/>
                    </a:cubicBezTo>
                    <a:cubicBezTo>
                      <a:pt x="2955611" y="979562"/>
                      <a:pt x="3122348" y="1179047"/>
                      <a:pt x="3241447" y="1417238"/>
                    </a:cubicBezTo>
                    <a:cubicBezTo>
                      <a:pt x="3488575" y="1884689"/>
                      <a:pt x="3565989" y="2396800"/>
                      <a:pt x="3640426" y="2891047"/>
                    </a:cubicBezTo>
                    <a:cubicBezTo>
                      <a:pt x="3699975" y="3269175"/>
                      <a:pt x="3753569" y="3629440"/>
                      <a:pt x="3881599" y="3956953"/>
                    </a:cubicBezTo>
                    <a:cubicBezTo>
                      <a:pt x="3881599" y="3956953"/>
                      <a:pt x="3881599" y="3956953"/>
                      <a:pt x="4003675" y="4281488"/>
                    </a:cubicBezTo>
                    <a:cubicBezTo>
                      <a:pt x="4003675" y="4281488"/>
                      <a:pt x="4003675" y="4281488"/>
                      <a:pt x="31750" y="4281488"/>
                    </a:cubicBezTo>
                    <a:cubicBezTo>
                      <a:pt x="31750" y="4281488"/>
                      <a:pt x="31750" y="4281488"/>
                      <a:pt x="162758" y="3953975"/>
                    </a:cubicBezTo>
                    <a:cubicBezTo>
                      <a:pt x="293766" y="3629440"/>
                      <a:pt x="350338" y="3260243"/>
                      <a:pt x="409887" y="2870205"/>
                    </a:cubicBezTo>
                    <a:cubicBezTo>
                      <a:pt x="484323" y="2378935"/>
                      <a:pt x="561737" y="1869802"/>
                      <a:pt x="802911" y="1417238"/>
                    </a:cubicBezTo>
                    <a:cubicBezTo>
                      <a:pt x="919032" y="1182024"/>
                      <a:pt x="1085769" y="985517"/>
                      <a:pt x="1279304" y="842602"/>
                    </a:cubicBezTo>
                    <a:cubicBezTo>
                      <a:pt x="1276326" y="809850"/>
                      <a:pt x="1273349" y="780077"/>
                      <a:pt x="1273349" y="747325"/>
                    </a:cubicBezTo>
                    <a:cubicBezTo>
                      <a:pt x="1273349" y="333468"/>
                      <a:pt x="1606824" y="0"/>
                      <a:pt x="2023668"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04" name="Freeform 103"/>
              <p:cNvSpPr>
                <a:spLocks/>
              </p:cNvSpPr>
              <p:nvPr/>
            </p:nvSpPr>
            <p:spPr bwMode="auto">
              <a:xfrm>
                <a:off x="5703951" y="2832354"/>
                <a:ext cx="785622" cy="913638"/>
              </a:xfrm>
              <a:custGeom>
                <a:avLst/>
                <a:gdLst>
                  <a:gd name="connsiteX0" fmla="*/ 1639682 w 3273425"/>
                  <a:gd name="connsiteY0" fmla="*/ 254000 h 3806825"/>
                  <a:gd name="connsiteX1" fmla="*/ 1384300 w 3273425"/>
                  <a:gd name="connsiteY1" fmla="*/ 509575 h 3806825"/>
                  <a:gd name="connsiteX2" fmla="*/ 1402118 w 3273425"/>
                  <a:gd name="connsiteY2" fmla="*/ 607644 h 3806825"/>
                  <a:gd name="connsiteX3" fmla="*/ 1416965 w 3273425"/>
                  <a:gd name="connsiteY3" fmla="*/ 625475 h 3806825"/>
                  <a:gd name="connsiteX4" fmla="*/ 1494174 w 3273425"/>
                  <a:gd name="connsiteY4" fmla="*/ 607644 h 3806825"/>
                  <a:gd name="connsiteX5" fmla="*/ 1785191 w 3273425"/>
                  <a:gd name="connsiteY5" fmla="*/ 604672 h 3806825"/>
                  <a:gd name="connsiteX6" fmla="*/ 1859430 w 3273425"/>
                  <a:gd name="connsiteY6" fmla="*/ 622503 h 3806825"/>
                  <a:gd name="connsiteX7" fmla="*/ 1871308 w 3273425"/>
                  <a:gd name="connsiteY7" fmla="*/ 607644 h 3806825"/>
                  <a:gd name="connsiteX8" fmla="*/ 1889125 w 3273425"/>
                  <a:gd name="connsiteY8" fmla="*/ 509575 h 3806825"/>
                  <a:gd name="connsiteX9" fmla="*/ 1639682 w 3273425"/>
                  <a:gd name="connsiteY9" fmla="*/ 254000 h 3806825"/>
                  <a:gd name="connsiteX10" fmla="*/ 1639689 w 3273425"/>
                  <a:gd name="connsiteY10" fmla="*/ 0 h 3806825"/>
                  <a:gd name="connsiteX11" fmla="*/ 2145581 w 3273425"/>
                  <a:gd name="connsiteY11" fmla="*/ 508966 h 3806825"/>
                  <a:gd name="connsiteX12" fmla="*/ 2106895 w 3273425"/>
                  <a:gd name="connsiteY12" fmla="*/ 708385 h 3806825"/>
                  <a:gd name="connsiteX13" fmla="*/ 2103920 w 3273425"/>
                  <a:gd name="connsiteY13" fmla="*/ 711361 h 3806825"/>
                  <a:gd name="connsiteX14" fmla="*/ 2202122 w 3273425"/>
                  <a:gd name="connsiteY14" fmla="*/ 767913 h 3806825"/>
                  <a:gd name="connsiteX15" fmla="*/ 2642547 w 3273425"/>
                  <a:gd name="connsiteY15" fmla="*/ 1285808 h 3806825"/>
                  <a:gd name="connsiteX16" fmla="*/ 3273425 w 3273425"/>
                  <a:gd name="connsiteY16" fmla="*/ 3806825 h 3806825"/>
                  <a:gd name="connsiteX17" fmla="*/ 0 w 3273425"/>
                  <a:gd name="connsiteY17" fmla="*/ 3806825 h 3806825"/>
                  <a:gd name="connsiteX18" fmla="*/ 630878 w 3273425"/>
                  <a:gd name="connsiteY18" fmla="*/ 1285808 h 3806825"/>
                  <a:gd name="connsiteX19" fmla="*/ 1077255 w 3273425"/>
                  <a:gd name="connsiteY19" fmla="*/ 770890 h 3806825"/>
                  <a:gd name="connsiteX20" fmla="*/ 1172482 w 3273425"/>
                  <a:gd name="connsiteY20" fmla="*/ 717314 h 3806825"/>
                  <a:gd name="connsiteX21" fmla="*/ 1166530 w 3273425"/>
                  <a:gd name="connsiteY21" fmla="*/ 708385 h 3806825"/>
                  <a:gd name="connsiteX22" fmla="*/ 1127844 w 3273425"/>
                  <a:gd name="connsiteY22" fmla="*/ 508966 h 3806825"/>
                  <a:gd name="connsiteX23" fmla="*/ 1639689 w 3273425"/>
                  <a:gd name="connsiteY23" fmla="*/ 0 h 380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73425" h="3806825">
                    <a:moveTo>
                      <a:pt x="1639682" y="254000"/>
                    </a:moveTo>
                    <a:cubicBezTo>
                      <a:pt x="1497143" y="254000"/>
                      <a:pt x="1384300" y="369900"/>
                      <a:pt x="1384300" y="509575"/>
                    </a:cubicBezTo>
                    <a:cubicBezTo>
                      <a:pt x="1384300" y="542265"/>
                      <a:pt x="1390239" y="574954"/>
                      <a:pt x="1402118" y="607644"/>
                    </a:cubicBezTo>
                    <a:cubicBezTo>
                      <a:pt x="1416965" y="625475"/>
                      <a:pt x="1416965" y="625475"/>
                      <a:pt x="1416965" y="625475"/>
                    </a:cubicBezTo>
                    <a:cubicBezTo>
                      <a:pt x="1494174" y="607644"/>
                      <a:pt x="1494174" y="607644"/>
                      <a:pt x="1494174" y="607644"/>
                    </a:cubicBezTo>
                    <a:cubicBezTo>
                      <a:pt x="1589200" y="592785"/>
                      <a:pt x="1690165" y="592785"/>
                      <a:pt x="1785191" y="604672"/>
                    </a:cubicBezTo>
                    <a:cubicBezTo>
                      <a:pt x="1859430" y="622503"/>
                      <a:pt x="1859430" y="622503"/>
                      <a:pt x="1859430" y="622503"/>
                    </a:cubicBezTo>
                    <a:cubicBezTo>
                      <a:pt x="1871308" y="607644"/>
                      <a:pt x="1871308" y="607644"/>
                      <a:pt x="1871308" y="607644"/>
                    </a:cubicBezTo>
                    <a:cubicBezTo>
                      <a:pt x="1883186" y="574954"/>
                      <a:pt x="1889125" y="542265"/>
                      <a:pt x="1889125" y="509575"/>
                    </a:cubicBezTo>
                    <a:cubicBezTo>
                      <a:pt x="1889125" y="369900"/>
                      <a:pt x="1776282" y="254000"/>
                      <a:pt x="1639682" y="254000"/>
                    </a:cubicBezTo>
                    <a:close/>
                    <a:moveTo>
                      <a:pt x="1639689" y="0"/>
                    </a:moveTo>
                    <a:cubicBezTo>
                      <a:pt x="1916442" y="0"/>
                      <a:pt x="2145581" y="226207"/>
                      <a:pt x="2145581" y="508966"/>
                    </a:cubicBezTo>
                    <a:cubicBezTo>
                      <a:pt x="2145581" y="577423"/>
                      <a:pt x="2130702" y="645880"/>
                      <a:pt x="2106895" y="708385"/>
                    </a:cubicBezTo>
                    <a:cubicBezTo>
                      <a:pt x="2103920" y="711361"/>
                      <a:pt x="2103920" y="711361"/>
                      <a:pt x="2103920" y="711361"/>
                    </a:cubicBezTo>
                    <a:cubicBezTo>
                      <a:pt x="2202122" y="767913"/>
                      <a:pt x="2202122" y="767913"/>
                      <a:pt x="2202122" y="767913"/>
                    </a:cubicBezTo>
                    <a:cubicBezTo>
                      <a:pt x="2377697" y="881017"/>
                      <a:pt x="2529465" y="1056625"/>
                      <a:pt x="2642547" y="1285808"/>
                    </a:cubicBezTo>
                    <a:cubicBezTo>
                      <a:pt x="3056189" y="2068603"/>
                      <a:pt x="2966914" y="3009148"/>
                      <a:pt x="3273425" y="3806825"/>
                    </a:cubicBezTo>
                    <a:cubicBezTo>
                      <a:pt x="0" y="3806825"/>
                      <a:pt x="0" y="3806825"/>
                      <a:pt x="0" y="3806825"/>
                    </a:cubicBezTo>
                    <a:cubicBezTo>
                      <a:pt x="315439" y="3032959"/>
                      <a:pt x="229140" y="2053721"/>
                      <a:pt x="630878" y="1285808"/>
                    </a:cubicBezTo>
                    <a:cubicBezTo>
                      <a:pt x="746936" y="1059601"/>
                      <a:pt x="898704" y="886969"/>
                      <a:pt x="1077255" y="770890"/>
                    </a:cubicBezTo>
                    <a:cubicBezTo>
                      <a:pt x="1172482" y="717314"/>
                      <a:pt x="1172482" y="717314"/>
                      <a:pt x="1172482" y="717314"/>
                    </a:cubicBezTo>
                    <a:cubicBezTo>
                      <a:pt x="1166530" y="708385"/>
                      <a:pt x="1166530" y="708385"/>
                      <a:pt x="1166530" y="708385"/>
                    </a:cubicBezTo>
                    <a:cubicBezTo>
                      <a:pt x="1142723" y="645880"/>
                      <a:pt x="1127844" y="577423"/>
                      <a:pt x="1127844" y="508966"/>
                    </a:cubicBezTo>
                    <a:cubicBezTo>
                      <a:pt x="1127844" y="226207"/>
                      <a:pt x="1356984" y="0"/>
                      <a:pt x="1639689"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sp>
        <p:nvSpPr>
          <p:cNvPr id="105" name="TextBox 104"/>
          <p:cNvSpPr txBox="1"/>
          <p:nvPr/>
        </p:nvSpPr>
        <p:spPr>
          <a:xfrm>
            <a:off x="2429933" y="5095419"/>
            <a:ext cx="2363940" cy="1323439"/>
          </a:xfrm>
          <a:prstGeom prst="rect">
            <a:avLst/>
          </a:prstGeom>
          <a:noFill/>
        </p:spPr>
        <p:txBody>
          <a:bodyPr wrap="square" lIns="0" tIns="0" rIns="0" bIns="0" rtlCol="0" anchor="ctr" anchorCtr="0">
            <a:spAutoFit/>
          </a:bodyPr>
          <a:lstStyle/>
          <a:p>
            <a:pPr marL="0" lvl="1" algn="r">
              <a:lnSpc>
                <a:spcPct val="95000"/>
              </a:lnSpc>
              <a:spcBef>
                <a:spcPts val="300"/>
              </a:spcBef>
              <a:spcAft>
                <a:spcPts val="300"/>
              </a:spcAft>
              <a:buClr>
                <a:srgbClr val="6BD18A"/>
              </a:buClr>
              <a:buFont typeface="Arial" panose="020B0604020202020204" pitchFamily="34" charset="0"/>
              <a:buChar char="​"/>
            </a:pPr>
            <a:r>
              <a:rPr lang="en-US" sz="1600" b="1" dirty="0">
                <a:solidFill>
                  <a:srgbClr val="29BA74"/>
                </a:solidFill>
                <a:cs typeface="Arial" panose="020B0604020202020204" pitchFamily="34" charset="0"/>
              </a:rPr>
              <a:t>Deadline: </a:t>
            </a:r>
          </a:p>
          <a:p>
            <a:pPr marL="0" lvl="1" algn="r">
              <a:lnSpc>
                <a:spcPct val="95000"/>
              </a:lnSpc>
              <a:spcBef>
                <a:spcPts val="300"/>
              </a:spcBef>
              <a:spcAft>
                <a:spcPts val="300"/>
              </a:spcAft>
              <a:buClr>
                <a:srgbClr val="6BD18A"/>
              </a:buClr>
              <a:buFont typeface="Arial" panose="020B0604020202020204" pitchFamily="34" charset="0"/>
              <a:buChar char="​"/>
            </a:pPr>
            <a:r>
              <a:rPr lang="en-US" sz="1600" dirty="0">
                <a:solidFill>
                  <a:srgbClr val="575757"/>
                </a:solidFill>
                <a:cs typeface="Arial" panose="020B0604020202020204" pitchFamily="34" charset="0"/>
              </a:rPr>
              <a:t>In the unavoidable case of being pulled on case/</a:t>
            </a:r>
          </a:p>
          <a:p>
            <a:pPr marL="0" lvl="1" algn="r">
              <a:lnSpc>
                <a:spcPct val="95000"/>
              </a:lnSpc>
              <a:spcBef>
                <a:spcPts val="300"/>
              </a:spcBef>
              <a:spcAft>
                <a:spcPts val="300"/>
              </a:spcAft>
              <a:buClr>
                <a:srgbClr val="6BD18A"/>
              </a:buClr>
              <a:buFont typeface="Arial" panose="020B0604020202020204" pitchFamily="34" charset="0"/>
              <a:buChar char="​"/>
            </a:pPr>
            <a:r>
              <a:rPr lang="en-US" sz="1600" dirty="0">
                <a:solidFill>
                  <a:srgbClr val="575757"/>
                </a:solidFill>
                <a:cs typeface="Arial" panose="020B0604020202020204" pitchFamily="34" charset="0"/>
              </a:rPr>
              <a:t>any anticipated delay; raise an early alarm</a:t>
            </a:r>
          </a:p>
        </p:txBody>
      </p:sp>
      <p:grpSp>
        <p:nvGrpSpPr>
          <p:cNvPr id="106" name="bcgBugs_Telephone"/>
          <p:cNvGrpSpPr>
            <a:grpSpLocks noChangeAspect="1"/>
          </p:cNvGrpSpPr>
          <p:nvPr/>
        </p:nvGrpSpPr>
        <p:grpSpPr bwMode="auto">
          <a:xfrm>
            <a:off x="3510153" y="4045587"/>
            <a:ext cx="604527" cy="605119"/>
            <a:chOff x="2818" y="1137"/>
            <a:chExt cx="2044" cy="2046"/>
          </a:xfrm>
        </p:grpSpPr>
        <p:sp>
          <p:nvSpPr>
            <p:cNvPr id="107" name="AutoShape 2"/>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107"/>
            <p:cNvSpPr>
              <a:spLocks/>
            </p:cNvSpPr>
            <p:nvPr/>
          </p:nvSpPr>
          <p:spPr bwMode="auto">
            <a:xfrm>
              <a:off x="3061" y="1383"/>
              <a:ext cx="1562" cy="1556"/>
            </a:xfrm>
            <a:custGeom>
              <a:avLst/>
              <a:gdLst>
                <a:gd name="T0" fmla="*/ 761 w 763"/>
                <a:gd name="T1" fmla="*/ 600 h 760"/>
                <a:gd name="T2" fmla="*/ 750 w 763"/>
                <a:gd name="T3" fmla="*/ 632 h 760"/>
                <a:gd name="T4" fmla="*/ 643 w 763"/>
                <a:gd name="T5" fmla="*/ 738 h 760"/>
                <a:gd name="T6" fmla="*/ 624 w 763"/>
                <a:gd name="T7" fmla="*/ 752 h 760"/>
                <a:gd name="T8" fmla="*/ 601 w 763"/>
                <a:gd name="T9" fmla="*/ 759 h 760"/>
                <a:gd name="T10" fmla="*/ 596 w 763"/>
                <a:gd name="T11" fmla="*/ 760 h 760"/>
                <a:gd name="T12" fmla="*/ 585 w 763"/>
                <a:gd name="T13" fmla="*/ 760 h 760"/>
                <a:gd name="T14" fmla="*/ 536 w 763"/>
                <a:gd name="T15" fmla="*/ 755 h 760"/>
                <a:gd name="T16" fmla="*/ 452 w 763"/>
                <a:gd name="T17" fmla="*/ 729 h 760"/>
                <a:gd name="T18" fmla="*/ 340 w 763"/>
                <a:gd name="T19" fmla="*/ 667 h 760"/>
                <a:gd name="T20" fmla="*/ 206 w 763"/>
                <a:gd name="T21" fmla="*/ 555 h 760"/>
                <a:gd name="T22" fmla="*/ 113 w 763"/>
                <a:gd name="T23" fmla="*/ 448 h 760"/>
                <a:gd name="T24" fmla="*/ 53 w 763"/>
                <a:gd name="T25" fmla="*/ 355 h 760"/>
                <a:gd name="T26" fmla="*/ 19 w 763"/>
                <a:gd name="T27" fmla="*/ 277 h 760"/>
                <a:gd name="T28" fmla="*/ 4 w 763"/>
                <a:gd name="T29" fmla="*/ 216 h 760"/>
                <a:gd name="T30" fmla="*/ 1 w 763"/>
                <a:gd name="T31" fmla="*/ 176 h 760"/>
                <a:gd name="T32" fmla="*/ 2 w 763"/>
                <a:gd name="T33" fmla="*/ 160 h 760"/>
                <a:gd name="T34" fmla="*/ 9 w 763"/>
                <a:gd name="T35" fmla="*/ 137 h 760"/>
                <a:gd name="T36" fmla="*/ 23 w 763"/>
                <a:gd name="T37" fmla="*/ 118 h 760"/>
                <a:gd name="T38" fmla="*/ 130 w 763"/>
                <a:gd name="T39" fmla="*/ 11 h 760"/>
                <a:gd name="T40" fmla="*/ 155 w 763"/>
                <a:gd name="T41" fmla="*/ 0 h 760"/>
                <a:gd name="T42" fmla="*/ 174 w 763"/>
                <a:gd name="T43" fmla="*/ 6 h 760"/>
                <a:gd name="T44" fmla="*/ 188 w 763"/>
                <a:gd name="T45" fmla="*/ 21 h 760"/>
                <a:gd name="T46" fmla="*/ 274 w 763"/>
                <a:gd name="T47" fmla="*/ 184 h 760"/>
                <a:gd name="T48" fmla="*/ 278 w 763"/>
                <a:gd name="T49" fmla="*/ 212 h 760"/>
                <a:gd name="T50" fmla="*/ 264 w 763"/>
                <a:gd name="T51" fmla="*/ 238 h 760"/>
                <a:gd name="T52" fmla="*/ 225 w 763"/>
                <a:gd name="T53" fmla="*/ 278 h 760"/>
                <a:gd name="T54" fmla="*/ 222 w 763"/>
                <a:gd name="T55" fmla="*/ 283 h 760"/>
                <a:gd name="T56" fmla="*/ 221 w 763"/>
                <a:gd name="T57" fmla="*/ 289 h 760"/>
                <a:gd name="T58" fmla="*/ 235 w 763"/>
                <a:gd name="T59" fmla="*/ 328 h 760"/>
                <a:gd name="T60" fmla="*/ 265 w 763"/>
                <a:gd name="T61" fmla="*/ 375 h 760"/>
                <a:gd name="T62" fmla="*/ 322 w 763"/>
                <a:gd name="T63" fmla="*/ 439 h 760"/>
                <a:gd name="T64" fmla="*/ 387 w 763"/>
                <a:gd name="T65" fmla="*/ 496 h 760"/>
                <a:gd name="T66" fmla="*/ 434 w 763"/>
                <a:gd name="T67" fmla="*/ 527 h 760"/>
                <a:gd name="T68" fmla="*/ 463 w 763"/>
                <a:gd name="T69" fmla="*/ 538 h 760"/>
                <a:gd name="T70" fmla="*/ 473 w 763"/>
                <a:gd name="T71" fmla="*/ 540 h 760"/>
                <a:gd name="T72" fmla="*/ 478 w 763"/>
                <a:gd name="T73" fmla="*/ 539 h 760"/>
                <a:gd name="T74" fmla="*/ 483 w 763"/>
                <a:gd name="T75" fmla="*/ 536 h 760"/>
                <a:gd name="T76" fmla="*/ 529 w 763"/>
                <a:gd name="T77" fmla="*/ 489 h 760"/>
                <a:gd name="T78" fmla="*/ 563 w 763"/>
                <a:gd name="T79" fmla="*/ 477 h 760"/>
                <a:gd name="T80" fmla="*/ 585 w 763"/>
                <a:gd name="T81" fmla="*/ 481 h 760"/>
                <a:gd name="T82" fmla="*/ 585 w 763"/>
                <a:gd name="T83" fmla="*/ 481 h 760"/>
                <a:gd name="T84" fmla="*/ 741 w 763"/>
                <a:gd name="T85" fmla="*/ 573 h 760"/>
                <a:gd name="T86" fmla="*/ 761 w 763"/>
                <a:gd name="T87" fmla="*/ 60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3" h="760">
                  <a:moveTo>
                    <a:pt x="761" y="600"/>
                  </a:moveTo>
                  <a:cubicBezTo>
                    <a:pt x="763" y="612"/>
                    <a:pt x="759" y="623"/>
                    <a:pt x="750" y="632"/>
                  </a:cubicBezTo>
                  <a:cubicBezTo>
                    <a:pt x="643" y="738"/>
                    <a:pt x="643" y="738"/>
                    <a:pt x="643" y="738"/>
                  </a:cubicBezTo>
                  <a:cubicBezTo>
                    <a:pt x="638" y="744"/>
                    <a:pt x="631" y="748"/>
                    <a:pt x="624" y="752"/>
                  </a:cubicBezTo>
                  <a:cubicBezTo>
                    <a:pt x="616" y="756"/>
                    <a:pt x="608" y="758"/>
                    <a:pt x="601" y="759"/>
                  </a:cubicBezTo>
                  <a:cubicBezTo>
                    <a:pt x="600" y="759"/>
                    <a:pt x="599" y="759"/>
                    <a:pt x="596" y="760"/>
                  </a:cubicBezTo>
                  <a:cubicBezTo>
                    <a:pt x="593" y="760"/>
                    <a:pt x="590" y="760"/>
                    <a:pt x="585" y="760"/>
                  </a:cubicBezTo>
                  <a:cubicBezTo>
                    <a:pt x="575" y="760"/>
                    <a:pt x="559" y="758"/>
                    <a:pt x="536" y="755"/>
                  </a:cubicBezTo>
                  <a:cubicBezTo>
                    <a:pt x="513" y="751"/>
                    <a:pt x="485" y="743"/>
                    <a:pt x="452" y="729"/>
                  </a:cubicBezTo>
                  <a:cubicBezTo>
                    <a:pt x="419" y="715"/>
                    <a:pt x="382" y="695"/>
                    <a:pt x="340" y="667"/>
                  </a:cubicBezTo>
                  <a:cubicBezTo>
                    <a:pt x="298" y="640"/>
                    <a:pt x="253" y="603"/>
                    <a:pt x="206" y="555"/>
                  </a:cubicBezTo>
                  <a:cubicBezTo>
                    <a:pt x="169" y="518"/>
                    <a:pt x="137" y="482"/>
                    <a:pt x="113" y="448"/>
                  </a:cubicBezTo>
                  <a:cubicBezTo>
                    <a:pt x="88" y="415"/>
                    <a:pt x="68" y="383"/>
                    <a:pt x="53" y="355"/>
                  </a:cubicBezTo>
                  <a:cubicBezTo>
                    <a:pt x="38" y="326"/>
                    <a:pt x="27" y="300"/>
                    <a:pt x="19" y="277"/>
                  </a:cubicBezTo>
                  <a:cubicBezTo>
                    <a:pt x="12" y="253"/>
                    <a:pt x="7" y="233"/>
                    <a:pt x="4" y="216"/>
                  </a:cubicBezTo>
                  <a:cubicBezTo>
                    <a:pt x="1" y="199"/>
                    <a:pt x="0" y="186"/>
                    <a:pt x="1" y="176"/>
                  </a:cubicBezTo>
                  <a:cubicBezTo>
                    <a:pt x="1" y="167"/>
                    <a:pt x="2" y="161"/>
                    <a:pt x="2" y="160"/>
                  </a:cubicBezTo>
                  <a:cubicBezTo>
                    <a:pt x="3" y="153"/>
                    <a:pt x="5" y="145"/>
                    <a:pt x="9" y="137"/>
                  </a:cubicBezTo>
                  <a:cubicBezTo>
                    <a:pt x="13" y="129"/>
                    <a:pt x="17" y="123"/>
                    <a:pt x="23" y="118"/>
                  </a:cubicBezTo>
                  <a:cubicBezTo>
                    <a:pt x="130" y="11"/>
                    <a:pt x="130" y="11"/>
                    <a:pt x="130" y="11"/>
                  </a:cubicBezTo>
                  <a:cubicBezTo>
                    <a:pt x="137" y="4"/>
                    <a:pt x="146" y="0"/>
                    <a:pt x="155" y="0"/>
                  </a:cubicBezTo>
                  <a:cubicBezTo>
                    <a:pt x="162" y="0"/>
                    <a:pt x="169" y="2"/>
                    <a:pt x="174" y="6"/>
                  </a:cubicBezTo>
                  <a:cubicBezTo>
                    <a:pt x="179" y="10"/>
                    <a:pt x="184" y="15"/>
                    <a:pt x="188" y="21"/>
                  </a:cubicBezTo>
                  <a:cubicBezTo>
                    <a:pt x="274" y="184"/>
                    <a:pt x="274" y="184"/>
                    <a:pt x="274" y="184"/>
                  </a:cubicBezTo>
                  <a:cubicBezTo>
                    <a:pt x="279" y="193"/>
                    <a:pt x="280" y="202"/>
                    <a:pt x="278" y="212"/>
                  </a:cubicBezTo>
                  <a:cubicBezTo>
                    <a:pt x="276" y="223"/>
                    <a:pt x="271" y="231"/>
                    <a:pt x="264" y="238"/>
                  </a:cubicBezTo>
                  <a:cubicBezTo>
                    <a:pt x="225" y="278"/>
                    <a:pt x="225" y="278"/>
                    <a:pt x="225" y="278"/>
                  </a:cubicBezTo>
                  <a:cubicBezTo>
                    <a:pt x="224" y="279"/>
                    <a:pt x="223" y="281"/>
                    <a:pt x="222" y="283"/>
                  </a:cubicBezTo>
                  <a:cubicBezTo>
                    <a:pt x="221" y="285"/>
                    <a:pt x="221" y="287"/>
                    <a:pt x="221" y="289"/>
                  </a:cubicBezTo>
                  <a:cubicBezTo>
                    <a:pt x="223" y="300"/>
                    <a:pt x="228" y="313"/>
                    <a:pt x="235" y="328"/>
                  </a:cubicBezTo>
                  <a:cubicBezTo>
                    <a:pt x="242" y="341"/>
                    <a:pt x="252" y="356"/>
                    <a:pt x="265" y="375"/>
                  </a:cubicBezTo>
                  <a:cubicBezTo>
                    <a:pt x="278" y="393"/>
                    <a:pt x="297" y="415"/>
                    <a:pt x="322" y="439"/>
                  </a:cubicBezTo>
                  <a:cubicBezTo>
                    <a:pt x="346" y="463"/>
                    <a:pt x="368" y="483"/>
                    <a:pt x="387" y="496"/>
                  </a:cubicBezTo>
                  <a:cubicBezTo>
                    <a:pt x="405" y="510"/>
                    <a:pt x="421" y="520"/>
                    <a:pt x="434" y="527"/>
                  </a:cubicBezTo>
                  <a:cubicBezTo>
                    <a:pt x="446" y="533"/>
                    <a:pt x="456" y="537"/>
                    <a:pt x="463" y="538"/>
                  </a:cubicBezTo>
                  <a:cubicBezTo>
                    <a:pt x="473" y="540"/>
                    <a:pt x="473" y="540"/>
                    <a:pt x="473" y="540"/>
                  </a:cubicBezTo>
                  <a:cubicBezTo>
                    <a:pt x="474" y="540"/>
                    <a:pt x="476" y="540"/>
                    <a:pt x="478" y="539"/>
                  </a:cubicBezTo>
                  <a:cubicBezTo>
                    <a:pt x="480" y="538"/>
                    <a:pt x="482" y="537"/>
                    <a:pt x="483" y="536"/>
                  </a:cubicBezTo>
                  <a:cubicBezTo>
                    <a:pt x="529" y="489"/>
                    <a:pt x="529" y="489"/>
                    <a:pt x="529" y="489"/>
                  </a:cubicBezTo>
                  <a:cubicBezTo>
                    <a:pt x="539" y="481"/>
                    <a:pt x="550" y="477"/>
                    <a:pt x="563" y="477"/>
                  </a:cubicBezTo>
                  <a:cubicBezTo>
                    <a:pt x="572" y="477"/>
                    <a:pt x="579" y="478"/>
                    <a:pt x="585" y="481"/>
                  </a:cubicBezTo>
                  <a:cubicBezTo>
                    <a:pt x="585" y="481"/>
                    <a:pt x="585" y="481"/>
                    <a:pt x="585" y="481"/>
                  </a:cubicBezTo>
                  <a:cubicBezTo>
                    <a:pt x="741" y="573"/>
                    <a:pt x="741" y="573"/>
                    <a:pt x="741" y="573"/>
                  </a:cubicBezTo>
                  <a:cubicBezTo>
                    <a:pt x="752" y="580"/>
                    <a:pt x="759" y="589"/>
                    <a:pt x="761" y="6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9" name="bcgBugs_Speaking"/>
          <p:cNvGrpSpPr>
            <a:grpSpLocks noChangeAspect="1"/>
          </p:cNvGrpSpPr>
          <p:nvPr/>
        </p:nvGrpSpPr>
        <p:grpSpPr bwMode="auto">
          <a:xfrm>
            <a:off x="3818877" y="3810888"/>
            <a:ext cx="456753" cy="457200"/>
            <a:chOff x="2818" y="1137"/>
            <a:chExt cx="2044" cy="2046"/>
          </a:xfrm>
        </p:grpSpPr>
        <p:sp>
          <p:nvSpPr>
            <p:cNvPr id="110"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110"/>
            <p:cNvSpPr>
              <a:spLocks noEditPoints="1"/>
            </p:cNvSpPr>
            <p:nvPr/>
          </p:nvSpPr>
          <p:spPr bwMode="auto">
            <a:xfrm>
              <a:off x="2974" y="1276"/>
              <a:ext cx="1735" cy="1770"/>
            </a:xfrm>
            <a:custGeom>
              <a:avLst/>
              <a:gdLst>
                <a:gd name="T0" fmla="*/ 808 w 848"/>
                <a:gd name="T1" fmla="*/ 0 h 864"/>
                <a:gd name="T2" fmla="*/ 40 w 848"/>
                <a:gd name="T3" fmla="*/ 0 h 864"/>
                <a:gd name="T4" fmla="*/ 0 w 848"/>
                <a:gd name="T5" fmla="*/ 40 h 864"/>
                <a:gd name="T6" fmla="*/ 0 w 848"/>
                <a:gd name="T7" fmla="*/ 593 h 864"/>
                <a:gd name="T8" fmla="*/ 40 w 848"/>
                <a:gd name="T9" fmla="*/ 633 h 864"/>
                <a:gd name="T10" fmla="*/ 243 w 848"/>
                <a:gd name="T11" fmla="*/ 633 h 864"/>
                <a:gd name="T12" fmla="*/ 243 w 848"/>
                <a:gd name="T13" fmla="*/ 824 h 864"/>
                <a:gd name="T14" fmla="*/ 244 w 848"/>
                <a:gd name="T15" fmla="*/ 831 h 864"/>
                <a:gd name="T16" fmla="*/ 278 w 848"/>
                <a:gd name="T17" fmla="*/ 863 h 864"/>
                <a:gd name="T18" fmla="*/ 287 w 848"/>
                <a:gd name="T19" fmla="*/ 864 h 864"/>
                <a:gd name="T20" fmla="*/ 333 w 848"/>
                <a:gd name="T21" fmla="*/ 840 h 864"/>
                <a:gd name="T22" fmla="*/ 389 w 848"/>
                <a:gd name="T23" fmla="*/ 779 h 864"/>
                <a:gd name="T24" fmla="*/ 524 w 848"/>
                <a:gd name="T25" fmla="*/ 633 h 864"/>
                <a:gd name="T26" fmla="*/ 808 w 848"/>
                <a:gd name="T27" fmla="*/ 633 h 864"/>
                <a:gd name="T28" fmla="*/ 848 w 848"/>
                <a:gd name="T29" fmla="*/ 593 h 864"/>
                <a:gd name="T30" fmla="*/ 848 w 848"/>
                <a:gd name="T31" fmla="*/ 40 h 864"/>
                <a:gd name="T32" fmla="*/ 808 w 848"/>
                <a:gd name="T33" fmla="*/ 0 h 864"/>
                <a:gd name="T34" fmla="*/ 680 w 848"/>
                <a:gd name="T35" fmla="*/ 487 h 864"/>
                <a:gd name="T36" fmla="*/ 168 w 848"/>
                <a:gd name="T37" fmla="*/ 487 h 864"/>
                <a:gd name="T38" fmla="*/ 146 w 848"/>
                <a:gd name="T39" fmla="*/ 465 h 864"/>
                <a:gd name="T40" fmla="*/ 168 w 848"/>
                <a:gd name="T41" fmla="*/ 443 h 864"/>
                <a:gd name="T42" fmla="*/ 680 w 848"/>
                <a:gd name="T43" fmla="*/ 443 h 864"/>
                <a:gd name="T44" fmla="*/ 702 w 848"/>
                <a:gd name="T45" fmla="*/ 465 h 864"/>
                <a:gd name="T46" fmla="*/ 680 w 848"/>
                <a:gd name="T47" fmla="*/ 487 h 864"/>
                <a:gd name="T48" fmla="*/ 680 w 848"/>
                <a:gd name="T49" fmla="*/ 345 h 864"/>
                <a:gd name="T50" fmla="*/ 168 w 848"/>
                <a:gd name="T51" fmla="*/ 345 h 864"/>
                <a:gd name="T52" fmla="*/ 146 w 848"/>
                <a:gd name="T53" fmla="*/ 323 h 864"/>
                <a:gd name="T54" fmla="*/ 168 w 848"/>
                <a:gd name="T55" fmla="*/ 301 h 864"/>
                <a:gd name="T56" fmla="*/ 680 w 848"/>
                <a:gd name="T57" fmla="*/ 301 h 864"/>
                <a:gd name="T58" fmla="*/ 702 w 848"/>
                <a:gd name="T59" fmla="*/ 323 h 864"/>
                <a:gd name="T60" fmla="*/ 680 w 848"/>
                <a:gd name="T61" fmla="*/ 345 h 864"/>
                <a:gd name="T62" fmla="*/ 680 w 848"/>
                <a:gd name="T63" fmla="*/ 204 h 864"/>
                <a:gd name="T64" fmla="*/ 168 w 848"/>
                <a:gd name="T65" fmla="*/ 204 h 864"/>
                <a:gd name="T66" fmla="*/ 146 w 848"/>
                <a:gd name="T67" fmla="*/ 182 h 864"/>
                <a:gd name="T68" fmla="*/ 168 w 848"/>
                <a:gd name="T69" fmla="*/ 160 h 864"/>
                <a:gd name="T70" fmla="*/ 680 w 848"/>
                <a:gd name="T71" fmla="*/ 160 h 864"/>
                <a:gd name="T72" fmla="*/ 702 w 848"/>
                <a:gd name="T73" fmla="*/ 182 h 864"/>
                <a:gd name="T74" fmla="*/ 680 w 848"/>
                <a:gd name="T75" fmla="*/ 20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8" h="864">
                  <a:moveTo>
                    <a:pt x="808" y="0"/>
                  </a:moveTo>
                  <a:cubicBezTo>
                    <a:pt x="40" y="0"/>
                    <a:pt x="40" y="0"/>
                    <a:pt x="40" y="0"/>
                  </a:cubicBezTo>
                  <a:cubicBezTo>
                    <a:pt x="18" y="0"/>
                    <a:pt x="0" y="18"/>
                    <a:pt x="0" y="40"/>
                  </a:cubicBezTo>
                  <a:cubicBezTo>
                    <a:pt x="0" y="593"/>
                    <a:pt x="0" y="593"/>
                    <a:pt x="0" y="593"/>
                  </a:cubicBezTo>
                  <a:cubicBezTo>
                    <a:pt x="0" y="615"/>
                    <a:pt x="18" y="633"/>
                    <a:pt x="40" y="633"/>
                  </a:cubicBezTo>
                  <a:cubicBezTo>
                    <a:pt x="243" y="633"/>
                    <a:pt x="243" y="633"/>
                    <a:pt x="243" y="633"/>
                  </a:cubicBezTo>
                  <a:cubicBezTo>
                    <a:pt x="243" y="824"/>
                    <a:pt x="243" y="824"/>
                    <a:pt x="243" y="824"/>
                  </a:cubicBezTo>
                  <a:cubicBezTo>
                    <a:pt x="243" y="827"/>
                    <a:pt x="244" y="829"/>
                    <a:pt x="244" y="831"/>
                  </a:cubicBezTo>
                  <a:cubicBezTo>
                    <a:pt x="245" y="834"/>
                    <a:pt x="254" y="858"/>
                    <a:pt x="278" y="863"/>
                  </a:cubicBezTo>
                  <a:cubicBezTo>
                    <a:pt x="281" y="864"/>
                    <a:pt x="284" y="864"/>
                    <a:pt x="287" y="864"/>
                  </a:cubicBezTo>
                  <a:cubicBezTo>
                    <a:pt x="302" y="864"/>
                    <a:pt x="318" y="856"/>
                    <a:pt x="333" y="840"/>
                  </a:cubicBezTo>
                  <a:cubicBezTo>
                    <a:pt x="344" y="829"/>
                    <a:pt x="364" y="807"/>
                    <a:pt x="389" y="779"/>
                  </a:cubicBezTo>
                  <a:cubicBezTo>
                    <a:pt x="426" y="737"/>
                    <a:pt x="477" y="681"/>
                    <a:pt x="524" y="633"/>
                  </a:cubicBezTo>
                  <a:cubicBezTo>
                    <a:pt x="808" y="633"/>
                    <a:pt x="808" y="633"/>
                    <a:pt x="808" y="633"/>
                  </a:cubicBezTo>
                  <a:cubicBezTo>
                    <a:pt x="830" y="633"/>
                    <a:pt x="848" y="615"/>
                    <a:pt x="848" y="593"/>
                  </a:cubicBezTo>
                  <a:cubicBezTo>
                    <a:pt x="848" y="40"/>
                    <a:pt x="848" y="40"/>
                    <a:pt x="848" y="40"/>
                  </a:cubicBezTo>
                  <a:cubicBezTo>
                    <a:pt x="848" y="18"/>
                    <a:pt x="830" y="0"/>
                    <a:pt x="808" y="0"/>
                  </a:cubicBezTo>
                  <a:close/>
                  <a:moveTo>
                    <a:pt x="680" y="487"/>
                  </a:moveTo>
                  <a:cubicBezTo>
                    <a:pt x="168" y="487"/>
                    <a:pt x="168" y="487"/>
                    <a:pt x="168" y="487"/>
                  </a:cubicBezTo>
                  <a:cubicBezTo>
                    <a:pt x="155" y="487"/>
                    <a:pt x="146" y="477"/>
                    <a:pt x="146" y="465"/>
                  </a:cubicBezTo>
                  <a:cubicBezTo>
                    <a:pt x="146" y="453"/>
                    <a:pt x="155" y="443"/>
                    <a:pt x="168" y="443"/>
                  </a:cubicBezTo>
                  <a:cubicBezTo>
                    <a:pt x="680" y="443"/>
                    <a:pt x="680" y="443"/>
                    <a:pt x="680" y="443"/>
                  </a:cubicBezTo>
                  <a:cubicBezTo>
                    <a:pt x="693" y="443"/>
                    <a:pt x="702" y="453"/>
                    <a:pt x="702" y="465"/>
                  </a:cubicBezTo>
                  <a:cubicBezTo>
                    <a:pt x="702" y="477"/>
                    <a:pt x="693" y="487"/>
                    <a:pt x="680" y="487"/>
                  </a:cubicBezTo>
                  <a:close/>
                  <a:moveTo>
                    <a:pt x="680" y="345"/>
                  </a:moveTo>
                  <a:cubicBezTo>
                    <a:pt x="168" y="345"/>
                    <a:pt x="168" y="345"/>
                    <a:pt x="168" y="345"/>
                  </a:cubicBezTo>
                  <a:cubicBezTo>
                    <a:pt x="155" y="345"/>
                    <a:pt x="146" y="335"/>
                    <a:pt x="146" y="323"/>
                  </a:cubicBezTo>
                  <a:cubicBezTo>
                    <a:pt x="146" y="310"/>
                    <a:pt x="155" y="301"/>
                    <a:pt x="168" y="301"/>
                  </a:cubicBezTo>
                  <a:cubicBezTo>
                    <a:pt x="680" y="301"/>
                    <a:pt x="680" y="301"/>
                    <a:pt x="680" y="301"/>
                  </a:cubicBezTo>
                  <a:cubicBezTo>
                    <a:pt x="693" y="301"/>
                    <a:pt x="702" y="310"/>
                    <a:pt x="702" y="323"/>
                  </a:cubicBezTo>
                  <a:cubicBezTo>
                    <a:pt x="702" y="335"/>
                    <a:pt x="693" y="345"/>
                    <a:pt x="680" y="345"/>
                  </a:cubicBezTo>
                  <a:close/>
                  <a:moveTo>
                    <a:pt x="680" y="204"/>
                  </a:moveTo>
                  <a:cubicBezTo>
                    <a:pt x="168" y="204"/>
                    <a:pt x="168" y="204"/>
                    <a:pt x="168" y="204"/>
                  </a:cubicBezTo>
                  <a:cubicBezTo>
                    <a:pt x="155" y="204"/>
                    <a:pt x="146" y="194"/>
                    <a:pt x="146" y="182"/>
                  </a:cubicBezTo>
                  <a:cubicBezTo>
                    <a:pt x="146" y="170"/>
                    <a:pt x="155" y="160"/>
                    <a:pt x="168" y="160"/>
                  </a:cubicBezTo>
                  <a:cubicBezTo>
                    <a:pt x="680" y="160"/>
                    <a:pt x="680" y="160"/>
                    <a:pt x="680" y="160"/>
                  </a:cubicBezTo>
                  <a:cubicBezTo>
                    <a:pt x="693" y="160"/>
                    <a:pt x="702" y="170"/>
                    <a:pt x="702" y="182"/>
                  </a:cubicBezTo>
                  <a:cubicBezTo>
                    <a:pt x="702" y="194"/>
                    <a:pt x="693" y="204"/>
                    <a:pt x="680" y="20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9" name="bcgBugs_ExclamationPoint"/>
          <p:cNvGrpSpPr>
            <a:grpSpLocks noChangeAspect="1"/>
          </p:cNvGrpSpPr>
          <p:nvPr/>
        </p:nvGrpSpPr>
        <p:grpSpPr bwMode="auto">
          <a:xfrm>
            <a:off x="6703940" y="3111338"/>
            <a:ext cx="456753" cy="457200"/>
            <a:chOff x="2818" y="1137"/>
            <a:chExt cx="2044" cy="2046"/>
          </a:xfrm>
        </p:grpSpPr>
        <p:sp>
          <p:nvSpPr>
            <p:cNvPr id="120" name="AutoShape 39"/>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41"/>
            <p:cNvSpPr>
              <a:spLocks noEditPoints="1"/>
            </p:cNvSpPr>
            <p:nvPr/>
          </p:nvSpPr>
          <p:spPr bwMode="auto">
            <a:xfrm>
              <a:off x="3632" y="1262"/>
              <a:ext cx="418" cy="1800"/>
            </a:xfrm>
            <a:custGeom>
              <a:avLst/>
              <a:gdLst>
                <a:gd name="T0" fmla="*/ 102 w 204"/>
                <a:gd name="T1" fmla="*/ 879 h 879"/>
                <a:gd name="T2" fmla="*/ 30 w 204"/>
                <a:gd name="T3" fmla="*/ 849 h 879"/>
                <a:gd name="T4" fmla="*/ 0 w 204"/>
                <a:gd name="T5" fmla="*/ 777 h 879"/>
                <a:gd name="T6" fmla="*/ 30 w 204"/>
                <a:gd name="T7" fmla="*/ 705 h 879"/>
                <a:gd name="T8" fmla="*/ 102 w 204"/>
                <a:gd name="T9" fmla="*/ 675 h 879"/>
                <a:gd name="T10" fmla="*/ 174 w 204"/>
                <a:gd name="T11" fmla="*/ 705 h 879"/>
                <a:gd name="T12" fmla="*/ 204 w 204"/>
                <a:gd name="T13" fmla="*/ 777 h 879"/>
                <a:gd name="T14" fmla="*/ 174 w 204"/>
                <a:gd name="T15" fmla="*/ 849 h 879"/>
                <a:gd name="T16" fmla="*/ 102 w 204"/>
                <a:gd name="T17" fmla="*/ 879 h 879"/>
                <a:gd name="T18" fmla="*/ 139 w 204"/>
                <a:gd name="T19" fmla="*/ 604 h 879"/>
                <a:gd name="T20" fmla="*/ 142 w 204"/>
                <a:gd name="T21" fmla="*/ 585 h 879"/>
                <a:gd name="T22" fmla="*/ 183 w 204"/>
                <a:gd name="T23" fmla="*/ 210 h 879"/>
                <a:gd name="T24" fmla="*/ 183 w 204"/>
                <a:gd name="T25" fmla="*/ 0 h 879"/>
                <a:gd name="T26" fmla="*/ 18 w 204"/>
                <a:gd name="T27" fmla="*/ 0 h 879"/>
                <a:gd name="T28" fmla="*/ 18 w 204"/>
                <a:gd name="T29" fmla="*/ 211 h 879"/>
                <a:gd name="T30" fmla="*/ 59 w 204"/>
                <a:gd name="T31" fmla="*/ 585 h 879"/>
                <a:gd name="T32" fmla="*/ 62 w 204"/>
                <a:gd name="T33" fmla="*/ 604 h 879"/>
                <a:gd name="T34" fmla="*/ 139 w 204"/>
                <a:gd name="T35" fmla="*/ 604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4" h="879">
                  <a:moveTo>
                    <a:pt x="102" y="879"/>
                  </a:moveTo>
                  <a:cubicBezTo>
                    <a:pt x="74" y="879"/>
                    <a:pt x="50" y="869"/>
                    <a:pt x="30" y="849"/>
                  </a:cubicBezTo>
                  <a:cubicBezTo>
                    <a:pt x="10" y="829"/>
                    <a:pt x="0" y="805"/>
                    <a:pt x="0" y="777"/>
                  </a:cubicBezTo>
                  <a:cubicBezTo>
                    <a:pt x="0" y="749"/>
                    <a:pt x="10" y="724"/>
                    <a:pt x="30" y="705"/>
                  </a:cubicBezTo>
                  <a:cubicBezTo>
                    <a:pt x="50" y="685"/>
                    <a:pt x="74" y="675"/>
                    <a:pt x="102" y="675"/>
                  </a:cubicBezTo>
                  <a:cubicBezTo>
                    <a:pt x="130" y="675"/>
                    <a:pt x="154" y="685"/>
                    <a:pt x="174" y="705"/>
                  </a:cubicBezTo>
                  <a:cubicBezTo>
                    <a:pt x="194" y="724"/>
                    <a:pt x="204" y="749"/>
                    <a:pt x="204" y="777"/>
                  </a:cubicBezTo>
                  <a:cubicBezTo>
                    <a:pt x="204" y="805"/>
                    <a:pt x="194" y="829"/>
                    <a:pt x="174" y="849"/>
                  </a:cubicBezTo>
                  <a:cubicBezTo>
                    <a:pt x="154" y="869"/>
                    <a:pt x="130" y="879"/>
                    <a:pt x="102" y="879"/>
                  </a:cubicBezTo>
                  <a:close/>
                  <a:moveTo>
                    <a:pt x="139" y="604"/>
                  </a:moveTo>
                  <a:cubicBezTo>
                    <a:pt x="142" y="585"/>
                    <a:pt x="142" y="585"/>
                    <a:pt x="142" y="585"/>
                  </a:cubicBezTo>
                  <a:cubicBezTo>
                    <a:pt x="170" y="402"/>
                    <a:pt x="183" y="280"/>
                    <a:pt x="183" y="210"/>
                  </a:cubicBezTo>
                  <a:cubicBezTo>
                    <a:pt x="183" y="0"/>
                    <a:pt x="183" y="0"/>
                    <a:pt x="183" y="0"/>
                  </a:cubicBezTo>
                  <a:cubicBezTo>
                    <a:pt x="18" y="0"/>
                    <a:pt x="18" y="0"/>
                    <a:pt x="18" y="0"/>
                  </a:cubicBezTo>
                  <a:cubicBezTo>
                    <a:pt x="18" y="211"/>
                    <a:pt x="18" y="211"/>
                    <a:pt x="18" y="211"/>
                  </a:cubicBezTo>
                  <a:cubicBezTo>
                    <a:pt x="18" y="281"/>
                    <a:pt x="32" y="407"/>
                    <a:pt x="59" y="585"/>
                  </a:cubicBezTo>
                  <a:cubicBezTo>
                    <a:pt x="62" y="604"/>
                    <a:pt x="62" y="604"/>
                    <a:pt x="62" y="604"/>
                  </a:cubicBezTo>
                  <a:lnTo>
                    <a:pt x="139" y="60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p:cNvSpPr txBox="1"/>
          <p:nvPr/>
        </p:nvSpPr>
        <p:spPr>
          <a:xfrm>
            <a:off x="8050682" y="5757137"/>
            <a:ext cx="2286000" cy="58477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i="1" dirty="0">
                <a:solidFill>
                  <a:srgbClr val="29BA74"/>
                </a:solidFill>
              </a:rPr>
              <a:t>Feel free to reach out in case of confusions.</a:t>
            </a:r>
          </a:p>
        </p:txBody>
      </p:sp>
      <p:pic>
        <p:nvPicPr>
          <p:cNvPr id="9" name="Graphic 8" descr="Question mark">
            <a:extLst>
              <a:ext uri="{FF2B5EF4-FFF2-40B4-BE49-F238E27FC236}">
                <a16:creationId xmlns:a16="http://schemas.microsoft.com/office/drawing/2014/main" id="{C44EFC8A-9E9B-4737-9063-B45E5FF8346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269233" y="5757137"/>
            <a:ext cx="584775" cy="584775"/>
          </a:xfrm>
          <a:prstGeom prst="rect">
            <a:avLst/>
          </a:prstGeom>
        </p:spPr>
      </p:pic>
    </p:spTree>
    <p:extLst>
      <p:ext uri="{BB962C8B-B14F-4D97-AF65-F5344CB8AC3E}">
        <p14:creationId xmlns:p14="http://schemas.microsoft.com/office/powerpoint/2010/main" val="1583039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720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681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0" name="think-cell Slide" r:id="rId6" imgW="395" imgH="394" progId="TCLayout.ActiveDocument.1">
                  <p:embed/>
                </p:oleObj>
              </mc:Choice>
              <mc:Fallback>
                <p:oleObj name="think-cell Slide" r:id="rId6" imgW="395" imgH="39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a:xfrm>
            <a:off x="630000" y="613729"/>
            <a:ext cx="11078524" cy="443198"/>
          </a:xfrm>
        </p:spPr>
        <p:txBody>
          <a:bodyPr/>
          <a:lstStyle/>
          <a:p>
            <a:r>
              <a:rPr lang="en-US" sz="3200" dirty="0"/>
              <a:t>Introduction </a:t>
            </a:r>
          </a:p>
        </p:txBody>
      </p:sp>
      <p:sp>
        <p:nvSpPr>
          <p:cNvPr id="50" name="Title 2"/>
          <p:cNvSpPr txBox="1">
            <a:spLocks/>
          </p:cNvSpPr>
          <p:nvPr/>
        </p:nvSpPr>
        <p:spPr>
          <a:xfrm>
            <a:off x="630000" y="1389035"/>
            <a:ext cx="11078524" cy="4689682"/>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mj-lt"/>
                <a:ea typeface="+mj-ea"/>
                <a:cs typeface="+mj-cs"/>
                <a:sym typeface="Trebuchet MS" panose="020B0603020202020204" pitchFamily="34" charset="0"/>
              </a:defRPr>
            </a:lvl1pPr>
          </a:lstStyle>
          <a:p>
            <a:pPr>
              <a:lnSpc>
                <a:spcPct val="100000"/>
              </a:lnSpc>
            </a:pPr>
            <a:r>
              <a:rPr lang="en-GB" sz="1500" dirty="0">
                <a:solidFill>
                  <a:schemeClr val="tx1"/>
                </a:solidFill>
              </a:rPr>
              <a:t>This caselet will be focusing on creating a web application backend which will be ready to use for any front end to create a Physical Verification System.</a:t>
            </a:r>
          </a:p>
          <a:p>
            <a:pPr>
              <a:lnSpc>
                <a:spcPct val="100000"/>
              </a:lnSpc>
            </a:pPr>
            <a:endParaRPr lang="en-GB" sz="1500" dirty="0">
              <a:solidFill>
                <a:schemeClr val="tx1"/>
              </a:solidFill>
            </a:endParaRPr>
          </a:p>
          <a:p>
            <a:pPr>
              <a:lnSpc>
                <a:spcPct val="100000"/>
              </a:lnSpc>
            </a:pPr>
            <a:r>
              <a:rPr lang="en-GB" sz="1500" dirty="0">
                <a:solidFill>
                  <a:srgbClr val="29BA74"/>
                </a:solidFill>
              </a:rPr>
              <a:t>What is Physical Verification System?</a:t>
            </a:r>
          </a:p>
          <a:p>
            <a:pPr>
              <a:lnSpc>
                <a:spcPct val="100000"/>
              </a:lnSpc>
            </a:pPr>
            <a:endParaRPr lang="en-GB" sz="1500" dirty="0">
              <a:solidFill>
                <a:srgbClr val="29BA74"/>
              </a:solidFill>
            </a:endParaRPr>
          </a:p>
          <a:p>
            <a:pPr>
              <a:lnSpc>
                <a:spcPct val="100000"/>
              </a:lnSpc>
            </a:pPr>
            <a:r>
              <a:rPr lang="en-GB" sz="1500" dirty="0">
                <a:solidFill>
                  <a:schemeClr val="tx1"/>
                </a:solidFill>
              </a:rPr>
              <a:t>Physical Verification System is used by Verification Agencies to verify the identity of a loan applicant. </a:t>
            </a:r>
          </a:p>
          <a:p>
            <a:pPr>
              <a:lnSpc>
                <a:spcPct val="100000"/>
              </a:lnSpc>
            </a:pPr>
            <a:r>
              <a:rPr lang="en-GB" sz="1500" dirty="0">
                <a:solidFill>
                  <a:schemeClr val="tx1"/>
                </a:solidFill>
              </a:rPr>
              <a:t>Verification branch/agency is one of the core teams of a NBFC (Non-Banking Financial Institution) moving towards digital system of loan disbursal.</a:t>
            </a:r>
          </a:p>
          <a:p>
            <a:pPr>
              <a:lnSpc>
                <a:spcPct val="100000"/>
              </a:lnSpc>
            </a:pPr>
            <a:endParaRPr lang="en-GB" sz="1500" dirty="0">
              <a:solidFill>
                <a:schemeClr val="tx1"/>
              </a:solidFill>
            </a:endParaRPr>
          </a:p>
          <a:p>
            <a:pPr>
              <a:lnSpc>
                <a:spcPct val="100000"/>
              </a:lnSpc>
            </a:pPr>
            <a:r>
              <a:rPr lang="en-GB" sz="1500" dirty="0">
                <a:solidFill>
                  <a:srgbClr val="29BA74"/>
                </a:solidFill>
              </a:rPr>
              <a:t>Overall Flow</a:t>
            </a:r>
            <a:endParaRPr lang="en-GB" sz="1500" dirty="0">
              <a:solidFill>
                <a:schemeClr val="tx1"/>
              </a:solidFill>
            </a:endParaRPr>
          </a:p>
          <a:p>
            <a:pPr marL="285750" indent="-285750">
              <a:lnSpc>
                <a:spcPct val="150000"/>
              </a:lnSpc>
              <a:buFont typeface="Wingdings" pitchFamily="2" charset="2"/>
              <a:buChar char="v"/>
            </a:pPr>
            <a:r>
              <a:rPr lang="en-GB" sz="1500" dirty="0">
                <a:solidFill>
                  <a:schemeClr val="tx1"/>
                </a:solidFill>
              </a:rPr>
              <a:t>NBFC looking to disburse a loan assigns the application to one of many verification agencies it has hired.</a:t>
            </a:r>
          </a:p>
          <a:p>
            <a:pPr marL="285750" indent="-285750">
              <a:lnSpc>
                <a:spcPct val="150000"/>
              </a:lnSpc>
              <a:buFont typeface="Wingdings" pitchFamily="2" charset="2"/>
              <a:buChar char="v"/>
            </a:pPr>
            <a:r>
              <a:rPr lang="en-GB" sz="1500" dirty="0">
                <a:solidFill>
                  <a:schemeClr val="tx1"/>
                </a:solidFill>
              </a:rPr>
              <a:t>Verification agency receives this loan application for verification.</a:t>
            </a:r>
          </a:p>
          <a:p>
            <a:pPr marL="285750" indent="-285750">
              <a:lnSpc>
                <a:spcPct val="150000"/>
              </a:lnSpc>
              <a:buFont typeface="Wingdings" pitchFamily="2" charset="2"/>
              <a:buChar char="v"/>
            </a:pPr>
            <a:r>
              <a:rPr lang="en-GB" sz="1500" dirty="0">
                <a:solidFill>
                  <a:schemeClr val="tx1"/>
                </a:solidFill>
              </a:rPr>
              <a:t>‘Manager’ assigns an application for verification to a ‘Verifier’. </a:t>
            </a:r>
          </a:p>
          <a:p>
            <a:pPr marL="285750" indent="-285750">
              <a:lnSpc>
                <a:spcPct val="150000"/>
              </a:lnSpc>
              <a:buFont typeface="Wingdings" pitchFamily="2" charset="2"/>
              <a:buChar char="v"/>
            </a:pPr>
            <a:r>
              <a:rPr lang="en-GB" sz="1500" dirty="0">
                <a:solidFill>
                  <a:schemeClr val="tx1"/>
                </a:solidFill>
              </a:rPr>
              <a:t>The ‘Verifier’ or the field agent goes to the applicant’s address, verifies their identity, submits pictures of their DOB Proof, Address Proof &amp; the candidate.</a:t>
            </a:r>
          </a:p>
          <a:p>
            <a:pPr marL="285750" indent="-285750">
              <a:lnSpc>
                <a:spcPct val="150000"/>
              </a:lnSpc>
              <a:buFont typeface="Wingdings" pitchFamily="2" charset="2"/>
              <a:buChar char="v"/>
            </a:pPr>
            <a:r>
              <a:rPr lang="en-GB" sz="1500" dirty="0">
                <a:solidFill>
                  <a:schemeClr val="tx1"/>
                </a:solidFill>
              </a:rPr>
              <a:t>The application moves to the ‘Reviewer’.</a:t>
            </a:r>
          </a:p>
          <a:p>
            <a:pPr marL="285750" indent="-285750">
              <a:lnSpc>
                <a:spcPct val="150000"/>
              </a:lnSpc>
              <a:buFont typeface="Wingdings" pitchFamily="2" charset="2"/>
              <a:buChar char="v"/>
            </a:pPr>
            <a:r>
              <a:rPr lang="en-GB" sz="1500" dirty="0">
                <a:solidFill>
                  <a:schemeClr val="tx1"/>
                </a:solidFill>
              </a:rPr>
              <a:t>Reviewer reviews the uploaded documents and either approves the documents or rejects them.</a:t>
            </a:r>
          </a:p>
        </p:txBody>
      </p:sp>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Tree>
    <p:extLst>
      <p:ext uri="{BB962C8B-B14F-4D97-AF65-F5344CB8AC3E}">
        <p14:creationId xmlns:p14="http://schemas.microsoft.com/office/powerpoint/2010/main" val="19289841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48" name="think-cell Slide" r:id="rId6" imgW="395" imgH="394" progId="TCLayout.ActiveDocument.1">
                  <p:embed/>
                </p:oleObj>
              </mc:Choice>
              <mc:Fallback>
                <p:oleObj name="think-cell Slide" r:id="rId6" imgW="395" imgH="394" progId="TCLayout.ActiveDocument.1">
                  <p:embed/>
                  <p:pic>
                    <p:nvPicPr>
                      <p:cNvPr id="2" name="Object 1"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23004" y="549186"/>
            <a:ext cx="11082528" cy="886397"/>
          </a:xfrm>
        </p:spPr>
        <p:txBody>
          <a:bodyPr vert="horz"/>
          <a:lstStyle/>
          <a:p>
            <a:r>
              <a:rPr lang="en-US" sz="3200" dirty="0"/>
              <a:t>Prerequisite knowledge on few techniques and familiarity with domain solicited </a:t>
            </a:r>
          </a:p>
        </p:txBody>
      </p:sp>
      <p:sp>
        <p:nvSpPr>
          <p:cNvPr id="5" name="Rectangle 4"/>
          <p:cNvSpPr/>
          <p:nvPr/>
        </p:nvSpPr>
        <p:spPr>
          <a:xfrm>
            <a:off x="623004" y="2100595"/>
            <a:ext cx="2707846" cy="4125596"/>
          </a:xfrm>
          <a:prstGeom prst="rect">
            <a:avLst/>
          </a:prstGeom>
          <a:noFill/>
          <a:ln w="15875" cap="rnd" cmpd="sng" algn="ctr">
            <a:solidFill>
              <a:srgbClr val="29BA74"/>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00" dirty="0">
              <a:solidFill>
                <a:srgbClr val="FFFFFF"/>
              </a:solidFill>
            </a:endParaRPr>
          </a:p>
        </p:txBody>
      </p:sp>
      <p:cxnSp>
        <p:nvCxnSpPr>
          <p:cNvPr id="8" name="Straight Connector 7"/>
          <p:cNvCxnSpPr/>
          <p:nvPr/>
        </p:nvCxnSpPr>
        <p:spPr>
          <a:xfrm>
            <a:off x="12293684" y="1530312"/>
            <a:ext cx="44824" cy="4984377"/>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39825" y="2100594"/>
            <a:ext cx="2690885" cy="4125596"/>
          </a:xfrm>
          <a:prstGeom prst="rect">
            <a:avLst/>
          </a:prstGeom>
          <a:solidFill>
            <a:schemeClr val="bg1">
              <a:lumMod val="95000"/>
            </a:schemeClr>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300" dirty="0">
              <a:solidFill>
                <a:srgbClr val="29BA74"/>
              </a:solidFill>
            </a:endParaRPr>
          </a:p>
          <a:p>
            <a:pPr algn="ctr"/>
            <a:endParaRPr lang="en-US" sz="1300" b="1" dirty="0">
              <a:solidFill>
                <a:srgbClr val="29BA74"/>
              </a:solidFill>
            </a:endParaRPr>
          </a:p>
          <a:p>
            <a:pPr algn="ctr"/>
            <a:endParaRPr lang="en-US" sz="1300" dirty="0">
              <a:solidFill>
                <a:srgbClr val="29BA74"/>
              </a:solidFill>
            </a:endParaRPr>
          </a:p>
          <a:p>
            <a:endParaRPr lang="en-US" sz="1300" dirty="0">
              <a:solidFill>
                <a:schemeClr val="tx1"/>
              </a:solidFill>
            </a:endParaRPr>
          </a:p>
          <a:p>
            <a:endParaRPr lang="en-US" sz="1300" dirty="0">
              <a:solidFill>
                <a:schemeClr val="tx1"/>
              </a:solidFill>
            </a:endParaRPr>
          </a:p>
          <a:p>
            <a:endParaRPr lang="en-US" sz="1300" dirty="0">
              <a:solidFill>
                <a:schemeClr val="tx1"/>
              </a:solidFill>
            </a:endParaRPr>
          </a:p>
          <a:p>
            <a:endParaRPr lang="en-US" sz="1300" dirty="0">
              <a:solidFill>
                <a:schemeClr val="tx1"/>
              </a:solidFill>
            </a:endParaRPr>
          </a:p>
          <a:p>
            <a:r>
              <a:rPr lang="en-US" sz="1300" dirty="0">
                <a:solidFill>
                  <a:schemeClr val="tx2"/>
                </a:solidFill>
              </a:rPr>
              <a:t>Django</a:t>
            </a:r>
            <a:r>
              <a:rPr lang="en-US" sz="1300" dirty="0">
                <a:solidFill>
                  <a:schemeClr val="tx1"/>
                </a:solidFill>
              </a:rPr>
              <a:t> is a high-level Python web framework that encourages rapid development and clean, pragmatic design.</a:t>
            </a:r>
          </a:p>
          <a:p>
            <a:endParaRPr lang="en-US" sz="1300" dirty="0">
              <a:solidFill>
                <a:schemeClr val="tx1"/>
              </a:solidFill>
            </a:endParaRPr>
          </a:p>
          <a:p>
            <a:endParaRPr lang="en-US" sz="1300" dirty="0">
              <a:solidFill>
                <a:schemeClr val="tx1"/>
              </a:solidFill>
            </a:endParaRPr>
          </a:p>
          <a:p>
            <a:endParaRPr lang="en-US" sz="1300" dirty="0">
              <a:solidFill>
                <a:schemeClr val="bg2">
                  <a:lumMod val="25000"/>
                </a:schemeClr>
              </a:solidFill>
            </a:endParaRPr>
          </a:p>
          <a:p>
            <a:endParaRPr lang="en-US" sz="1300" dirty="0">
              <a:solidFill>
                <a:srgbClr val="29BA74"/>
              </a:solidFill>
              <a:hlinkClick r:id="rId8"/>
            </a:endParaRPr>
          </a:p>
          <a:p>
            <a:pPr algn="ctr">
              <a:lnSpc>
                <a:spcPct val="150000"/>
              </a:lnSpc>
            </a:pPr>
            <a:endParaRPr lang="en-US" sz="1300" dirty="0">
              <a:solidFill>
                <a:schemeClr val="accent6">
                  <a:lumMod val="75000"/>
                </a:schemeClr>
              </a:solidFill>
              <a:hlinkClick r:id="rId9">
                <a:extLst>
                  <a:ext uri="{A12FA001-AC4F-418D-AE19-62706E023703}">
                    <ahyp:hlinkClr xmlns:ahyp="http://schemas.microsoft.com/office/drawing/2018/hyperlinkcolor" val="tx"/>
                  </a:ext>
                </a:extLst>
              </a:hlinkClick>
            </a:endParaRPr>
          </a:p>
        </p:txBody>
      </p:sp>
      <p:sp>
        <p:nvSpPr>
          <p:cNvPr id="22" name="Rectangle 21">
            <a:extLst>
              <a:ext uri="{FF2B5EF4-FFF2-40B4-BE49-F238E27FC236}">
                <a16:creationId xmlns:a16="http://schemas.microsoft.com/office/drawing/2014/main" id="{1481B6A8-8A27-5449-8568-E0F38BFDFEA7}"/>
              </a:ext>
            </a:extLst>
          </p:cNvPr>
          <p:cNvSpPr/>
          <p:nvPr/>
        </p:nvSpPr>
        <p:spPr>
          <a:xfrm>
            <a:off x="3388294" y="2097180"/>
            <a:ext cx="2707846" cy="4125595"/>
          </a:xfrm>
          <a:prstGeom prst="rect">
            <a:avLst/>
          </a:prstGeom>
          <a:noFill/>
          <a:ln w="15875" cap="rnd" cmpd="sng" algn="ctr">
            <a:solidFill>
              <a:srgbClr val="29BA74"/>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00" dirty="0">
              <a:solidFill>
                <a:srgbClr val="FFFFFF"/>
              </a:solidFill>
            </a:endParaRPr>
          </a:p>
        </p:txBody>
      </p:sp>
      <p:sp>
        <p:nvSpPr>
          <p:cNvPr id="23" name="TextBox 22">
            <a:extLst>
              <a:ext uri="{FF2B5EF4-FFF2-40B4-BE49-F238E27FC236}">
                <a16:creationId xmlns:a16="http://schemas.microsoft.com/office/drawing/2014/main" id="{7C3B2CE3-9599-EB4C-A75D-6F21D1777B51}"/>
              </a:ext>
            </a:extLst>
          </p:cNvPr>
          <p:cNvSpPr txBox="1"/>
          <p:nvPr/>
        </p:nvSpPr>
        <p:spPr>
          <a:xfrm>
            <a:off x="3405115" y="2097179"/>
            <a:ext cx="2690885" cy="4125595"/>
          </a:xfrm>
          <a:prstGeom prst="rect">
            <a:avLst/>
          </a:prstGeom>
          <a:solidFill>
            <a:schemeClr val="bg1">
              <a:lumMod val="95000"/>
            </a:schemeClr>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300" dirty="0">
              <a:solidFill>
                <a:srgbClr val="29BA74"/>
              </a:solidFill>
            </a:endParaRPr>
          </a:p>
          <a:p>
            <a:pPr algn="ctr"/>
            <a:endParaRPr lang="en-US" sz="1300" dirty="0">
              <a:solidFill>
                <a:srgbClr val="29BA74"/>
              </a:solidFill>
            </a:endParaRPr>
          </a:p>
          <a:p>
            <a:endParaRPr lang="en-US" sz="1300" dirty="0">
              <a:solidFill>
                <a:schemeClr val="tx1"/>
              </a:solidFill>
            </a:endParaRPr>
          </a:p>
          <a:p>
            <a:endParaRPr lang="en-US" sz="1300" dirty="0">
              <a:solidFill>
                <a:schemeClr val="tx1"/>
              </a:solidFill>
            </a:endParaRPr>
          </a:p>
          <a:p>
            <a:endParaRPr lang="en-US" sz="1300" dirty="0">
              <a:solidFill>
                <a:schemeClr val="tx1"/>
              </a:solidFill>
            </a:endParaRPr>
          </a:p>
          <a:p>
            <a:endParaRPr lang="en-US" sz="1300" dirty="0">
              <a:solidFill>
                <a:schemeClr val="tx1"/>
              </a:solidFill>
            </a:endParaRPr>
          </a:p>
          <a:p>
            <a:endParaRPr lang="en-US" sz="1300" dirty="0">
              <a:solidFill>
                <a:schemeClr val="tx1"/>
              </a:solidFill>
            </a:endParaRPr>
          </a:p>
          <a:p>
            <a:endParaRPr lang="en-US" sz="1300" dirty="0">
              <a:solidFill>
                <a:schemeClr val="tx1"/>
              </a:solidFill>
            </a:endParaRPr>
          </a:p>
          <a:p>
            <a:endParaRPr lang="en-IN" sz="1300" dirty="0">
              <a:solidFill>
                <a:schemeClr val="tx2"/>
              </a:solidFill>
            </a:endParaRPr>
          </a:p>
          <a:p>
            <a:endParaRPr lang="en-IN" sz="1300" dirty="0">
              <a:solidFill>
                <a:schemeClr val="tx2"/>
              </a:solidFill>
            </a:endParaRPr>
          </a:p>
          <a:p>
            <a:r>
              <a:rPr lang="en-IN" sz="1300" dirty="0">
                <a:solidFill>
                  <a:schemeClr val="tx2"/>
                </a:solidFill>
              </a:rPr>
              <a:t>Django REST framework </a:t>
            </a:r>
            <a:r>
              <a:rPr lang="en-IN" sz="1300" dirty="0">
                <a:solidFill>
                  <a:schemeClr val="bg2">
                    <a:lumMod val="25000"/>
                  </a:schemeClr>
                </a:solidFill>
              </a:rPr>
              <a:t>is a powerful and flexible toolkit for building Web APIs.</a:t>
            </a:r>
            <a:br>
              <a:rPr lang="en-IN" sz="1400" dirty="0"/>
            </a:br>
            <a:endParaRPr lang="en-US" sz="1300" dirty="0">
              <a:solidFill>
                <a:schemeClr val="tx1"/>
              </a:solidFill>
            </a:endParaRPr>
          </a:p>
        </p:txBody>
      </p:sp>
      <p:sp>
        <p:nvSpPr>
          <p:cNvPr id="24" name="Rectangle 23">
            <a:extLst>
              <a:ext uri="{FF2B5EF4-FFF2-40B4-BE49-F238E27FC236}">
                <a16:creationId xmlns:a16="http://schemas.microsoft.com/office/drawing/2014/main" id="{D7920765-C404-DE44-8958-BCD0EEB8C1A6}"/>
              </a:ext>
            </a:extLst>
          </p:cNvPr>
          <p:cNvSpPr/>
          <p:nvPr/>
        </p:nvSpPr>
        <p:spPr>
          <a:xfrm>
            <a:off x="6159688" y="2091717"/>
            <a:ext cx="2707846" cy="4125596"/>
          </a:xfrm>
          <a:prstGeom prst="rect">
            <a:avLst/>
          </a:prstGeom>
          <a:noFill/>
          <a:ln w="15875" cap="rnd" cmpd="sng" algn="ctr">
            <a:solidFill>
              <a:srgbClr val="29BA74"/>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00" dirty="0">
              <a:solidFill>
                <a:srgbClr val="FFFFFF"/>
              </a:solidFill>
            </a:endParaRPr>
          </a:p>
        </p:txBody>
      </p:sp>
      <p:sp>
        <p:nvSpPr>
          <p:cNvPr id="25" name="TextBox 24">
            <a:extLst>
              <a:ext uri="{FF2B5EF4-FFF2-40B4-BE49-F238E27FC236}">
                <a16:creationId xmlns:a16="http://schemas.microsoft.com/office/drawing/2014/main" id="{B930C3B5-CCF9-D14B-9257-18375DB9B262}"/>
              </a:ext>
            </a:extLst>
          </p:cNvPr>
          <p:cNvSpPr txBox="1"/>
          <p:nvPr/>
        </p:nvSpPr>
        <p:spPr>
          <a:xfrm>
            <a:off x="6176509" y="2091716"/>
            <a:ext cx="2690885" cy="4125596"/>
          </a:xfrm>
          <a:prstGeom prst="rect">
            <a:avLst/>
          </a:prstGeom>
          <a:solidFill>
            <a:schemeClr val="bg1">
              <a:lumMod val="95000"/>
            </a:schemeClr>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300" dirty="0">
              <a:solidFill>
                <a:srgbClr val="29BA74"/>
              </a:solidFill>
            </a:endParaRPr>
          </a:p>
          <a:p>
            <a:pPr algn="ctr"/>
            <a:endParaRPr lang="en-US" sz="1300" dirty="0">
              <a:solidFill>
                <a:srgbClr val="29BA74"/>
              </a:solidFill>
            </a:endParaRPr>
          </a:p>
          <a:p>
            <a:endParaRPr lang="en-US" sz="1300" dirty="0">
              <a:solidFill>
                <a:srgbClr val="29BA74"/>
              </a:solidFill>
            </a:endParaRPr>
          </a:p>
          <a:p>
            <a:endParaRPr lang="en-US" sz="1300" dirty="0">
              <a:solidFill>
                <a:srgbClr val="29BA74"/>
              </a:solidFill>
            </a:endParaRPr>
          </a:p>
          <a:p>
            <a:endParaRPr lang="en-US" sz="1300" dirty="0">
              <a:solidFill>
                <a:srgbClr val="29BA74"/>
              </a:solidFill>
            </a:endParaRPr>
          </a:p>
          <a:p>
            <a:endParaRPr lang="en-US" sz="1300" dirty="0">
              <a:solidFill>
                <a:srgbClr val="29BA74"/>
              </a:solidFill>
            </a:endParaRPr>
          </a:p>
          <a:p>
            <a:endParaRPr lang="en-US" sz="1300" dirty="0">
              <a:solidFill>
                <a:srgbClr val="29BA74"/>
              </a:solidFill>
            </a:endParaRPr>
          </a:p>
          <a:p>
            <a:endParaRPr lang="en-US" sz="1300" dirty="0">
              <a:solidFill>
                <a:srgbClr val="29BA74"/>
              </a:solidFill>
            </a:endParaRPr>
          </a:p>
          <a:p>
            <a:endParaRPr lang="en-US" sz="1300" dirty="0">
              <a:solidFill>
                <a:schemeClr val="tx1"/>
              </a:solidFill>
            </a:endParaRPr>
          </a:p>
          <a:p>
            <a:endParaRPr lang="en-IN" sz="1300" dirty="0">
              <a:solidFill>
                <a:schemeClr val="tx2"/>
              </a:solidFill>
            </a:endParaRPr>
          </a:p>
          <a:p>
            <a:endParaRPr lang="en-IN" sz="1300" dirty="0">
              <a:solidFill>
                <a:schemeClr val="tx2"/>
              </a:solidFill>
            </a:endParaRPr>
          </a:p>
          <a:p>
            <a:endParaRPr lang="en-IN" sz="1300" dirty="0">
              <a:solidFill>
                <a:schemeClr val="tx2"/>
              </a:solidFill>
            </a:endParaRPr>
          </a:p>
          <a:p>
            <a:r>
              <a:rPr lang="en-IN" sz="1300" dirty="0">
                <a:solidFill>
                  <a:schemeClr val="tx2"/>
                </a:solidFill>
              </a:rPr>
              <a:t>Swagger</a:t>
            </a:r>
            <a:r>
              <a:rPr lang="en-IN" sz="1300" dirty="0">
                <a:solidFill>
                  <a:schemeClr val="bg2">
                    <a:lumMod val="25000"/>
                  </a:schemeClr>
                </a:solidFill>
              </a:rPr>
              <a:t> is an Interface Description Language for describing RESTful APIs expressed using JSON. Swagger is used to design, build, document, and use RESTful web services.</a:t>
            </a:r>
            <a:r>
              <a:rPr lang="en-IN" sz="1200" dirty="0">
                <a:solidFill>
                  <a:schemeClr val="bg2">
                    <a:lumMod val="25000"/>
                  </a:schemeClr>
                </a:solidFill>
              </a:rPr>
              <a:t> </a:t>
            </a:r>
            <a:endParaRPr lang="en-US" sz="1050" dirty="0">
              <a:solidFill>
                <a:schemeClr val="bg2">
                  <a:lumMod val="25000"/>
                </a:schemeClr>
              </a:solidFill>
            </a:endParaRPr>
          </a:p>
        </p:txBody>
      </p:sp>
      <p:graphicFrame>
        <p:nvGraphicFramePr>
          <p:cNvPr id="6" name="Table 6">
            <a:extLst>
              <a:ext uri="{FF2B5EF4-FFF2-40B4-BE49-F238E27FC236}">
                <a16:creationId xmlns:a16="http://schemas.microsoft.com/office/drawing/2014/main" id="{F0BA983B-0F46-4D76-BC8D-D9BF705CF1C9}"/>
              </a:ext>
            </a:extLst>
          </p:cNvPr>
          <p:cNvGraphicFramePr>
            <a:graphicFrameLocks noGrp="1"/>
          </p:cNvGraphicFramePr>
          <p:nvPr>
            <p:extLst>
              <p:ext uri="{D42A27DB-BD31-4B8C-83A1-F6EECF244321}">
                <p14:modId xmlns:p14="http://schemas.microsoft.com/office/powerpoint/2010/main" val="2452831936"/>
              </p:ext>
            </p:extLst>
          </p:nvPr>
        </p:nvGraphicFramePr>
        <p:xfrm>
          <a:off x="3390036" y="4806102"/>
          <a:ext cx="2704360" cy="1420088"/>
        </p:xfrm>
        <a:graphic>
          <a:graphicData uri="http://schemas.openxmlformats.org/drawingml/2006/table">
            <a:tbl>
              <a:tblPr firstRow="1" bandRow="1">
                <a:tableStyleId>{5C22544A-7EE6-4342-B048-85BDC9FD1C3A}</a:tableStyleId>
              </a:tblPr>
              <a:tblGrid>
                <a:gridCol w="1352180">
                  <a:extLst>
                    <a:ext uri="{9D8B030D-6E8A-4147-A177-3AD203B41FA5}">
                      <a16:colId xmlns:a16="http://schemas.microsoft.com/office/drawing/2014/main" val="3614947570"/>
                    </a:ext>
                  </a:extLst>
                </a:gridCol>
                <a:gridCol w="1352180">
                  <a:extLst>
                    <a:ext uri="{9D8B030D-6E8A-4147-A177-3AD203B41FA5}">
                      <a16:colId xmlns:a16="http://schemas.microsoft.com/office/drawing/2014/main" val="734344712"/>
                    </a:ext>
                  </a:extLst>
                </a:gridCol>
              </a:tblGrid>
              <a:tr h="3550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hlinkClick r:id="rId10">
                            <a:extLst>
                              <a:ext uri="{A12FA001-AC4F-418D-AE19-62706E023703}">
                                <ahyp:hlinkClr xmlns:ahyp="http://schemas.microsoft.com/office/drawing/2018/hyperlinkcolor" val="tx"/>
                              </a:ext>
                            </a:extLst>
                          </a:hlinkClick>
                        </a:rPr>
                        <a:t>Requests</a:t>
                      </a:r>
                      <a:endParaRPr lang="en-US" sz="12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hlinkClick r:id="rId11">
                            <a:extLst>
                              <a:ext uri="{A12FA001-AC4F-418D-AE19-62706E023703}">
                                <ahyp:hlinkClr xmlns:ahyp="http://schemas.microsoft.com/office/drawing/2018/hyperlinkcolor" val="tx"/>
                              </a:ext>
                            </a:extLst>
                          </a:hlinkClick>
                        </a:rPr>
                        <a:t>Responses</a:t>
                      </a:r>
                      <a:endParaRPr lang="en-US" sz="12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836847800"/>
                  </a:ext>
                </a:extLst>
              </a:tr>
              <a:tr h="3550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hlinkClick r:id="rId12">
                            <a:extLst>
                              <a:ext uri="{A12FA001-AC4F-418D-AE19-62706E023703}">
                                <ahyp:hlinkClr xmlns:ahyp="http://schemas.microsoft.com/office/drawing/2018/hyperlinkcolor" val="tx"/>
                              </a:ext>
                            </a:extLst>
                          </a:hlinkClick>
                        </a:rPr>
                        <a:t>Status Codes</a:t>
                      </a:r>
                      <a:endParaRPr lang="en-US" sz="12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hlinkClick r:id="rId13">
                            <a:extLst>
                              <a:ext uri="{A12FA001-AC4F-418D-AE19-62706E023703}">
                                <ahyp:hlinkClr xmlns:ahyp="http://schemas.microsoft.com/office/drawing/2018/hyperlinkcolor" val="tx"/>
                              </a:ext>
                            </a:extLst>
                          </a:hlinkClick>
                        </a:rPr>
                        <a:t>Routers</a:t>
                      </a:r>
                      <a:endParaRPr lang="en-US" sz="12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4041627386"/>
                  </a:ext>
                </a:extLst>
              </a:tr>
              <a:tr h="3550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hlinkClick r:id="rId14">
                            <a:extLst>
                              <a:ext uri="{A12FA001-AC4F-418D-AE19-62706E023703}">
                                <ahyp:hlinkClr xmlns:ahyp="http://schemas.microsoft.com/office/drawing/2018/hyperlinkcolor" val="tx"/>
                              </a:ext>
                            </a:extLst>
                          </a:hlinkClick>
                        </a:rPr>
                        <a:t>Viewsets</a:t>
                      </a:r>
                      <a:endParaRPr lang="en-US" sz="12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hlinkClick r:id="rId15">
                            <a:extLst>
                              <a:ext uri="{A12FA001-AC4F-418D-AE19-62706E023703}">
                                <ahyp:hlinkClr xmlns:ahyp="http://schemas.microsoft.com/office/drawing/2018/hyperlinkcolor" val="tx"/>
                              </a:ext>
                            </a:extLst>
                          </a:hlinkClick>
                        </a:rPr>
                        <a:t>Serializers</a:t>
                      </a:r>
                      <a:endParaRPr lang="en-US" sz="12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232573340"/>
                  </a:ext>
                </a:extLst>
              </a:tr>
              <a:tr h="3550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hlinkClick r:id="rId16">
                            <a:extLst>
                              <a:ext uri="{A12FA001-AC4F-418D-AE19-62706E023703}">
                                <ahyp:hlinkClr xmlns:ahyp="http://schemas.microsoft.com/office/drawing/2018/hyperlinkcolor" val="tx"/>
                              </a:ext>
                            </a:extLst>
                          </a:hlinkClick>
                        </a:rPr>
                        <a:t>Validators</a:t>
                      </a:r>
                      <a:endParaRPr lang="en-US" sz="12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hlinkClick r:id="rId17">
                            <a:extLst>
                              <a:ext uri="{A12FA001-AC4F-418D-AE19-62706E023703}">
                                <ahyp:hlinkClr xmlns:ahyp="http://schemas.microsoft.com/office/drawing/2018/hyperlinkcolor" val="tx"/>
                              </a:ext>
                            </a:extLst>
                          </a:hlinkClick>
                        </a:rPr>
                        <a:t>Pagination</a:t>
                      </a:r>
                      <a:endParaRPr lang="en-US" sz="12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3081916"/>
                  </a:ext>
                </a:extLst>
              </a:tr>
            </a:tbl>
          </a:graphicData>
        </a:graphic>
      </p:graphicFrame>
      <p:graphicFrame>
        <p:nvGraphicFramePr>
          <p:cNvPr id="7" name="Table 8">
            <a:extLst>
              <a:ext uri="{FF2B5EF4-FFF2-40B4-BE49-F238E27FC236}">
                <a16:creationId xmlns:a16="http://schemas.microsoft.com/office/drawing/2014/main" id="{99656715-C473-4EAB-AA97-78D2B97CC4ED}"/>
              </a:ext>
            </a:extLst>
          </p:cNvPr>
          <p:cNvGraphicFramePr>
            <a:graphicFrameLocks noGrp="1"/>
          </p:cNvGraphicFramePr>
          <p:nvPr>
            <p:extLst>
              <p:ext uri="{D42A27DB-BD31-4B8C-83A1-F6EECF244321}">
                <p14:modId xmlns:p14="http://schemas.microsoft.com/office/powerpoint/2010/main" val="1142805718"/>
              </p:ext>
            </p:extLst>
          </p:nvPr>
        </p:nvGraphicFramePr>
        <p:xfrm>
          <a:off x="621522" y="4348907"/>
          <a:ext cx="2708618" cy="1877284"/>
        </p:xfrm>
        <a:graphic>
          <a:graphicData uri="http://schemas.openxmlformats.org/drawingml/2006/table">
            <a:tbl>
              <a:tblPr firstRow="1" bandRow="1">
                <a:tableStyleId>{5C22544A-7EE6-4342-B048-85BDC9FD1C3A}</a:tableStyleId>
              </a:tblPr>
              <a:tblGrid>
                <a:gridCol w="1354309">
                  <a:extLst>
                    <a:ext uri="{9D8B030D-6E8A-4147-A177-3AD203B41FA5}">
                      <a16:colId xmlns:a16="http://schemas.microsoft.com/office/drawing/2014/main" val="1528353097"/>
                    </a:ext>
                  </a:extLst>
                </a:gridCol>
                <a:gridCol w="1354309">
                  <a:extLst>
                    <a:ext uri="{9D8B030D-6E8A-4147-A177-3AD203B41FA5}">
                      <a16:colId xmlns:a16="http://schemas.microsoft.com/office/drawing/2014/main" val="3224155154"/>
                    </a:ext>
                  </a:extLst>
                </a:gridCol>
              </a:tblGrid>
              <a:tr h="3550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hlinkClick r:id="rId18">
                            <a:extLst>
                              <a:ext uri="{A12FA001-AC4F-418D-AE19-62706E023703}">
                                <ahyp:hlinkClr xmlns:ahyp="http://schemas.microsoft.com/office/drawing/2018/hyperlinkcolor" val="tx"/>
                              </a:ext>
                            </a:extLst>
                          </a:hlinkClick>
                        </a:rPr>
                        <a:t>Overview</a:t>
                      </a:r>
                      <a:endParaRPr lang="en-US" sz="12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hlinkClick r:id="rId19">
                            <a:extLst>
                              <a:ext uri="{A12FA001-AC4F-418D-AE19-62706E023703}">
                                <ahyp:hlinkClr xmlns:ahyp="http://schemas.microsoft.com/office/drawing/2018/hyperlinkcolor" val="tx"/>
                              </a:ext>
                            </a:extLst>
                          </a:hlinkClick>
                        </a:rPr>
                        <a:t>Django Simple History</a:t>
                      </a:r>
                      <a:endParaRPr lang="en-US" sz="12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533038799"/>
                  </a:ext>
                </a:extLst>
              </a:tr>
              <a:tr h="3550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hlinkClick r:id="rId20">
                            <a:extLst>
                              <a:ext uri="{A12FA001-AC4F-418D-AE19-62706E023703}">
                                <ahyp:hlinkClr xmlns:ahyp="http://schemas.microsoft.com/office/drawing/2018/hyperlinkcolor" val="tx"/>
                              </a:ext>
                            </a:extLst>
                          </a:hlinkClick>
                        </a:rPr>
                        <a:t>Django Settings</a:t>
                      </a:r>
                      <a:endParaRPr lang="en-US" sz="12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hlinkClick r:id="rId21">
                            <a:extLst>
                              <a:ext uri="{A12FA001-AC4F-418D-AE19-62706E023703}">
                                <ahyp:hlinkClr xmlns:ahyp="http://schemas.microsoft.com/office/drawing/2018/hyperlinkcolor" val="tx"/>
                              </a:ext>
                            </a:extLst>
                          </a:hlinkClick>
                        </a:rPr>
                        <a:t>Middleware</a:t>
                      </a:r>
                      <a:endParaRPr lang="en-US" sz="12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243832482"/>
                  </a:ext>
                </a:extLst>
              </a:tr>
              <a:tr h="3550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hlinkClick r:id="rId22">
                            <a:extLst>
                              <a:ext uri="{A12FA001-AC4F-418D-AE19-62706E023703}">
                                <ahyp:hlinkClr xmlns:ahyp="http://schemas.microsoft.com/office/drawing/2018/hyperlinkcolor" val="tx"/>
                              </a:ext>
                            </a:extLst>
                          </a:hlinkClick>
                        </a:rPr>
                        <a:t>Django WSGI</a:t>
                      </a:r>
                      <a:endParaRPr lang="en-US" sz="12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hlinkClick r:id="rId23">
                            <a:extLst>
                              <a:ext uri="{A12FA001-AC4F-418D-AE19-62706E023703}">
                                <ahyp:hlinkClr xmlns:ahyp="http://schemas.microsoft.com/office/drawing/2018/hyperlinkcolor" val="tx"/>
                              </a:ext>
                            </a:extLst>
                          </a:hlinkClick>
                        </a:rPr>
                        <a:t>Mixins</a:t>
                      </a:r>
                      <a:endParaRPr lang="en-US" sz="12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4047989002"/>
                  </a:ext>
                </a:extLst>
              </a:tr>
              <a:tr h="3550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hlinkClick r:id="rId24">
                            <a:extLst>
                              <a:ext uri="{A12FA001-AC4F-418D-AE19-62706E023703}">
                                <ahyp:hlinkClr xmlns:ahyp="http://schemas.microsoft.com/office/drawing/2018/hyperlinkcolor" val="tx"/>
                              </a:ext>
                            </a:extLst>
                          </a:hlinkClick>
                        </a:rPr>
                        <a:t>Model Manager</a:t>
                      </a:r>
                      <a:endParaRPr lang="en-US" sz="12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hlinkClick r:id="rId25">
                            <a:extLst>
                              <a:ext uri="{A12FA001-AC4F-418D-AE19-62706E023703}">
                                <ahyp:hlinkClr xmlns:ahyp="http://schemas.microsoft.com/office/drawing/2018/hyperlinkcolor" val="tx"/>
                              </a:ext>
                            </a:extLst>
                          </a:hlinkClick>
                        </a:rPr>
                        <a:t>Signals</a:t>
                      </a:r>
                      <a:endParaRPr lang="en-US" sz="12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3640921922"/>
                  </a:ext>
                </a:extLst>
              </a:tr>
              <a:tr h="3550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hlinkClick r:id="rId26">
                            <a:extLst>
                              <a:ext uri="{A12FA001-AC4F-418D-AE19-62706E023703}">
                                <ahyp:hlinkClr xmlns:ahyp="http://schemas.microsoft.com/office/drawing/2018/hyperlinkcolor" val="tx"/>
                              </a:ext>
                            </a:extLst>
                          </a:hlinkClick>
                        </a:rPr>
                        <a:t>Migrations</a:t>
                      </a:r>
                      <a:endParaRPr lang="en-US" sz="12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hlinkClick r:id="rId27">
                            <a:extLst>
                              <a:ext uri="{A12FA001-AC4F-418D-AE19-62706E023703}">
                                <ahyp:hlinkClr xmlns:ahyp="http://schemas.microsoft.com/office/drawing/2018/hyperlinkcolor" val="tx"/>
                              </a:ext>
                            </a:extLst>
                          </a:hlinkClick>
                        </a:rPr>
                        <a:t>Admin Site</a:t>
                      </a:r>
                      <a:endParaRPr lang="en-US" sz="12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239282487"/>
                  </a:ext>
                </a:extLst>
              </a:tr>
            </a:tbl>
          </a:graphicData>
        </a:graphic>
      </p:graphicFrame>
      <p:graphicFrame>
        <p:nvGraphicFramePr>
          <p:cNvPr id="17" name="Table 8">
            <a:extLst>
              <a:ext uri="{FF2B5EF4-FFF2-40B4-BE49-F238E27FC236}">
                <a16:creationId xmlns:a16="http://schemas.microsoft.com/office/drawing/2014/main" id="{0D926144-278D-4B5D-BAA8-70207B7F42A4}"/>
              </a:ext>
            </a:extLst>
          </p:cNvPr>
          <p:cNvGraphicFramePr>
            <a:graphicFrameLocks noGrp="1"/>
          </p:cNvGraphicFramePr>
          <p:nvPr>
            <p:extLst>
              <p:ext uri="{D42A27DB-BD31-4B8C-83A1-F6EECF244321}">
                <p14:modId xmlns:p14="http://schemas.microsoft.com/office/powerpoint/2010/main" val="66815296"/>
              </p:ext>
            </p:extLst>
          </p:nvPr>
        </p:nvGraphicFramePr>
        <p:xfrm>
          <a:off x="6158198" y="5865535"/>
          <a:ext cx="2725616" cy="342899"/>
        </p:xfrm>
        <a:graphic>
          <a:graphicData uri="http://schemas.openxmlformats.org/drawingml/2006/table">
            <a:tbl>
              <a:tblPr firstRow="1" bandRow="1">
                <a:tableStyleId>{5C22544A-7EE6-4342-B048-85BDC9FD1C3A}</a:tableStyleId>
              </a:tblPr>
              <a:tblGrid>
                <a:gridCol w="1362808">
                  <a:extLst>
                    <a:ext uri="{9D8B030D-6E8A-4147-A177-3AD203B41FA5}">
                      <a16:colId xmlns:a16="http://schemas.microsoft.com/office/drawing/2014/main" val="1528353097"/>
                    </a:ext>
                  </a:extLst>
                </a:gridCol>
                <a:gridCol w="1362808">
                  <a:extLst>
                    <a:ext uri="{9D8B030D-6E8A-4147-A177-3AD203B41FA5}">
                      <a16:colId xmlns:a16="http://schemas.microsoft.com/office/drawing/2014/main" val="3224155154"/>
                    </a:ext>
                  </a:extLst>
                </a:gridCol>
              </a:tblGrid>
              <a:tr h="342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hlinkClick r:id="rId28">
                            <a:extLst>
                              <a:ext uri="{A12FA001-AC4F-418D-AE19-62706E023703}">
                                <ahyp:hlinkClr xmlns:ahyp="http://schemas.microsoft.com/office/drawing/2018/hyperlinkcolor" val="tx"/>
                              </a:ext>
                            </a:extLst>
                          </a:hlinkClick>
                        </a:rPr>
                        <a:t>Tutorial Link 1</a:t>
                      </a:r>
                      <a:endParaRPr lang="en-US" sz="12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200" b="0" dirty="0">
                          <a:solidFill>
                            <a:schemeClr val="bg1"/>
                          </a:solidFill>
                          <a:hlinkClick r:id="rId29">
                            <a:extLst>
                              <a:ext uri="{A12FA001-AC4F-418D-AE19-62706E023703}">
                                <ahyp:hlinkClr xmlns:ahyp="http://schemas.microsoft.com/office/drawing/2018/hyperlinkcolor" val="tx"/>
                              </a:ext>
                            </a:extLst>
                          </a:hlinkClick>
                        </a:rPr>
                        <a:t>Tutorial Link 2</a:t>
                      </a:r>
                      <a:endParaRPr lang="en-US" sz="12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239282487"/>
                  </a:ext>
                </a:extLst>
              </a:tr>
            </a:tbl>
          </a:graphicData>
        </a:graphic>
      </p:graphicFrame>
      <p:graphicFrame>
        <p:nvGraphicFramePr>
          <p:cNvPr id="12" name="Table 15">
            <a:extLst>
              <a:ext uri="{FF2B5EF4-FFF2-40B4-BE49-F238E27FC236}">
                <a16:creationId xmlns:a16="http://schemas.microsoft.com/office/drawing/2014/main" id="{F365340C-D28D-4CF1-942F-EB2AEC10CDAB}"/>
              </a:ext>
            </a:extLst>
          </p:cNvPr>
          <p:cNvGraphicFramePr>
            <a:graphicFrameLocks noGrp="1"/>
          </p:cNvGraphicFramePr>
          <p:nvPr>
            <p:extLst>
              <p:ext uri="{D42A27DB-BD31-4B8C-83A1-F6EECF244321}">
                <p14:modId xmlns:p14="http://schemas.microsoft.com/office/powerpoint/2010/main" val="2524048271"/>
              </p:ext>
            </p:extLst>
          </p:nvPr>
        </p:nvGraphicFramePr>
        <p:xfrm>
          <a:off x="623422" y="2097179"/>
          <a:ext cx="2732998" cy="461064"/>
        </p:xfrm>
        <a:graphic>
          <a:graphicData uri="http://schemas.openxmlformats.org/drawingml/2006/table">
            <a:tbl>
              <a:tblPr firstRow="1" bandRow="1">
                <a:tableStyleId>{5C22544A-7EE6-4342-B048-85BDC9FD1C3A}</a:tableStyleId>
              </a:tblPr>
              <a:tblGrid>
                <a:gridCol w="2732998">
                  <a:extLst>
                    <a:ext uri="{9D8B030D-6E8A-4147-A177-3AD203B41FA5}">
                      <a16:colId xmlns:a16="http://schemas.microsoft.com/office/drawing/2014/main" val="4113390918"/>
                    </a:ext>
                  </a:extLst>
                </a:gridCol>
              </a:tblGrid>
              <a:tr h="461064">
                <a:tc>
                  <a:txBody>
                    <a:bodyPr/>
                    <a:lstStyle/>
                    <a:p>
                      <a:pPr algn="ctr"/>
                      <a:r>
                        <a:rPr lang="en-US" sz="1600" b="1" dirty="0">
                          <a:solidFill>
                            <a:schemeClr val="bg1"/>
                          </a:solidFill>
                        </a:rPr>
                        <a:t>Django</a:t>
                      </a:r>
                      <a:endParaRPr lang="en-US" sz="1600" dirty="0">
                        <a:solidFill>
                          <a:schemeClr val="bg1"/>
                        </a:solidFill>
                      </a:endParaRPr>
                    </a:p>
                  </a:txBody>
                  <a:tcPr anchor="ctr">
                    <a:solidFill>
                      <a:schemeClr val="tx2"/>
                    </a:solidFill>
                  </a:tcPr>
                </a:tc>
                <a:extLst>
                  <a:ext uri="{0D108BD9-81ED-4DB2-BD59-A6C34878D82A}">
                    <a16:rowId xmlns:a16="http://schemas.microsoft.com/office/drawing/2014/main" val="1288942900"/>
                  </a:ext>
                </a:extLst>
              </a:tr>
            </a:tbl>
          </a:graphicData>
        </a:graphic>
      </p:graphicFrame>
      <p:graphicFrame>
        <p:nvGraphicFramePr>
          <p:cNvPr id="27" name="Table 15">
            <a:extLst>
              <a:ext uri="{FF2B5EF4-FFF2-40B4-BE49-F238E27FC236}">
                <a16:creationId xmlns:a16="http://schemas.microsoft.com/office/drawing/2014/main" id="{FD8D66C5-0490-455E-8858-2975C187D1A4}"/>
              </a:ext>
            </a:extLst>
          </p:cNvPr>
          <p:cNvGraphicFramePr>
            <a:graphicFrameLocks noGrp="1"/>
          </p:cNvGraphicFramePr>
          <p:nvPr>
            <p:extLst>
              <p:ext uri="{D42A27DB-BD31-4B8C-83A1-F6EECF244321}">
                <p14:modId xmlns:p14="http://schemas.microsoft.com/office/powerpoint/2010/main" val="418890517"/>
              </p:ext>
            </p:extLst>
          </p:nvPr>
        </p:nvGraphicFramePr>
        <p:xfrm>
          <a:off x="3385526" y="2088301"/>
          <a:ext cx="2732998" cy="461064"/>
        </p:xfrm>
        <a:graphic>
          <a:graphicData uri="http://schemas.openxmlformats.org/drawingml/2006/table">
            <a:tbl>
              <a:tblPr firstRow="1" bandRow="1">
                <a:tableStyleId>{5C22544A-7EE6-4342-B048-85BDC9FD1C3A}</a:tableStyleId>
              </a:tblPr>
              <a:tblGrid>
                <a:gridCol w="2732998">
                  <a:extLst>
                    <a:ext uri="{9D8B030D-6E8A-4147-A177-3AD203B41FA5}">
                      <a16:colId xmlns:a16="http://schemas.microsoft.com/office/drawing/2014/main" val="4113390918"/>
                    </a:ext>
                  </a:extLst>
                </a:gridCol>
              </a:tblGrid>
              <a:tr h="4610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Django Rest Framework</a:t>
                      </a:r>
                    </a:p>
                  </a:txBody>
                  <a:tcPr anchor="ctr">
                    <a:solidFill>
                      <a:schemeClr val="tx2"/>
                    </a:solidFill>
                  </a:tcPr>
                </a:tc>
                <a:extLst>
                  <a:ext uri="{0D108BD9-81ED-4DB2-BD59-A6C34878D82A}">
                    <a16:rowId xmlns:a16="http://schemas.microsoft.com/office/drawing/2014/main" val="1288942900"/>
                  </a:ext>
                </a:extLst>
              </a:tr>
            </a:tbl>
          </a:graphicData>
        </a:graphic>
      </p:graphicFrame>
      <p:graphicFrame>
        <p:nvGraphicFramePr>
          <p:cNvPr id="28" name="Table 15">
            <a:extLst>
              <a:ext uri="{FF2B5EF4-FFF2-40B4-BE49-F238E27FC236}">
                <a16:creationId xmlns:a16="http://schemas.microsoft.com/office/drawing/2014/main" id="{EB64F630-0E52-4DD0-9C1C-1251242E7C89}"/>
              </a:ext>
            </a:extLst>
          </p:cNvPr>
          <p:cNvGraphicFramePr>
            <a:graphicFrameLocks noGrp="1"/>
          </p:cNvGraphicFramePr>
          <p:nvPr>
            <p:extLst>
              <p:ext uri="{D42A27DB-BD31-4B8C-83A1-F6EECF244321}">
                <p14:modId xmlns:p14="http://schemas.microsoft.com/office/powerpoint/2010/main" val="1727902037"/>
              </p:ext>
            </p:extLst>
          </p:nvPr>
        </p:nvGraphicFramePr>
        <p:xfrm>
          <a:off x="6150816" y="2088301"/>
          <a:ext cx="2732998" cy="461064"/>
        </p:xfrm>
        <a:graphic>
          <a:graphicData uri="http://schemas.openxmlformats.org/drawingml/2006/table">
            <a:tbl>
              <a:tblPr firstRow="1" bandRow="1">
                <a:tableStyleId>{5C22544A-7EE6-4342-B048-85BDC9FD1C3A}</a:tableStyleId>
              </a:tblPr>
              <a:tblGrid>
                <a:gridCol w="2732998">
                  <a:extLst>
                    <a:ext uri="{9D8B030D-6E8A-4147-A177-3AD203B41FA5}">
                      <a16:colId xmlns:a16="http://schemas.microsoft.com/office/drawing/2014/main" val="4113390918"/>
                    </a:ext>
                  </a:extLst>
                </a:gridCol>
              </a:tblGrid>
              <a:tr h="4610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Django Rest Swagger</a:t>
                      </a:r>
                    </a:p>
                  </a:txBody>
                  <a:tcPr anchor="ctr">
                    <a:solidFill>
                      <a:schemeClr val="tx2"/>
                    </a:solidFill>
                  </a:tcPr>
                </a:tc>
                <a:extLst>
                  <a:ext uri="{0D108BD9-81ED-4DB2-BD59-A6C34878D82A}">
                    <a16:rowId xmlns:a16="http://schemas.microsoft.com/office/drawing/2014/main" val="1288942900"/>
                  </a:ext>
                </a:extLst>
              </a:tr>
            </a:tbl>
          </a:graphicData>
        </a:graphic>
      </p:graphicFrame>
      <p:pic>
        <p:nvPicPr>
          <p:cNvPr id="10" name="Picture 9">
            <a:extLst>
              <a:ext uri="{FF2B5EF4-FFF2-40B4-BE49-F238E27FC236}">
                <a16:creationId xmlns:a16="http://schemas.microsoft.com/office/drawing/2014/main" id="{2B5F79F8-0E29-B741-BA39-07B8FE8AFA39}"/>
              </a:ext>
            </a:extLst>
          </p:cNvPr>
          <p:cNvPicPr>
            <a:picLocks noChangeAspect="1"/>
          </p:cNvPicPr>
          <p:nvPr/>
        </p:nvPicPr>
        <p:blipFill>
          <a:blip r:embed="rId30"/>
          <a:stretch>
            <a:fillRect/>
          </a:stretch>
        </p:blipFill>
        <p:spPr>
          <a:xfrm>
            <a:off x="3894293" y="2811144"/>
            <a:ext cx="1523042" cy="958581"/>
          </a:xfrm>
          <a:prstGeom prst="rect">
            <a:avLst/>
          </a:prstGeom>
        </p:spPr>
      </p:pic>
      <p:pic>
        <p:nvPicPr>
          <p:cNvPr id="112642" name="Picture 2">
            <a:extLst>
              <a:ext uri="{FF2B5EF4-FFF2-40B4-BE49-F238E27FC236}">
                <a16:creationId xmlns:a16="http://schemas.microsoft.com/office/drawing/2014/main" id="{5EA087FD-F4BE-6149-BCCA-C8886C096AE2}"/>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392889" y="2753204"/>
            <a:ext cx="1184756" cy="537231"/>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9668FB01-D849-EF40-86AF-6880CCCBC530}"/>
              </a:ext>
            </a:extLst>
          </p:cNvPr>
          <p:cNvSpPr/>
          <p:nvPr/>
        </p:nvSpPr>
        <p:spPr>
          <a:xfrm>
            <a:off x="8985850" y="2082839"/>
            <a:ext cx="2575247" cy="4125596"/>
          </a:xfrm>
          <a:prstGeom prst="rect">
            <a:avLst/>
          </a:prstGeom>
          <a:noFill/>
          <a:ln w="15875" cap="rnd" cmpd="sng" algn="ctr">
            <a:solidFill>
              <a:srgbClr val="29BA74"/>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00" dirty="0">
              <a:solidFill>
                <a:srgbClr val="FFFFFF"/>
              </a:solidFill>
            </a:endParaRPr>
          </a:p>
        </p:txBody>
      </p:sp>
      <p:sp>
        <p:nvSpPr>
          <p:cNvPr id="30" name="TextBox 29">
            <a:extLst>
              <a:ext uri="{FF2B5EF4-FFF2-40B4-BE49-F238E27FC236}">
                <a16:creationId xmlns:a16="http://schemas.microsoft.com/office/drawing/2014/main" id="{C0FEBA9C-AE17-7446-B9F3-3D2A4A3D3AB4}"/>
              </a:ext>
            </a:extLst>
          </p:cNvPr>
          <p:cNvSpPr txBox="1"/>
          <p:nvPr/>
        </p:nvSpPr>
        <p:spPr>
          <a:xfrm>
            <a:off x="9002671" y="2082838"/>
            <a:ext cx="2559117" cy="4125596"/>
          </a:xfrm>
          <a:prstGeom prst="rect">
            <a:avLst/>
          </a:prstGeom>
          <a:solidFill>
            <a:schemeClr val="bg1">
              <a:lumMod val="95000"/>
            </a:schemeClr>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300" dirty="0">
              <a:solidFill>
                <a:srgbClr val="29BA74"/>
              </a:solidFill>
            </a:endParaRPr>
          </a:p>
          <a:p>
            <a:pPr algn="ctr"/>
            <a:endParaRPr lang="en-US" sz="1300" b="1" dirty="0">
              <a:solidFill>
                <a:srgbClr val="29BA74"/>
              </a:solidFill>
            </a:endParaRPr>
          </a:p>
          <a:p>
            <a:pPr algn="ctr"/>
            <a:endParaRPr lang="en-US" sz="1300" dirty="0">
              <a:solidFill>
                <a:srgbClr val="29BA74"/>
              </a:solidFill>
            </a:endParaRPr>
          </a:p>
          <a:p>
            <a:endParaRPr lang="en-US" sz="1300" dirty="0">
              <a:solidFill>
                <a:schemeClr val="tx1"/>
              </a:solidFill>
            </a:endParaRPr>
          </a:p>
          <a:p>
            <a:endParaRPr lang="en-US" sz="1300" dirty="0">
              <a:solidFill>
                <a:schemeClr val="tx1"/>
              </a:solidFill>
            </a:endParaRPr>
          </a:p>
          <a:p>
            <a:endParaRPr lang="en-US" sz="1300" dirty="0">
              <a:solidFill>
                <a:schemeClr val="tx1"/>
              </a:solidFill>
            </a:endParaRPr>
          </a:p>
          <a:p>
            <a:endParaRPr lang="en-US" sz="1300" dirty="0">
              <a:solidFill>
                <a:schemeClr val="tx1"/>
              </a:solidFill>
            </a:endParaRPr>
          </a:p>
          <a:p>
            <a:endParaRPr lang="en-US" sz="1300" dirty="0">
              <a:solidFill>
                <a:schemeClr val="tx1"/>
              </a:solidFill>
            </a:endParaRPr>
          </a:p>
          <a:p>
            <a:endParaRPr lang="en-US" sz="1300" dirty="0">
              <a:solidFill>
                <a:schemeClr val="tx2"/>
              </a:solidFill>
            </a:endParaRPr>
          </a:p>
          <a:p>
            <a:endParaRPr lang="en-US" sz="1300" dirty="0">
              <a:solidFill>
                <a:schemeClr val="tx2"/>
              </a:solidFill>
            </a:endParaRPr>
          </a:p>
          <a:p>
            <a:r>
              <a:rPr lang="en-US" sz="1300" dirty="0">
                <a:solidFill>
                  <a:schemeClr val="tx2"/>
                </a:solidFill>
              </a:rPr>
              <a:t>Postman</a:t>
            </a:r>
            <a:r>
              <a:rPr lang="en-US" sz="1300" dirty="0">
                <a:solidFill>
                  <a:schemeClr val="tx1"/>
                </a:solidFill>
              </a:rPr>
              <a:t> is used to quicky test the APIs. </a:t>
            </a:r>
          </a:p>
          <a:p>
            <a:endParaRPr lang="en-US" sz="1300" dirty="0">
              <a:solidFill>
                <a:schemeClr val="tx1"/>
              </a:solidFill>
            </a:endParaRPr>
          </a:p>
          <a:p>
            <a:r>
              <a:rPr lang="en-US" sz="1300" dirty="0">
                <a:solidFill>
                  <a:schemeClr val="tx1"/>
                </a:solidFill>
              </a:rPr>
              <a:t>It allows you very quickly create a request with the required HTTP method and parameters, submit the request and easily inspect the results.</a:t>
            </a:r>
          </a:p>
          <a:p>
            <a:endParaRPr lang="en-US" sz="1300" dirty="0">
              <a:solidFill>
                <a:schemeClr val="tx1"/>
              </a:solidFill>
            </a:endParaRPr>
          </a:p>
          <a:p>
            <a:pPr algn="ctr">
              <a:lnSpc>
                <a:spcPct val="150000"/>
              </a:lnSpc>
            </a:pPr>
            <a:endParaRPr lang="en-US" sz="1300" dirty="0">
              <a:solidFill>
                <a:schemeClr val="accent6">
                  <a:lumMod val="75000"/>
                </a:schemeClr>
              </a:solidFill>
              <a:hlinkClick r:id="" action="ppaction://noaction">
                <a:extLst>
                  <a:ext uri="{A12FA001-AC4F-418D-AE19-62706E023703}">
                    <ahyp:hlinkClr xmlns:ahyp="http://schemas.microsoft.com/office/drawing/2018/hyperlinkcolor" val="tx"/>
                  </a:ext>
                </a:extLst>
              </a:hlinkClick>
            </a:endParaRPr>
          </a:p>
          <a:p>
            <a:pPr algn="ctr">
              <a:lnSpc>
                <a:spcPct val="150000"/>
              </a:lnSpc>
            </a:pPr>
            <a:endParaRPr lang="en-US" sz="1300" dirty="0">
              <a:solidFill>
                <a:schemeClr val="accent6">
                  <a:lumMod val="75000"/>
                </a:schemeClr>
              </a:solidFill>
              <a:hlinkClick r:id="" action="ppaction://noaction">
                <a:extLst>
                  <a:ext uri="{A12FA001-AC4F-418D-AE19-62706E023703}">
                    <ahyp:hlinkClr xmlns:ahyp="http://schemas.microsoft.com/office/drawing/2018/hyperlinkcolor" val="tx"/>
                  </a:ext>
                </a:extLst>
              </a:hlinkClick>
            </a:endParaRPr>
          </a:p>
        </p:txBody>
      </p:sp>
      <p:graphicFrame>
        <p:nvGraphicFramePr>
          <p:cNvPr id="31" name="Table 8">
            <a:extLst>
              <a:ext uri="{FF2B5EF4-FFF2-40B4-BE49-F238E27FC236}">
                <a16:creationId xmlns:a16="http://schemas.microsoft.com/office/drawing/2014/main" id="{9C811F2D-EA11-9D4C-86E5-93AAE80FA4BD}"/>
              </a:ext>
            </a:extLst>
          </p:cNvPr>
          <p:cNvGraphicFramePr>
            <a:graphicFrameLocks noGrp="1"/>
          </p:cNvGraphicFramePr>
          <p:nvPr>
            <p:extLst>
              <p:ext uri="{D42A27DB-BD31-4B8C-83A1-F6EECF244321}">
                <p14:modId xmlns:p14="http://schemas.microsoft.com/office/powerpoint/2010/main" val="1364931497"/>
              </p:ext>
            </p:extLst>
          </p:nvPr>
        </p:nvGraphicFramePr>
        <p:xfrm>
          <a:off x="8985159" y="5865535"/>
          <a:ext cx="2578368" cy="349559"/>
        </p:xfrm>
        <a:graphic>
          <a:graphicData uri="http://schemas.openxmlformats.org/drawingml/2006/table">
            <a:tbl>
              <a:tblPr firstRow="1" bandRow="1">
                <a:tableStyleId>{5C22544A-7EE6-4342-B048-85BDC9FD1C3A}</a:tableStyleId>
              </a:tblPr>
              <a:tblGrid>
                <a:gridCol w="1289184">
                  <a:extLst>
                    <a:ext uri="{9D8B030D-6E8A-4147-A177-3AD203B41FA5}">
                      <a16:colId xmlns:a16="http://schemas.microsoft.com/office/drawing/2014/main" val="1528353097"/>
                    </a:ext>
                  </a:extLst>
                </a:gridCol>
                <a:gridCol w="1289184">
                  <a:extLst>
                    <a:ext uri="{9D8B030D-6E8A-4147-A177-3AD203B41FA5}">
                      <a16:colId xmlns:a16="http://schemas.microsoft.com/office/drawing/2014/main" val="3224155154"/>
                    </a:ext>
                  </a:extLst>
                </a:gridCol>
              </a:tblGrid>
              <a:tr h="3495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hlinkClick r:id="rId32">
                            <a:extLst>
                              <a:ext uri="{A12FA001-AC4F-418D-AE19-62706E023703}">
                                <ahyp:hlinkClr xmlns:ahyp="http://schemas.microsoft.com/office/drawing/2018/hyperlinkcolor" val="tx"/>
                              </a:ext>
                            </a:extLst>
                          </a:hlinkClick>
                        </a:rPr>
                        <a:t>Tutorial Link 1</a:t>
                      </a:r>
                      <a:endParaRPr lang="en-US" sz="12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hlinkClick r:id="rId33">
                            <a:extLst>
                              <a:ext uri="{A12FA001-AC4F-418D-AE19-62706E023703}">
                                <ahyp:hlinkClr xmlns:ahyp="http://schemas.microsoft.com/office/drawing/2018/hyperlinkcolor" val="tx"/>
                              </a:ext>
                            </a:extLst>
                          </a:hlinkClick>
                        </a:rPr>
                        <a:t>Tutorial Link 2</a:t>
                      </a:r>
                      <a:endParaRPr lang="en-US" sz="12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239282487"/>
                  </a:ext>
                </a:extLst>
              </a:tr>
            </a:tbl>
          </a:graphicData>
        </a:graphic>
      </p:graphicFrame>
      <p:graphicFrame>
        <p:nvGraphicFramePr>
          <p:cNvPr id="32" name="Table 15">
            <a:extLst>
              <a:ext uri="{FF2B5EF4-FFF2-40B4-BE49-F238E27FC236}">
                <a16:creationId xmlns:a16="http://schemas.microsoft.com/office/drawing/2014/main" id="{9C59C14A-CD06-7E45-9130-DFCFB16F7BCB}"/>
              </a:ext>
            </a:extLst>
          </p:cNvPr>
          <p:cNvGraphicFramePr>
            <a:graphicFrameLocks noGrp="1"/>
          </p:cNvGraphicFramePr>
          <p:nvPr>
            <p:extLst>
              <p:ext uri="{D42A27DB-BD31-4B8C-83A1-F6EECF244321}">
                <p14:modId xmlns:p14="http://schemas.microsoft.com/office/powerpoint/2010/main" val="200273875"/>
              </p:ext>
            </p:extLst>
          </p:nvPr>
        </p:nvGraphicFramePr>
        <p:xfrm>
          <a:off x="8961584" y="2079423"/>
          <a:ext cx="2599168" cy="461064"/>
        </p:xfrm>
        <a:graphic>
          <a:graphicData uri="http://schemas.openxmlformats.org/drawingml/2006/table">
            <a:tbl>
              <a:tblPr firstRow="1" bandRow="1">
                <a:tableStyleId>{5C22544A-7EE6-4342-B048-85BDC9FD1C3A}</a:tableStyleId>
              </a:tblPr>
              <a:tblGrid>
                <a:gridCol w="2599168">
                  <a:extLst>
                    <a:ext uri="{9D8B030D-6E8A-4147-A177-3AD203B41FA5}">
                      <a16:colId xmlns:a16="http://schemas.microsoft.com/office/drawing/2014/main" val="4113390918"/>
                    </a:ext>
                  </a:extLst>
                </a:gridCol>
              </a:tblGrid>
              <a:tr h="461064">
                <a:tc>
                  <a:txBody>
                    <a:bodyPr/>
                    <a:lstStyle/>
                    <a:p>
                      <a:pPr algn="ctr"/>
                      <a:r>
                        <a:rPr lang="en-US" sz="1600" b="1" dirty="0">
                          <a:solidFill>
                            <a:schemeClr val="bg1"/>
                          </a:solidFill>
                        </a:rPr>
                        <a:t>Postman</a:t>
                      </a:r>
                    </a:p>
                  </a:txBody>
                  <a:tcPr anchor="ctr">
                    <a:solidFill>
                      <a:schemeClr val="tx2"/>
                    </a:solidFill>
                  </a:tcPr>
                </a:tc>
                <a:extLst>
                  <a:ext uri="{0D108BD9-81ED-4DB2-BD59-A6C34878D82A}">
                    <a16:rowId xmlns:a16="http://schemas.microsoft.com/office/drawing/2014/main" val="1288942900"/>
                  </a:ext>
                </a:extLst>
              </a:tr>
            </a:tbl>
          </a:graphicData>
        </a:graphic>
      </p:graphicFrame>
      <p:pic>
        <p:nvPicPr>
          <p:cNvPr id="33" name="Graphic 32">
            <a:extLst>
              <a:ext uri="{FF2B5EF4-FFF2-40B4-BE49-F238E27FC236}">
                <a16:creationId xmlns:a16="http://schemas.microsoft.com/office/drawing/2014/main" id="{75D65650-9C69-C347-BF3C-CCC08E4FCAD9}"/>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9099498" y="2928043"/>
            <a:ext cx="2347949" cy="722515"/>
          </a:xfrm>
          <a:prstGeom prst="rect">
            <a:avLst/>
          </a:prstGeom>
        </p:spPr>
      </p:pic>
      <p:pic>
        <p:nvPicPr>
          <p:cNvPr id="16" name="Picture 15">
            <a:extLst>
              <a:ext uri="{FF2B5EF4-FFF2-40B4-BE49-F238E27FC236}">
                <a16:creationId xmlns:a16="http://schemas.microsoft.com/office/drawing/2014/main" id="{8CA97579-76EB-8742-A6A2-8B9A13C9B57D}"/>
              </a:ext>
            </a:extLst>
          </p:cNvPr>
          <p:cNvPicPr>
            <a:picLocks noChangeAspect="1"/>
          </p:cNvPicPr>
          <p:nvPr/>
        </p:nvPicPr>
        <p:blipFill>
          <a:blip r:embed="rId36"/>
          <a:stretch>
            <a:fillRect/>
          </a:stretch>
        </p:blipFill>
        <p:spPr>
          <a:xfrm>
            <a:off x="6296676" y="3072674"/>
            <a:ext cx="2433870" cy="697051"/>
          </a:xfrm>
          <a:prstGeom prst="rect">
            <a:avLst/>
          </a:prstGeom>
        </p:spPr>
      </p:pic>
    </p:spTree>
    <p:extLst>
      <p:ext uri="{BB962C8B-B14F-4D97-AF65-F5344CB8AC3E}">
        <p14:creationId xmlns:p14="http://schemas.microsoft.com/office/powerpoint/2010/main" val="13858462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E05E-85B9-434A-B5F3-A009B5F37AC2}"/>
              </a:ext>
            </a:extLst>
          </p:cNvPr>
          <p:cNvSpPr>
            <a:spLocks noGrp="1"/>
          </p:cNvSpPr>
          <p:nvPr>
            <p:ph type="title"/>
          </p:nvPr>
        </p:nvSpPr>
        <p:spPr>
          <a:xfrm>
            <a:off x="213064" y="2681103"/>
            <a:ext cx="3808521" cy="1495794"/>
          </a:xfrm>
        </p:spPr>
        <p:txBody>
          <a:bodyPr/>
          <a:lstStyle/>
          <a:p>
            <a:r>
              <a:rPr lang="en-GB" sz="3200" dirty="0">
                <a:solidFill>
                  <a:schemeClr val="bg1"/>
                </a:solidFill>
              </a:rPr>
              <a:t>Application consists of the following</a:t>
            </a:r>
            <a:endParaRPr lang="en-US" sz="3200" dirty="0">
              <a:solidFill>
                <a:schemeClr val="bg1"/>
              </a:solidFill>
            </a:endParaRPr>
          </a:p>
        </p:txBody>
      </p:sp>
      <p:sp>
        <p:nvSpPr>
          <p:cNvPr id="20" name="TextBox 19">
            <a:extLst>
              <a:ext uri="{FF2B5EF4-FFF2-40B4-BE49-F238E27FC236}">
                <a16:creationId xmlns:a16="http://schemas.microsoft.com/office/drawing/2014/main" id="{166F8E68-4902-CB45-82FF-44E157745BC1}"/>
              </a:ext>
            </a:extLst>
          </p:cNvPr>
          <p:cNvSpPr txBox="1"/>
          <p:nvPr/>
        </p:nvSpPr>
        <p:spPr>
          <a:xfrm>
            <a:off x="5045767" y="1912943"/>
            <a:ext cx="1165704" cy="3693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a:solidFill>
                  <a:schemeClr val="bg2">
                    <a:lumMod val="25000"/>
                  </a:schemeClr>
                </a:solidFill>
              </a:rPr>
              <a:t>Customer</a:t>
            </a:r>
          </a:p>
        </p:txBody>
      </p:sp>
      <p:pic>
        <p:nvPicPr>
          <p:cNvPr id="22" name="Graphic 21" descr="Customer review outline">
            <a:extLst>
              <a:ext uri="{FF2B5EF4-FFF2-40B4-BE49-F238E27FC236}">
                <a16:creationId xmlns:a16="http://schemas.microsoft.com/office/drawing/2014/main" id="{025DCD3F-B0C7-7640-8CD8-FCE5FE61AC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37683" y="541480"/>
            <a:ext cx="1386779" cy="1386779"/>
          </a:xfrm>
          <a:prstGeom prst="rect">
            <a:avLst/>
          </a:prstGeom>
        </p:spPr>
      </p:pic>
      <p:pic>
        <p:nvPicPr>
          <p:cNvPr id="25" name="Graphic 24" descr="List outline">
            <a:extLst>
              <a:ext uri="{FF2B5EF4-FFF2-40B4-BE49-F238E27FC236}">
                <a16:creationId xmlns:a16="http://schemas.microsoft.com/office/drawing/2014/main" id="{BD316197-263D-4246-AC5D-49E3FEDB26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62891" y="526164"/>
            <a:ext cx="1386779" cy="1386779"/>
          </a:xfrm>
          <a:prstGeom prst="rect">
            <a:avLst/>
          </a:prstGeom>
        </p:spPr>
      </p:pic>
      <p:sp>
        <p:nvSpPr>
          <p:cNvPr id="26" name="Rectangle 25">
            <a:extLst>
              <a:ext uri="{FF2B5EF4-FFF2-40B4-BE49-F238E27FC236}">
                <a16:creationId xmlns:a16="http://schemas.microsoft.com/office/drawing/2014/main" id="{DD5B6445-E68A-694B-A0C7-0A7259649EF1}"/>
              </a:ext>
            </a:extLst>
          </p:cNvPr>
          <p:cNvSpPr/>
          <p:nvPr/>
        </p:nvSpPr>
        <p:spPr>
          <a:xfrm>
            <a:off x="9055036" y="1931594"/>
            <a:ext cx="2002488" cy="332410"/>
          </a:xfrm>
          <a:prstGeom prst="rect">
            <a:avLst/>
          </a:prstGeom>
        </p:spPr>
        <p:txBody>
          <a:bodyPr wrap="square" anchor="ctr">
            <a:noAutofit/>
          </a:bodyPr>
          <a:lstStyle/>
          <a:p>
            <a:pPr algn="ctr"/>
            <a:r>
              <a:rPr lang="en-US" dirty="0">
                <a:solidFill>
                  <a:schemeClr val="bg2">
                    <a:lumMod val="25000"/>
                  </a:schemeClr>
                </a:solidFill>
              </a:rPr>
              <a:t>Loan Application</a:t>
            </a:r>
          </a:p>
        </p:txBody>
      </p:sp>
      <p:pic>
        <p:nvPicPr>
          <p:cNvPr id="28" name="Graphic 27" descr="Building outline">
            <a:extLst>
              <a:ext uri="{FF2B5EF4-FFF2-40B4-BE49-F238E27FC236}">
                <a16:creationId xmlns:a16="http://schemas.microsoft.com/office/drawing/2014/main" id="{0B8C1590-1046-874A-9731-A22F5D3B427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87245" y="2519995"/>
            <a:ext cx="1386779" cy="1386779"/>
          </a:xfrm>
          <a:prstGeom prst="rect">
            <a:avLst/>
          </a:prstGeom>
        </p:spPr>
      </p:pic>
      <p:sp>
        <p:nvSpPr>
          <p:cNvPr id="29" name="Rectangle 28">
            <a:extLst>
              <a:ext uri="{FF2B5EF4-FFF2-40B4-BE49-F238E27FC236}">
                <a16:creationId xmlns:a16="http://schemas.microsoft.com/office/drawing/2014/main" id="{AEE879E1-303A-1143-B41B-7CBD742A84A1}"/>
              </a:ext>
            </a:extLst>
          </p:cNvPr>
          <p:cNvSpPr/>
          <p:nvPr/>
        </p:nvSpPr>
        <p:spPr>
          <a:xfrm>
            <a:off x="6764224" y="3906774"/>
            <a:ext cx="2232820" cy="332410"/>
          </a:xfrm>
          <a:prstGeom prst="rect">
            <a:avLst/>
          </a:prstGeom>
        </p:spPr>
        <p:txBody>
          <a:bodyPr wrap="square" anchor="ctr">
            <a:noAutofit/>
          </a:bodyPr>
          <a:lstStyle/>
          <a:p>
            <a:pPr algn="ctr"/>
            <a:r>
              <a:rPr lang="en-US" dirty="0">
                <a:solidFill>
                  <a:schemeClr val="bg2">
                    <a:lumMod val="25000"/>
                  </a:schemeClr>
                </a:solidFill>
              </a:rPr>
              <a:t>Verification Agency</a:t>
            </a:r>
          </a:p>
        </p:txBody>
      </p:sp>
      <p:sp>
        <p:nvSpPr>
          <p:cNvPr id="30" name="Rectangle 29">
            <a:extLst>
              <a:ext uri="{FF2B5EF4-FFF2-40B4-BE49-F238E27FC236}">
                <a16:creationId xmlns:a16="http://schemas.microsoft.com/office/drawing/2014/main" id="{9B5E1A69-9788-8442-9D2A-A8B3FAE8A278}"/>
              </a:ext>
            </a:extLst>
          </p:cNvPr>
          <p:cNvSpPr/>
          <p:nvPr/>
        </p:nvSpPr>
        <p:spPr>
          <a:xfrm>
            <a:off x="4776179" y="5958227"/>
            <a:ext cx="1988045" cy="369332"/>
          </a:xfrm>
          <a:prstGeom prst="rect">
            <a:avLst/>
          </a:prstGeom>
        </p:spPr>
        <p:txBody>
          <a:bodyPr wrap="none" anchor="ctr">
            <a:noAutofit/>
          </a:bodyPr>
          <a:lstStyle/>
          <a:p>
            <a:pPr algn="ctr"/>
            <a:r>
              <a:rPr lang="en-US" dirty="0">
                <a:solidFill>
                  <a:schemeClr val="bg2">
                    <a:lumMod val="25000"/>
                  </a:schemeClr>
                </a:solidFill>
              </a:rPr>
              <a:t>Agency Employee</a:t>
            </a:r>
          </a:p>
        </p:txBody>
      </p:sp>
      <p:pic>
        <p:nvPicPr>
          <p:cNvPr id="32" name="Graphic 31" descr="Office worker male with solid fill">
            <a:extLst>
              <a:ext uri="{FF2B5EF4-FFF2-40B4-BE49-F238E27FC236}">
                <a16:creationId xmlns:a16="http://schemas.microsoft.com/office/drawing/2014/main" id="{2B91F762-172A-2C4B-BAF7-66565ED7550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35229" y="4568627"/>
            <a:ext cx="1386779" cy="1386779"/>
          </a:xfrm>
          <a:prstGeom prst="rect">
            <a:avLst/>
          </a:prstGeom>
        </p:spPr>
      </p:pic>
      <p:pic>
        <p:nvPicPr>
          <p:cNvPr id="34" name="Graphic 33" descr="Management with solid fill">
            <a:extLst>
              <a:ext uri="{FF2B5EF4-FFF2-40B4-BE49-F238E27FC236}">
                <a16:creationId xmlns:a16="http://schemas.microsoft.com/office/drawing/2014/main" id="{E44AB55A-E431-514D-8110-5BB49920A7D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362891" y="4571962"/>
            <a:ext cx="1389600" cy="1389600"/>
          </a:xfrm>
          <a:prstGeom prst="rect">
            <a:avLst/>
          </a:prstGeom>
        </p:spPr>
      </p:pic>
      <p:sp>
        <p:nvSpPr>
          <p:cNvPr id="35" name="Rectangle 34">
            <a:extLst>
              <a:ext uri="{FF2B5EF4-FFF2-40B4-BE49-F238E27FC236}">
                <a16:creationId xmlns:a16="http://schemas.microsoft.com/office/drawing/2014/main" id="{9C3C46F6-6DC3-E241-9BF3-2A692DB6C1C3}"/>
              </a:ext>
            </a:extLst>
          </p:cNvPr>
          <p:cNvSpPr/>
          <p:nvPr/>
        </p:nvSpPr>
        <p:spPr>
          <a:xfrm>
            <a:off x="9278867" y="5953437"/>
            <a:ext cx="1778657" cy="332410"/>
          </a:xfrm>
          <a:prstGeom prst="rect">
            <a:avLst/>
          </a:prstGeom>
        </p:spPr>
        <p:txBody>
          <a:bodyPr wrap="square" anchor="ctr">
            <a:noAutofit/>
          </a:bodyPr>
          <a:lstStyle/>
          <a:p>
            <a:pPr algn="ctr"/>
            <a:r>
              <a:rPr lang="en-US" dirty="0">
                <a:solidFill>
                  <a:schemeClr val="bg2">
                    <a:lumMod val="25000"/>
                  </a:schemeClr>
                </a:solidFill>
              </a:rPr>
              <a:t>Employee Role</a:t>
            </a:r>
          </a:p>
        </p:txBody>
      </p:sp>
    </p:spTree>
    <p:extLst>
      <p:ext uri="{BB962C8B-B14F-4D97-AF65-F5344CB8AC3E}">
        <p14:creationId xmlns:p14="http://schemas.microsoft.com/office/powerpoint/2010/main" val="41749233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72" name="think-cell Slide" r:id="rId5" imgW="395" imgH="394" progId="TCLayout.ActiveDocument.1">
                  <p:embed/>
                </p:oleObj>
              </mc:Choice>
              <mc:Fallback>
                <p:oleObj name="think-cell Slide" r:id="rId5" imgW="395" imgH="39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24559" y="680731"/>
            <a:ext cx="10933350" cy="443198"/>
          </a:xfrm>
        </p:spPr>
        <p:txBody>
          <a:bodyPr/>
          <a:lstStyle/>
          <a:p>
            <a:r>
              <a:rPr lang="en-US" sz="3200" dirty="0"/>
              <a:t>Datasets to be created</a:t>
            </a:r>
          </a:p>
        </p:txBody>
      </p:sp>
      <p:sp>
        <p:nvSpPr>
          <p:cNvPr id="14" name="ee4pContent2"/>
          <p:cNvSpPr txBox="1"/>
          <p:nvPr/>
        </p:nvSpPr>
        <p:spPr>
          <a:xfrm>
            <a:off x="624560" y="1123929"/>
            <a:ext cx="3566160" cy="530665"/>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algn="ctr">
              <a:buNone/>
            </a:pPr>
            <a:endParaRPr lang="en-US" sz="1400" b="1" i="1" dirty="0">
              <a:solidFill>
                <a:srgbClr val="29BA74"/>
              </a:solidFill>
              <a:latin typeface="+mn-lt"/>
            </a:endParaRPr>
          </a:p>
          <a:p>
            <a:pPr algn="ctr">
              <a:buNone/>
            </a:pPr>
            <a:endParaRPr lang="en-US" sz="2000" b="1" i="1" dirty="0">
              <a:solidFill>
                <a:srgbClr val="29BA74"/>
              </a:solidFill>
              <a:latin typeface="+mn-lt"/>
            </a:endParaRPr>
          </a:p>
        </p:txBody>
      </p:sp>
      <p:sp>
        <p:nvSpPr>
          <p:cNvPr id="22" name="TextBox 21"/>
          <p:cNvSpPr txBox="1"/>
          <p:nvPr/>
        </p:nvSpPr>
        <p:spPr>
          <a:xfrm>
            <a:off x="689366" y="5037146"/>
            <a:ext cx="5072164" cy="1343766"/>
          </a:xfrm>
          <a:prstGeom prst="rect">
            <a:avLst/>
          </a:prstGeom>
          <a:noFill/>
          <a:ln w="9525" cap="rnd">
            <a:solidFill>
              <a:schemeClr val="bg2">
                <a:lumMod val="10000"/>
              </a:schemeClr>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buFont typeface="Arial" panose="020B0604020202020204" pitchFamily="34" charset="0"/>
              <a:buChar char="•"/>
            </a:pPr>
            <a:r>
              <a:rPr lang="en-US" sz="1200" dirty="0">
                <a:solidFill>
                  <a:schemeClr val="tx1"/>
                </a:solidFill>
              </a:rPr>
              <a:t>Database</a:t>
            </a:r>
            <a:r>
              <a:rPr lang="en-US" sz="1200" b="1" dirty="0">
                <a:solidFill>
                  <a:schemeClr val="tx1"/>
                </a:solidFill>
              </a:rPr>
              <a:t> </a:t>
            </a:r>
            <a:r>
              <a:rPr lang="en-US" sz="1200" dirty="0">
                <a:solidFill>
                  <a:schemeClr val="tx1"/>
                </a:solidFill>
              </a:rPr>
              <a:t>In this exercise, a Postgres database is required to be created keeping in mind the ERD at the right hand side.</a:t>
            </a: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r>
              <a:rPr lang="en-US" sz="1200" dirty="0">
                <a:solidFill>
                  <a:schemeClr val="tx1"/>
                </a:solidFill>
              </a:rPr>
              <a:t>Create a database named ‘</a:t>
            </a:r>
            <a:r>
              <a:rPr lang="en-US" sz="1200" dirty="0" err="1">
                <a:solidFill>
                  <a:schemeClr val="tx1"/>
                </a:solidFill>
              </a:rPr>
              <a:t>physical_verification</a:t>
            </a:r>
            <a:r>
              <a:rPr lang="en-US" sz="1200" dirty="0">
                <a:solidFill>
                  <a:schemeClr val="tx1"/>
                </a:solidFill>
              </a:rPr>
              <a:t>’ and use the ‘</a:t>
            </a:r>
            <a:r>
              <a:rPr lang="en-US" sz="1200" dirty="0" err="1">
                <a:solidFill>
                  <a:schemeClr val="tx1"/>
                </a:solidFill>
              </a:rPr>
              <a:t>physical_verification.tar</a:t>
            </a:r>
            <a:r>
              <a:rPr lang="en-US" sz="1200" dirty="0">
                <a:solidFill>
                  <a:schemeClr val="tx1"/>
                </a:solidFill>
              </a:rPr>
              <a:t>’ to restore the pre-created datasets.</a:t>
            </a:r>
          </a:p>
        </p:txBody>
      </p:sp>
      <p:graphicFrame>
        <p:nvGraphicFramePr>
          <p:cNvPr id="5" name="Table 4"/>
          <p:cNvGraphicFramePr>
            <a:graphicFrameLocks noGrp="1"/>
          </p:cNvGraphicFramePr>
          <p:nvPr>
            <p:extLst>
              <p:ext uri="{D42A27DB-BD31-4B8C-83A1-F6EECF244321}">
                <p14:modId xmlns:p14="http://schemas.microsoft.com/office/powerpoint/2010/main" val="1783861574"/>
              </p:ext>
            </p:extLst>
          </p:nvPr>
        </p:nvGraphicFramePr>
        <p:xfrm>
          <a:off x="689366" y="1439988"/>
          <a:ext cx="5072164" cy="3281099"/>
        </p:xfrm>
        <a:graphic>
          <a:graphicData uri="http://schemas.openxmlformats.org/drawingml/2006/table">
            <a:tbl>
              <a:tblPr firstRow="1" bandRow="1">
                <a:tableStyleId>{2D5ABB26-0587-4C30-8999-92F81FD0307C}</a:tableStyleId>
              </a:tblPr>
              <a:tblGrid>
                <a:gridCol w="1905103">
                  <a:extLst>
                    <a:ext uri="{9D8B030D-6E8A-4147-A177-3AD203B41FA5}">
                      <a16:colId xmlns:a16="http://schemas.microsoft.com/office/drawing/2014/main" val="20000"/>
                    </a:ext>
                  </a:extLst>
                </a:gridCol>
                <a:gridCol w="3167061">
                  <a:extLst>
                    <a:ext uri="{9D8B030D-6E8A-4147-A177-3AD203B41FA5}">
                      <a16:colId xmlns:a16="http://schemas.microsoft.com/office/drawing/2014/main" val="20001"/>
                    </a:ext>
                  </a:extLst>
                </a:gridCol>
              </a:tblGrid>
              <a:tr h="369141">
                <a:tc>
                  <a:txBody>
                    <a:bodyPr/>
                    <a:lstStyle/>
                    <a:p>
                      <a:pPr algn="ctr"/>
                      <a:r>
                        <a:rPr lang="en-US" sz="1400" b="1" u="none" dirty="0">
                          <a:solidFill>
                            <a:schemeClr val="bg1"/>
                          </a:solidFill>
                        </a:rPr>
                        <a:t> Table Name</a:t>
                      </a:r>
                      <a:endParaRPr lang="en-US" sz="1400" b="1" i="0" u="none"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lvl="1" indent="0" algn="ctr" fontAlgn="base">
                        <a:buClr>
                          <a:schemeClr val="tx2">
                            <a:lumMod val="100000"/>
                          </a:schemeClr>
                        </a:buClr>
                        <a:buSzPct val="100000"/>
                        <a:buNone/>
                      </a:pPr>
                      <a:r>
                        <a:rPr lang="en-US" sz="1400" b="1" u="none" dirty="0">
                          <a:solidFill>
                            <a:schemeClr val="bg1"/>
                          </a:solidFill>
                        </a:rPr>
                        <a:t>Table Definition</a:t>
                      </a:r>
                      <a:endParaRPr lang="en-US" sz="1400" b="1" i="0" u="none"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481049">
                <a:tc>
                  <a:txBody>
                    <a:bodyPr/>
                    <a:lstStyle/>
                    <a:p>
                      <a:pPr algn="ctr"/>
                      <a:r>
                        <a:rPr lang="en-US" sz="1200" i="1" kern="1200" dirty="0"/>
                        <a:t>customer</a:t>
                      </a:r>
                      <a:endParaRPr lang="en-US" sz="1200"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buNone/>
                      </a:pPr>
                      <a:r>
                        <a:rPr lang="en-US" sz="1200" dirty="0"/>
                        <a:t>Personal details of loan applicants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0152">
                <a:tc>
                  <a:txBody>
                    <a:bodyPr/>
                    <a:lstStyle/>
                    <a:p>
                      <a:pPr algn="ctr"/>
                      <a:r>
                        <a:rPr lang="en-US" sz="1200" i="1" dirty="0" err="1"/>
                        <a:t>loan_application</a:t>
                      </a:r>
                      <a:endParaRPr lang="en-US" sz="1200"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Details of the various loan applications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631">
                <a:tc>
                  <a:txBody>
                    <a:bodyPr/>
                    <a:lstStyle/>
                    <a:p>
                      <a:pPr algn="ctr"/>
                      <a:r>
                        <a:rPr lang="en-US" sz="1200" i="1" dirty="0" err="1"/>
                        <a:t>loan_application_history</a:t>
                      </a:r>
                      <a:endParaRPr lang="en-US" sz="1200"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Every time a </a:t>
                      </a:r>
                      <a:r>
                        <a:rPr lang="en-US" sz="1200" dirty="0" err="1"/>
                        <a:t>loan_application</a:t>
                      </a:r>
                      <a:r>
                        <a:rPr lang="en-US" sz="1200" dirty="0"/>
                        <a:t> record is updated, a new entry is made in this table to maintain the history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7914608"/>
                  </a:ext>
                </a:extLst>
              </a:tr>
              <a:tr h="369631">
                <a:tc>
                  <a:txBody>
                    <a:bodyPr/>
                    <a:lstStyle/>
                    <a:p>
                      <a:pPr algn="ctr"/>
                      <a:r>
                        <a:rPr lang="en-US" sz="1200" i="1" dirty="0" err="1"/>
                        <a:t>verification_document</a:t>
                      </a:r>
                      <a:endParaRPr lang="en-US" sz="1200"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Points to the document/image uploaded for verification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3359268"/>
                  </a:ext>
                </a:extLst>
              </a:tr>
              <a:tr h="369631">
                <a:tc>
                  <a:txBody>
                    <a:bodyPr/>
                    <a:lstStyle/>
                    <a:p>
                      <a:pPr algn="ctr"/>
                      <a:r>
                        <a:rPr lang="en-US" sz="1200" i="1" dirty="0"/>
                        <a:t>employee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Employees of verification agency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03846">
                <a:tc>
                  <a:txBody>
                    <a:bodyPr/>
                    <a:lstStyle/>
                    <a:p>
                      <a:pPr algn="ctr"/>
                      <a:r>
                        <a:rPr lang="en-US" sz="1200" i="1" dirty="0"/>
                        <a:t>role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Various roles that can be assigned to an employee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0" name="Table 10">
            <a:extLst>
              <a:ext uri="{FF2B5EF4-FFF2-40B4-BE49-F238E27FC236}">
                <a16:creationId xmlns:a16="http://schemas.microsoft.com/office/drawing/2014/main" id="{D8018142-E58C-4FA7-8275-3BF02BBD0F9B}"/>
              </a:ext>
            </a:extLst>
          </p:cNvPr>
          <p:cNvGraphicFramePr>
            <a:graphicFrameLocks noGrp="1"/>
          </p:cNvGraphicFramePr>
          <p:nvPr>
            <p:extLst>
              <p:ext uri="{D42A27DB-BD31-4B8C-83A1-F6EECF244321}">
                <p14:modId xmlns:p14="http://schemas.microsoft.com/office/powerpoint/2010/main" val="3592053800"/>
              </p:ext>
            </p:extLst>
          </p:nvPr>
        </p:nvGraphicFramePr>
        <p:xfrm>
          <a:off x="689366" y="6106592"/>
          <a:ext cx="5072164" cy="274320"/>
        </p:xfrm>
        <a:graphic>
          <a:graphicData uri="http://schemas.openxmlformats.org/drawingml/2006/table">
            <a:tbl>
              <a:tblPr firstRow="1" bandRow="1">
                <a:tableStyleId>{5C22544A-7EE6-4342-B048-85BDC9FD1C3A}</a:tableStyleId>
              </a:tblPr>
              <a:tblGrid>
                <a:gridCol w="1268041">
                  <a:extLst>
                    <a:ext uri="{9D8B030D-6E8A-4147-A177-3AD203B41FA5}">
                      <a16:colId xmlns:a16="http://schemas.microsoft.com/office/drawing/2014/main" val="1722008087"/>
                    </a:ext>
                  </a:extLst>
                </a:gridCol>
                <a:gridCol w="1268041">
                  <a:extLst>
                    <a:ext uri="{9D8B030D-6E8A-4147-A177-3AD203B41FA5}">
                      <a16:colId xmlns:a16="http://schemas.microsoft.com/office/drawing/2014/main" val="882118105"/>
                    </a:ext>
                  </a:extLst>
                </a:gridCol>
                <a:gridCol w="1268041">
                  <a:extLst>
                    <a:ext uri="{9D8B030D-6E8A-4147-A177-3AD203B41FA5}">
                      <a16:colId xmlns:a16="http://schemas.microsoft.com/office/drawing/2014/main" val="1123833720"/>
                    </a:ext>
                  </a:extLst>
                </a:gridCol>
                <a:gridCol w="1268041">
                  <a:extLst>
                    <a:ext uri="{9D8B030D-6E8A-4147-A177-3AD203B41FA5}">
                      <a16:colId xmlns:a16="http://schemas.microsoft.com/office/drawing/2014/main" val="1789793388"/>
                    </a:ext>
                  </a:extLst>
                </a:gridCol>
              </a:tblGrid>
              <a:tr h="2285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2"/>
                          </a:solidFill>
                          <a:hlinkClick r:id="rId7">
                            <a:extLst>
                              <a:ext uri="{A12FA001-AC4F-418D-AE19-62706E023703}">
                                <ahyp:hlinkClr xmlns:ahyp="http://schemas.microsoft.com/office/drawing/2018/hyperlinkcolor" val="tx"/>
                              </a:ext>
                            </a:extLst>
                          </a:hlinkClick>
                        </a:rPr>
                        <a:t>Link A</a:t>
                      </a:r>
                      <a:endParaRPr lang="en-US" sz="1200" b="1" dirty="0">
                        <a:solidFill>
                          <a:schemeClr val="tx2"/>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2"/>
                          </a:solidFill>
                          <a:hlinkClick r:id="rId8">
                            <a:extLst>
                              <a:ext uri="{A12FA001-AC4F-418D-AE19-62706E023703}">
                                <ahyp:hlinkClr xmlns:ahyp="http://schemas.microsoft.com/office/drawing/2018/hyperlinkcolor" val="tx"/>
                              </a:ext>
                            </a:extLst>
                          </a:hlinkClick>
                        </a:rPr>
                        <a:t>Link B</a:t>
                      </a:r>
                      <a:endParaRPr lang="en-US" sz="1200" b="1" dirty="0">
                        <a:solidFill>
                          <a:schemeClr val="tx2"/>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a:solidFill>
                            <a:schemeClr val="tx2"/>
                          </a:solidFill>
                          <a:hlinkClick r:id="rId9">
                            <a:extLst>
                              <a:ext uri="{A12FA001-AC4F-418D-AE19-62706E023703}">
                                <ahyp:hlinkClr xmlns:ahyp="http://schemas.microsoft.com/office/drawing/2018/hyperlinkcolor" val="tx"/>
                              </a:ext>
                            </a:extLst>
                          </a:hlinkClick>
                        </a:rPr>
                        <a:t>Link C</a:t>
                      </a:r>
                      <a:endParaRPr lang="en-US" sz="1200" b="1" dirty="0">
                        <a:solidFill>
                          <a:schemeClr val="tx2"/>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a:solidFill>
                            <a:schemeClr val="tx2"/>
                          </a:solidFill>
                          <a:hlinkClick r:id="rId10">
                            <a:extLst>
                              <a:ext uri="{A12FA001-AC4F-418D-AE19-62706E023703}">
                                <ahyp:hlinkClr xmlns:ahyp="http://schemas.microsoft.com/office/drawing/2018/hyperlinkcolor" val="tx"/>
                              </a:ext>
                            </a:extLst>
                          </a:hlinkClick>
                        </a:rPr>
                        <a:t>Link D</a:t>
                      </a:r>
                      <a:endParaRPr lang="en-US" sz="1200" b="1" dirty="0">
                        <a:solidFill>
                          <a:schemeClr val="tx2"/>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8233093"/>
                  </a:ext>
                </a:extLst>
              </a:tr>
            </a:tbl>
          </a:graphicData>
        </a:graphic>
      </p:graphicFrame>
      <p:pic>
        <p:nvPicPr>
          <p:cNvPr id="6" name="Picture 5">
            <a:extLst>
              <a:ext uri="{FF2B5EF4-FFF2-40B4-BE49-F238E27FC236}">
                <a16:creationId xmlns:a16="http://schemas.microsoft.com/office/drawing/2014/main" id="{8D4E1BAD-EDEC-C54C-9051-6E87A8E0A686}"/>
              </a:ext>
            </a:extLst>
          </p:cNvPr>
          <p:cNvPicPr>
            <a:picLocks noChangeAspect="1"/>
          </p:cNvPicPr>
          <p:nvPr/>
        </p:nvPicPr>
        <p:blipFill>
          <a:blip r:embed="rId11"/>
          <a:stretch>
            <a:fillRect/>
          </a:stretch>
        </p:blipFill>
        <p:spPr>
          <a:xfrm>
            <a:off x="5839968" y="1439988"/>
            <a:ext cx="6094075" cy="4940925"/>
          </a:xfrm>
          <a:prstGeom prst="rect">
            <a:avLst/>
          </a:prstGeom>
        </p:spPr>
      </p:pic>
    </p:spTree>
    <p:extLst>
      <p:ext uri="{BB962C8B-B14F-4D97-AF65-F5344CB8AC3E}">
        <p14:creationId xmlns:p14="http://schemas.microsoft.com/office/powerpoint/2010/main" val="39577428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4C04-CACB-744B-81FF-E59BC3009D8E}"/>
              </a:ext>
            </a:extLst>
          </p:cNvPr>
          <p:cNvSpPr>
            <a:spLocks noGrp="1"/>
          </p:cNvSpPr>
          <p:nvPr>
            <p:ph type="title"/>
          </p:nvPr>
        </p:nvSpPr>
        <p:spPr>
          <a:xfrm>
            <a:off x="630000" y="622800"/>
            <a:ext cx="10933200" cy="443198"/>
          </a:xfrm>
        </p:spPr>
        <p:txBody>
          <a:bodyPr/>
          <a:lstStyle/>
          <a:p>
            <a:r>
              <a:rPr lang="en-US" sz="3200" dirty="0"/>
              <a:t>Verification Status Flow</a:t>
            </a:r>
          </a:p>
        </p:txBody>
      </p:sp>
      <p:sp>
        <p:nvSpPr>
          <p:cNvPr id="4" name="Rectangle 3">
            <a:extLst>
              <a:ext uri="{FF2B5EF4-FFF2-40B4-BE49-F238E27FC236}">
                <a16:creationId xmlns:a16="http://schemas.microsoft.com/office/drawing/2014/main" id="{121798D9-7490-6C43-ADB4-3958AB2A4F4D}"/>
              </a:ext>
            </a:extLst>
          </p:cNvPr>
          <p:cNvSpPr/>
          <p:nvPr/>
        </p:nvSpPr>
        <p:spPr>
          <a:xfrm>
            <a:off x="629999" y="1336119"/>
            <a:ext cx="10554835" cy="5243680"/>
          </a:xfrm>
          <a:prstGeom prst="rect">
            <a:avLst/>
          </a:prstGeom>
        </p:spPr>
        <p:txBody>
          <a:bodyPr wrap="square">
            <a:spAutoFit/>
          </a:bodyPr>
          <a:lstStyle/>
          <a:p>
            <a:pPr marL="285750" indent="-285750">
              <a:lnSpc>
                <a:spcPct val="150000"/>
              </a:lnSpc>
              <a:buFont typeface="Wingdings" pitchFamily="2" charset="2"/>
              <a:buChar char="Ø"/>
            </a:pPr>
            <a:r>
              <a:rPr lang="en-US" sz="1500" dirty="0">
                <a:solidFill>
                  <a:schemeClr val="bg2">
                    <a:lumMod val="25000"/>
                  </a:schemeClr>
                </a:solidFill>
              </a:rPr>
              <a:t>The default status of a loan application when created is</a:t>
            </a:r>
            <a:r>
              <a:rPr lang="en-US" sz="1500" dirty="0"/>
              <a:t> </a:t>
            </a:r>
            <a:r>
              <a:rPr lang="en-US" sz="1500" b="1" dirty="0" err="1"/>
              <a:t>verification_pending</a:t>
            </a:r>
            <a:r>
              <a:rPr lang="en-US" sz="1500" b="1" dirty="0"/>
              <a:t> </a:t>
            </a:r>
            <a:r>
              <a:rPr lang="en-US" sz="1500" dirty="0"/>
              <a:t>and of </a:t>
            </a:r>
            <a:r>
              <a:rPr lang="en-US" sz="1500" b="1" dirty="0" err="1"/>
              <a:t>verification_status</a:t>
            </a:r>
            <a:r>
              <a:rPr lang="en-US" sz="1500" b="1" dirty="0"/>
              <a:t> </a:t>
            </a:r>
            <a:r>
              <a:rPr lang="en-US" sz="1500" dirty="0"/>
              <a:t>is </a:t>
            </a:r>
            <a:r>
              <a:rPr lang="en-US" sz="1500" dirty="0">
                <a:solidFill>
                  <a:schemeClr val="tx2"/>
                </a:solidFill>
              </a:rPr>
              <a:t>New. </a:t>
            </a:r>
          </a:p>
          <a:p>
            <a:pPr marL="285750" indent="-285750">
              <a:lnSpc>
                <a:spcPct val="150000"/>
              </a:lnSpc>
              <a:buFont typeface="Wingdings" pitchFamily="2" charset="2"/>
              <a:buChar char="Ø"/>
            </a:pPr>
            <a:r>
              <a:rPr lang="en-US" sz="1500" dirty="0">
                <a:solidFill>
                  <a:schemeClr val="bg2">
                    <a:lumMod val="25000"/>
                  </a:schemeClr>
                </a:solidFill>
              </a:rPr>
              <a:t>Manager assigns this application to a Field Agent (Verifier) and the </a:t>
            </a:r>
            <a:r>
              <a:rPr lang="en-US" sz="1500" b="1" dirty="0" err="1">
                <a:solidFill>
                  <a:schemeClr val="bg2">
                    <a:lumMod val="25000"/>
                  </a:schemeClr>
                </a:solidFill>
              </a:rPr>
              <a:t>verification_status</a:t>
            </a:r>
            <a:r>
              <a:rPr lang="en-US" sz="1500" b="1" dirty="0">
                <a:solidFill>
                  <a:schemeClr val="bg2">
                    <a:lumMod val="25000"/>
                  </a:schemeClr>
                </a:solidFill>
              </a:rPr>
              <a:t> </a:t>
            </a:r>
            <a:r>
              <a:rPr lang="en-US" sz="1500" dirty="0">
                <a:solidFill>
                  <a:schemeClr val="bg2">
                    <a:lumMod val="25000"/>
                  </a:schemeClr>
                </a:solidFill>
              </a:rPr>
              <a:t>of application changes to </a:t>
            </a:r>
            <a:r>
              <a:rPr lang="en-US" sz="1500" dirty="0">
                <a:solidFill>
                  <a:schemeClr val="tx2"/>
                </a:solidFill>
              </a:rPr>
              <a:t>Assigned.</a:t>
            </a:r>
          </a:p>
          <a:p>
            <a:pPr marL="285750" indent="-285750">
              <a:lnSpc>
                <a:spcPct val="150000"/>
              </a:lnSpc>
              <a:buFont typeface="Wingdings" pitchFamily="2" charset="2"/>
              <a:buChar char="Ø"/>
            </a:pPr>
            <a:r>
              <a:rPr lang="en-US" sz="1500" dirty="0">
                <a:solidFill>
                  <a:schemeClr val="bg2">
                    <a:lumMod val="25000"/>
                  </a:schemeClr>
                </a:solidFill>
              </a:rPr>
              <a:t>Verifier goes to the applicant’s residence. </a:t>
            </a:r>
          </a:p>
          <a:p>
            <a:pPr marL="742950" lvl="1" indent="-285750">
              <a:lnSpc>
                <a:spcPct val="150000"/>
              </a:lnSpc>
              <a:buFont typeface="Wingdings" pitchFamily="2" charset="2"/>
              <a:buChar char="Ø"/>
            </a:pPr>
            <a:r>
              <a:rPr lang="en-US" sz="1500" dirty="0">
                <a:solidFill>
                  <a:schemeClr val="bg2">
                    <a:lumMod val="25000"/>
                  </a:schemeClr>
                </a:solidFill>
              </a:rPr>
              <a:t>If somehow, the agent can’t verify the application, the Verifier moves the </a:t>
            </a:r>
            <a:r>
              <a:rPr lang="en-US" sz="1500" b="1" dirty="0" err="1">
                <a:solidFill>
                  <a:schemeClr val="bg2">
                    <a:lumMod val="25000"/>
                  </a:schemeClr>
                </a:solidFill>
              </a:rPr>
              <a:t>verification_status</a:t>
            </a:r>
            <a:r>
              <a:rPr lang="en-US" sz="1500" dirty="0">
                <a:solidFill>
                  <a:schemeClr val="bg2">
                    <a:lumMod val="25000"/>
                  </a:schemeClr>
                </a:solidFill>
              </a:rPr>
              <a:t> to </a:t>
            </a:r>
            <a:r>
              <a:rPr lang="en-US" sz="1500" dirty="0">
                <a:solidFill>
                  <a:schemeClr val="tx2"/>
                </a:solidFill>
              </a:rPr>
              <a:t>Failed.</a:t>
            </a:r>
          </a:p>
          <a:p>
            <a:pPr marL="742950" lvl="1" indent="-285750">
              <a:lnSpc>
                <a:spcPct val="150000"/>
              </a:lnSpc>
              <a:buFont typeface="Wingdings" pitchFamily="2" charset="2"/>
              <a:buChar char="Ø"/>
            </a:pPr>
            <a:r>
              <a:rPr lang="en-US" sz="1500" dirty="0">
                <a:solidFill>
                  <a:schemeClr val="bg2">
                    <a:lumMod val="25000"/>
                  </a:schemeClr>
                </a:solidFill>
              </a:rPr>
              <a:t>Else if, the agent is able to verify and upload required documents, he/she moves the </a:t>
            </a:r>
            <a:r>
              <a:rPr lang="en-US" sz="1500" b="1" dirty="0" err="1">
                <a:solidFill>
                  <a:schemeClr val="bg2">
                    <a:lumMod val="25000"/>
                  </a:schemeClr>
                </a:solidFill>
              </a:rPr>
              <a:t>verification_status</a:t>
            </a:r>
            <a:r>
              <a:rPr lang="en-US" sz="1500" b="1" dirty="0">
                <a:solidFill>
                  <a:schemeClr val="bg2">
                    <a:lumMod val="25000"/>
                  </a:schemeClr>
                </a:solidFill>
              </a:rPr>
              <a:t> </a:t>
            </a:r>
            <a:r>
              <a:rPr lang="en-US" sz="1500" dirty="0">
                <a:solidFill>
                  <a:schemeClr val="bg2">
                    <a:lumMod val="25000"/>
                  </a:schemeClr>
                </a:solidFill>
              </a:rPr>
              <a:t>to</a:t>
            </a:r>
            <a:r>
              <a:rPr lang="en-US" sz="1500" b="1" dirty="0">
                <a:solidFill>
                  <a:schemeClr val="bg2">
                    <a:lumMod val="25000"/>
                  </a:schemeClr>
                </a:solidFill>
              </a:rPr>
              <a:t> </a:t>
            </a:r>
            <a:r>
              <a:rPr lang="en-US" sz="1500" dirty="0">
                <a:solidFill>
                  <a:schemeClr val="tx2"/>
                </a:solidFill>
              </a:rPr>
              <a:t>Verified.</a:t>
            </a:r>
          </a:p>
          <a:p>
            <a:pPr marL="285750" indent="-285750">
              <a:lnSpc>
                <a:spcPct val="150000"/>
              </a:lnSpc>
              <a:buFont typeface="Wingdings" pitchFamily="2" charset="2"/>
              <a:buChar char="Ø"/>
            </a:pPr>
            <a:r>
              <a:rPr lang="en-US" sz="1500" dirty="0">
                <a:solidFill>
                  <a:schemeClr val="bg2">
                    <a:lumMod val="25000"/>
                  </a:schemeClr>
                </a:solidFill>
              </a:rPr>
              <a:t>Once Verifier is done with changing the status of application, it is assigned to Reviewer</a:t>
            </a:r>
            <a:r>
              <a:rPr lang="en-US" sz="1500" dirty="0">
                <a:solidFill>
                  <a:schemeClr val="tx2"/>
                </a:solidFill>
              </a:rPr>
              <a:t>.</a:t>
            </a:r>
          </a:p>
          <a:p>
            <a:pPr marL="285750" indent="-285750">
              <a:lnSpc>
                <a:spcPct val="150000"/>
              </a:lnSpc>
              <a:buFont typeface="Wingdings" pitchFamily="2" charset="2"/>
              <a:buChar char="Ø"/>
            </a:pPr>
            <a:r>
              <a:rPr lang="en-US" sz="1500" dirty="0">
                <a:solidFill>
                  <a:schemeClr val="bg2">
                    <a:lumMod val="25000"/>
                  </a:schemeClr>
                </a:solidFill>
              </a:rPr>
              <a:t>Reviewer reviews the documents uploaded by Verifier and moves the </a:t>
            </a:r>
            <a:r>
              <a:rPr lang="en-US" sz="1500" b="1" dirty="0" err="1">
                <a:solidFill>
                  <a:schemeClr val="bg2">
                    <a:lumMod val="25000"/>
                  </a:schemeClr>
                </a:solidFill>
              </a:rPr>
              <a:t>verification_status</a:t>
            </a:r>
            <a:r>
              <a:rPr lang="en-US" sz="1500" b="1" dirty="0">
                <a:solidFill>
                  <a:schemeClr val="bg2">
                    <a:lumMod val="25000"/>
                  </a:schemeClr>
                </a:solidFill>
              </a:rPr>
              <a:t> </a:t>
            </a:r>
            <a:r>
              <a:rPr lang="en-US" sz="1500" dirty="0">
                <a:solidFill>
                  <a:schemeClr val="bg2">
                    <a:lumMod val="25000"/>
                  </a:schemeClr>
                </a:solidFill>
              </a:rPr>
              <a:t>to either of:</a:t>
            </a:r>
          </a:p>
          <a:p>
            <a:pPr marL="742950" lvl="1" indent="-285750">
              <a:lnSpc>
                <a:spcPct val="150000"/>
              </a:lnSpc>
              <a:buFont typeface="Wingdings" pitchFamily="2" charset="2"/>
              <a:buChar char="Ø"/>
            </a:pPr>
            <a:r>
              <a:rPr lang="en-US" sz="1500" dirty="0">
                <a:solidFill>
                  <a:schemeClr val="bg2">
                    <a:lumMod val="25000"/>
                  </a:schemeClr>
                </a:solidFill>
              </a:rPr>
              <a:t>Approved</a:t>
            </a:r>
          </a:p>
          <a:p>
            <a:pPr marL="742950" lvl="1" indent="-285750">
              <a:lnSpc>
                <a:spcPct val="150000"/>
              </a:lnSpc>
              <a:buFont typeface="Wingdings" pitchFamily="2" charset="2"/>
              <a:buChar char="Ø"/>
            </a:pPr>
            <a:r>
              <a:rPr lang="en-US" sz="1500" dirty="0">
                <a:solidFill>
                  <a:schemeClr val="bg2">
                    <a:lumMod val="25000"/>
                  </a:schemeClr>
                </a:solidFill>
              </a:rPr>
              <a:t>Rejected</a:t>
            </a:r>
          </a:p>
          <a:p>
            <a:pPr marL="742950" lvl="1" indent="-285750">
              <a:lnSpc>
                <a:spcPct val="150000"/>
              </a:lnSpc>
              <a:buFont typeface="Wingdings" pitchFamily="2" charset="2"/>
              <a:buChar char="Ø"/>
            </a:pPr>
            <a:r>
              <a:rPr lang="en-US" sz="1500" dirty="0">
                <a:solidFill>
                  <a:schemeClr val="bg2">
                    <a:lumMod val="25000"/>
                  </a:schemeClr>
                </a:solidFill>
              </a:rPr>
              <a:t>New</a:t>
            </a:r>
          </a:p>
          <a:p>
            <a:pPr marL="742950" lvl="1" indent="-285750">
              <a:lnSpc>
                <a:spcPct val="150000"/>
              </a:lnSpc>
              <a:buFont typeface="Wingdings" pitchFamily="2" charset="2"/>
              <a:buChar char="Ø"/>
            </a:pPr>
            <a:endParaRPr lang="en-US" sz="1500" dirty="0">
              <a:solidFill>
                <a:schemeClr val="bg2">
                  <a:lumMod val="25000"/>
                </a:schemeClr>
              </a:solidFill>
            </a:endParaRPr>
          </a:p>
          <a:p>
            <a:pPr>
              <a:lnSpc>
                <a:spcPct val="150000"/>
              </a:lnSpc>
            </a:pPr>
            <a:r>
              <a:rPr lang="en-US" sz="1500" dirty="0">
                <a:solidFill>
                  <a:schemeClr val="bg2">
                    <a:lumMod val="25000"/>
                  </a:schemeClr>
                </a:solidFill>
              </a:rPr>
              <a:t>Note: </a:t>
            </a:r>
            <a:r>
              <a:rPr lang="en-US" sz="1500" b="1" dirty="0" err="1">
                <a:solidFill>
                  <a:schemeClr val="bg2">
                    <a:lumMod val="25000"/>
                  </a:schemeClr>
                </a:solidFill>
              </a:rPr>
              <a:t>verification_status</a:t>
            </a:r>
            <a:r>
              <a:rPr lang="en-US" sz="1500" dirty="0">
                <a:solidFill>
                  <a:schemeClr val="bg2">
                    <a:lumMod val="25000"/>
                  </a:schemeClr>
                </a:solidFill>
              </a:rPr>
              <a:t> is not to be confused with </a:t>
            </a:r>
            <a:r>
              <a:rPr lang="en-US" sz="1500" b="1" dirty="0">
                <a:solidFill>
                  <a:schemeClr val="bg2">
                    <a:lumMod val="25000"/>
                  </a:schemeClr>
                </a:solidFill>
              </a:rPr>
              <a:t>status</a:t>
            </a:r>
            <a:r>
              <a:rPr lang="en-US" sz="1500" dirty="0">
                <a:solidFill>
                  <a:schemeClr val="bg2">
                    <a:lumMod val="25000"/>
                  </a:schemeClr>
                </a:solidFill>
              </a:rPr>
              <a:t>.</a:t>
            </a:r>
          </a:p>
          <a:p>
            <a:pPr marL="285750" indent="-285750">
              <a:lnSpc>
                <a:spcPct val="150000"/>
              </a:lnSpc>
              <a:buFont typeface="Wingdings" pitchFamily="2" charset="2"/>
              <a:buChar char="Ø"/>
            </a:pPr>
            <a:endParaRPr lang="en-US" sz="1500" dirty="0">
              <a:solidFill>
                <a:schemeClr val="tx2"/>
              </a:solidFill>
            </a:endParaRPr>
          </a:p>
        </p:txBody>
      </p:sp>
    </p:spTree>
    <p:extLst>
      <p:ext uri="{BB962C8B-B14F-4D97-AF65-F5344CB8AC3E}">
        <p14:creationId xmlns:p14="http://schemas.microsoft.com/office/powerpoint/2010/main" val="24762754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96" name="think-cell Slide" r:id="rId5" imgW="395" imgH="394" progId="TCLayout.ActiveDocument.1">
                  <p:embed/>
                </p:oleObj>
              </mc:Choice>
              <mc:Fallback>
                <p:oleObj name="think-cell Slide" r:id="rId5" imgW="395" imgH="39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i="1"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9742149" y="2985801"/>
            <a:ext cx="1727801" cy="443198"/>
          </a:xfrm>
        </p:spPr>
        <p:txBody>
          <a:bodyPr wrap="square">
            <a:spAutoFit/>
          </a:bodyPr>
          <a:lstStyle/>
          <a:p>
            <a:r>
              <a:rPr lang="en-US" sz="3200" dirty="0">
                <a:solidFill>
                  <a:schemeClr val="bg1"/>
                </a:solidFill>
              </a:rPr>
              <a:t>Exercises</a:t>
            </a:r>
          </a:p>
        </p:txBody>
      </p:sp>
      <p:sp>
        <p:nvSpPr>
          <p:cNvPr id="4" name="TextBox 3"/>
          <p:cNvSpPr txBox="1"/>
          <p:nvPr/>
        </p:nvSpPr>
        <p:spPr>
          <a:xfrm>
            <a:off x="426127" y="336278"/>
            <a:ext cx="8327254" cy="637187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Wingdings" panose="05000000000000000000" pitchFamily="2" charset="2"/>
              <a:buChar char="Ø"/>
            </a:pPr>
            <a:r>
              <a:rPr lang="en-US" b="1" dirty="0">
                <a:solidFill>
                  <a:schemeClr val="tx1"/>
                </a:solidFill>
              </a:rPr>
              <a:t>For overall understanding of the application.</a:t>
            </a:r>
          </a:p>
          <a:p>
            <a:pPr marL="800100" lvl="1" indent="-342900">
              <a:lnSpc>
                <a:spcPct val="150000"/>
              </a:lnSpc>
              <a:buFont typeface="Courier New" panose="02070309020205020404" pitchFamily="49" charset="0"/>
              <a:buChar char="o"/>
            </a:pPr>
            <a:r>
              <a:rPr lang="en-US" sz="1600" dirty="0">
                <a:solidFill>
                  <a:schemeClr val="bg1">
                    <a:lumMod val="50000"/>
                  </a:schemeClr>
                </a:solidFill>
              </a:rPr>
              <a:t>Create a web application backend using Django which will be able to cater the request and send an appropriate response.</a:t>
            </a:r>
          </a:p>
          <a:p>
            <a:pPr marL="800100" lvl="1" indent="-342900">
              <a:lnSpc>
                <a:spcPct val="150000"/>
              </a:lnSpc>
              <a:buFont typeface="Courier New" panose="02070309020205020404" pitchFamily="49" charset="0"/>
              <a:buChar char="o"/>
            </a:pPr>
            <a:endParaRPr lang="en-US" sz="1400" b="1" dirty="0">
              <a:solidFill>
                <a:schemeClr val="tx1"/>
              </a:solidFill>
            </a:endParaRPr>
          </a:p>
          <a:p>
            <a:pPr marL="342900" indent="-342900">
              <a:lnSpc>
                <a:spcPct val="150000"/>
              </a:lnSpc>
              <a:buFont typeface="Wingdings" panose="05000000000000000000" pitchFamily="2" charset="2"/>
              <a:buChar char="Ø"/>
            </a:pPr>
            <a:r>
              <a:rPr lang="en-US" b="1" dirty="0">
                <a:solidFill>
                  <a:schemeClr val="tx1"/>
                </a:solidFill>
              </a:rPr>
              <a:t>For understanding the advanced features of Django:</a:t>
            </a:r>
          </a:p>
          <a:p>
            <a:pPr marL="800100" lvl="1" indent="-342900">
              <a:lnSpc>
                <a:spcPct val="150000"/>
              </a:lnSpc>
              <a:buFont typeface="Courier New" panose="02070309020205020404" pitchFamily="49" charset="0"/>
              <a:buChar char="o"/>
            </a:pPr>
            <a:r>
              <a:rPr lang="en-US" sz="1600" dirty="0">
                <a:solidFill>
                  <a:schemeClr val="bg1">
                    <a:lumMod val="50000"/>
                  </a:schemeClr>
                </a:solidFill>
              </a:rPr>
              <a:t>Add different settings files for different stages (</a:t>
            </a:r>
            <a:r>
              <a:rPr lang="en-US" sz="1600" dirty="0" err="1">
                <a:solidFill>
                  <a:schemeClr val="bg1">
                    <a:lumMod val="50000"/>
                  </a:schemeClr>
                </a:solidFill>
              </a:rPr>
              <a:t>prod.py</a:t>
            </a:r>
            <a:r>
              <a:rPr lang="en-US" sz="1600" dirty="0">
                <a:solidFill>
                  <a:schemeClr val="bg1">
                    <a:lumMod val="50000"/>
                  </a:schemeClr>
                </a:solidFill>
              </a:rPr>
              <a:t>, </a:t>
            </a:r>
            <a:r>
              <a:rPr lang="en-US" sz="1600" dirty="0" err="1">
                <a:solidFill>
                  <a:schemeClr val="bg1">
                    <a:lumMod val="50000"/>
                  </a:schemeClr>
                </a:solidFill>
              </a:rPr>
              <a:t>dev.py</a:t>
            </a:r>
            <a:r>
              <a:rPr lang="en-US" sz="1600" dirty="0">
                <a:solidFill>
                  <a:schemeClr val="bg1">
                    <a:lumMod val="50000"/>
                  </a:schemeClr>
                </a:solidFill>
              </a:rPr>
              <a:t>, </a:t>
            </a:r>
            <a:r>
              <a:rPr lang="en-US" sz="1600" dirty="0" err="1">
                <a:solidFill>
                  <a:schemeClr val="bg1">
                    <a:lumMod val="50000"/>
                  </a:schemeClr>
                </a:solidFill>
              </a:rPr>
              <a:t>local.py</a:t>
            </a:r>
            <a:r>
              <a:rPr lang="en-US" sz="1600" dirty="0">
                <a:solidFill>
                  <a:schemeClr val="bg1">
                    <a:lumMod val="50000"/>
                  </a:schemeClr>
                </a:solidFill>
              </a:rPr>
              <a:t>).</a:t>
            </a:r>
          </a:p>
          <a:p>
            <a:pPr marL="800100" lvl="1" indent="-342900">
              <a:lnSpc>
                <a:spcPct val="150000"/>
              </a:lnSpc>
              <a:buFont typeface="Courier New" panose="02070309020205020404" pitchFamily="49" charset="0"/>
              <a:buChar char="o"/>
            </a:pPr>
            <a:r>
              <a:rPr lang="en-US" sz="1600" dirty="0">
                <a:solidFill>
                  <a:schemeClr val="bg1">
                    <a:lumMod val="50000"/>
                  </a:schemeClr>
                </a:solidFill>
              </a:rPr>
              <a:t>Create Django models for the tables mentioned before.</a:t>
            </a:r>
          </a:p>
          <a:p>
            <a:pPr marL="800100" lvl="1" indent="-342900">
              <a:lnSpc>
                <a:spcPct val="150000"/>
              </a:lnSpc>
              <a:buFont typeface="Courier New" panose="02070309020205020404" pitchFamily="49" charset="0"/>
              <a:buChar char="o"/>
            </a:pPr>
            <a:r>
              <a:rPr lang="en-US" sz="1600" dirty="0">
                <a:solidFill>
                  <a:schemeClr val="bg1">
                    <a:lumMod val="50000"/>
                  </a:schemeClr>
                </a:solidFill>
              </a:rPr>
              <a:t>Integrate with Django-simple-history and connect with the </a:t>
            </a:r>
            <a:r>
              <a:rPr lang="en-US" sz="1600" dirty="0" err="1">
                <a:solidFill>
                  <a:schemeClr val="bg1">
                    <a:lumMod val="50000"/>
                  </a:schemeClr>
                </a:solidFill>
              </a:rPr>
              <a:t>loan_application</a:t>
            </a:r>
            <a:r>
              <a:rPr lang="en-US" sz="1600" dirty="0">
                <a:solidFill>
                  <a:schemeClr val="bg1">
                    <a:lumMod val="50000"/>
                  </a:schemeClr>
                </a:solidFill>
              </a:rPr>
              <a:t> model, such that a new entry in the table ‘</a:t>
            </a:r>
            <a:r>
              <a:rPr lang="en-US" sz="1600" dirty="0" err="1">
                <a:solidFill>
                  <a:schemeClr val="bg1">
                    <a:lumMod val="50000"/>
                  </a:schemeClr>
                </a:solidFill>
              </a:rPr>
              <a:t>loan_application_history</a:t>
            </a:r>
            <a:r>
              <a:rPr lang="en-US" sz="1600" dirty="0">
                <a:solidFill>
                  <a:schemeClr val="bg1">
                    <a:lumMod val="50000"/>
                  </a:schemeClr>
                </a:solidFill>
              </a:rPr>
              <a:t>’ is created whenever an update happens on a </a:t>
            </a:r>
            <a:r>
              <a:rPr lang="en-US" sz="1600" dirty="0" err="1">
                <a:solidFill>
                  <a:schemeClr val="bg1">
                    <a:lumMod val="50000"/>
                  </a:schemeClr>
                </a:solidFill>
              </a:rPr>
              <a:t>loan_application</a:t>
            </a:r>
            <a:r>
              <a:rPr lang="en-US" sz="1600" dirty="0">
                <a:solidFill>
                  <a:schemeClr val="bg1">
                    <a:lumMod val="50000"/>
                  </a:schemeClr>
                </a:solidFill>
              </a:rPr>
              <a:t> record (feel free to create a custom signal on update of </a:t>
            </a:r>
            <a:r>
              <a:rPr lang="en-US" sz="1600" dirty="0" err="1">
                <a:solidFill>
                  <a:schemeClr val="bg1">
                    <a:lumMod val="50000"/>
                  </a:schemeClr>
                </a:solidFill>
              </a:rPr>
              <a:t>loan_application</a:t>
            </a:r>
            <a:r>
              <a:rPr lang="en-US" sz="1600" dirty="0">
                <a:solidFill>
                  <a:schemeClr val="bg1">
                    <a:lumMod val="50000"/>
                  </a:schemeClr>
                </a:solidFill>
              </a:rPr>
              <a:t>). </a:t>
            </a:r>
          </a:p>
          <a:p>
            <a:pPr marL="800100" lvl="1" indent="-342900">
              <a:lnSpc>
                <a:spcPct val="150000"/>
              </a:lnSpc>
              <a:buFont typeface="Courier New" panose="02070309020205020404" pitchFamily="49" charset="0"/>
              <a:buChar char="o"/>
            </a:pPr>
            <a:r>
              <a:rPr lang="en-US" sz="1600" dirty="0">
                <a:solidFill>
                  <a:schemeClr val="bg1">
                    <a:lumMod val="50000"/>
                  </a:schemeClr>
                </a:solidFill>
              </a:rPr>
              <a:t>Create an abstract </a:t>
            </a:r>
            <a:r>
              <a:rPr lang="en-US" sz="1600" dirty="0" err="1">
                <a:solidFill>
                  <a:schemeClr val="bg1">
                    <a:lumMod val="50000"/>
                  </a:schemeClr>
                </a:solidFill>
              </a:rPr>
              <a:t>BaseModel</a:t>
            </a:r>
            <a:r>
              <a:rPr lang="en-US" sz="1600" dirty="0">
                <a:solidFill>
                  <a:schemeClr val="bg1">
                    <a:lumMod val="50000"/>
                  </a:schemeClr>
                </a:solidFill>
              </a:rPr>
              <a:t> containing common fields like </a:t>
            </a:r>
            <a:r>
              <a:rPr lang="en-US" sz="1600" dirty="0" err="1">
                <a:solidFill>
                  <a:schemeClr val="bg1">
                    <a:lumMod val="50000"/>
                  </a:schemeClr>
                </a:solidFill>
              </a:rPr>
              <a:t>date_created</a:t>
            </a:r>
            <a:r>
              <a:rPr lang="en-US" sz="1600" dirty="0">
                <a:solidFill>
                  <a:schemeClr val="bg1">
                    <a:lumMod val="50000"/>
                  </a:schemeClr>
                </a:solidFill>
              </a:rPr>
              <a:t> and </a:t>
            </a:r>
            <a:r>
              <a:rPr lang="en-US" sz="1600" dirty="0" err="1">
                <a:solidFill>
                  <a:schemeClr val="bg1">
                    <a:lumMod val="50000"/>
                  </a:schemeClr>
                </a:solidFill>
              </a:rPr>
              <a:t>date_updated</a:t>
            </a:r>
            <a:r>
              <a:rPr lang="en-US" sz="1600" dirty="0">
                <a:solidFill>
                  <a:schemeClr val="bg1">
                    <a:lumMod val="50000"/>
                  </a:schemeClr>
                </a:solidFill>
              </a:rPr>
              <a:t>.</a:t>
            </a:r>
          </a:p>
          <a:p>
            <a:pPr marL="800100" lvl="1" indent="-342900">
              <a:lnSpc>
                <a:spcPct val="150000"/>
              </a:lnSpc>
              <a:buFont typeface="Courier New" panose="02070309020205020404" pitchFamily="49" charset="0"/>
              <a:buChar char="o"/>
            </a:pPr>
            <a:r>
              <a:rPr lang="en-US" sz="1600" dirty="0">
                <a:solidFill>
                  <a:schemeClr val="bg1">
                    <a:lumMod val="50000"/>
                  </a:schemeClr>
                </a:solidFill>
              </a:rPr>
              <a:t>Create migration files and apply them.</a:t>
            </a:r>
          </a:p>
          <a:p>
            <a:pPr marL="800100" lvl="1" indent="-342900">
              <a:lnSpc>
                <a:spcPct val="150000"/>
              </a:lnSpc>
              <a:buFont typeface="Courier New" panose="02070309020205020404" pitchFamily="49" charset="0"/>
              <a:buChar char="o"/>
            </a:pPr>
            <a:r>
              <a:rPr lang="en-US" sz="1600" dirty="0">
                <a:solidFill>
                  <a:schemeClr val="bg1">
                    <a:lumMod val="50000"/>
                  </a:schemeClr>
                </a:solidFill>
              </a:rPr>
              <a:t>Enable admin panel and add code to </a:t>
            </a:r>
            <a:r>
              <a:rPr lang="en-US" sz="1600" dirty="0" err="1">
                <a:solidFill>
                  <a:schemeClr val="bg1">
                    <a:lumMod val="50000"/>
                  </a:schemeClr>
                </a:solidFill>
              </a:rPr>
              <a:t>admin.py</a:t>
            </a:r>
            <a:r>
              <a:rPr lang="en-US" sz="1600" dirty="0">
                <a:solidFill>
                  <a:schemeClr val="bg1">
                    <a:lumMod val="50000"/>
                  </a:schemeClr>
                </a:solidFill>
              </a:rPr>
              <a:t> for each of the models.</a:t>
            </a:r>
          </a:p>
          <a:p>
            <a:pPr marL="800100" lvl="1" indent="-342900">
              <a:lnSpc>
                <a:spcPct val="150000"/>
              </a:lnSpc>
              <a:buFont typeface="Courier New" panose="02070309020205020404" pitchFamily="49" charset="0"/>
              <a:buChar char="o"/>
            </a:pPr>
            <a:r>
              <a:rPr lang="en-US" sz="1600" dirty="0">
                <a:solidFill>
                  <a:schemeClr val="bg1">
                    <a:lumMod val="50000"/>
                  </a:schemeClr>
                </a:solidFill>
              </a:rPr>
              <a:t>Manually insert records in the tables mentioned before and take a backup of the DB.</a:t>
            </a:r>
          </a:p>
        </p:txBody>
      </p:sp>
    </p:spTree>
    <p:extLst>
      <p:ext uri="{BB962C8B-B14F-4D97-AF65-F5344CB8AC3E}">
        <p14:creationId xmlns:p14="http://schemas.microsoft.com/office/powerpoint/2010/main" val="11484275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29E9A8-4030-1B4E-9CFD-40CECBED14DF}"/>
              </a:ext>
            </a:extLst>
          </p:cNvPr>
          <p:cNvSpPr>
            <a:spLocks noGrp="1"/>
          </p:cNvSpPr>
          <p:nvPr>
            <p:ph type="title"/>
          </p:nvPr>
        </p:nvSpPr>
        <p:spPr>
          <a:xfrm>
            <a:off x="9392479" y="2985801"/>
            <a:ext cx="2077472" cy="443198"/>
          </a:xfrm>
        </p:spPr>
        <p:txBody>
          <a:bodyPr wrap="square">
            <a:spAutoFit/>
          </a:bodyPr>
          <a:lstStyle/>
          <a:p>
            <a:r>
              <a:rPr lang="en-US" sz="3200" dirty="0">
                <a:solidFill>
                  <a:schemeClr val="bg1"/>
                </a:solidFill>
              </a:rPr>
              <a:t>Exercises…</a:t>
            </a:r>
          </a:p>
        </p:txBody>
      </p:sp>
      <p:sp>
        <p:nvSpPr>
          <p:cNvPr id="5" name="Rectangle 4">
            <a:extLst>
              <a:ext uri="{FF2B5EF4-FFF2-40B4-BE49-F238E27FC236}">
                <a16:creationId xmlns:a16="http://schemas.microsoft.com/office/drawing/2014/main" id="{00B6AC37-E046-CB43-9EE2-1C3B1723F6D4}"/>
              </a:ext>
            </a:extLst>
          </p:cNvPr>
          <p:cNvSpPr/>
          <p:nvPr/>
        </p:nvSpPr>
        <p:spPr>
          <a:xfrm>
            <a:off x="424068" y="346852"/>
            <a:ext cx="8335619" cy="6043065"/>
          </a:xfrm>
          <a:prstGeom prst="rect">
            <a:avLst/>
          </a:prstGeom>
        </p:spPr>
        <p:txBody>
          <a:bodyPr wrap="square">
            <a:spAutoFit/>
          </a:bodyPr>
          <a:lstStyle/>
          <a:p>
            <a:pPr marL="800100" lvl="1" indent="-342900">
              <a:lnSpc>
                <a:spcPct val="150000"/>
              </a:lnSpc>
              <a:buFont typeface="Courier New" panose="02070309020205020404" pitchFamily="49" charset="0"/>
              <a:buChar char="o"/>
            </a:pPr>
            <a:r>
              <a:rPr lang="en-US" sz="1600" dirty="0">
                <a:solidFill>
                  <a:schemeClr val="bg1">
                    <a:lumMod val="50000"/>
                  </a:schemeClr>
                </a:solidFill>
              </a:rPr>
              <a:t>Create subclasses of </a:t>
            </a:r>
            <a:r>
              <a:rPr lang="en-US" sz="1600" dirty="0" err="1">
                <a:solidFill>
                  <a:schemeClr val="bg1">
                    <a:lumMod val="50000"/>
                  </a:schemeClr>
                </a:solidFill>
              </a:rPr>
              <a:t>ModelViewSet</a:t>
            </a:r>
            <a:r>
              <a:rPr lang="en-US" sz="1600" dirty="0">
                <a:solidFill>
                  <a:schemeClr val="bg1">
                    <a:lumMod val="50000"/>
                  </a:schemeClr>
                </a:solidFill>
              </a:rPr>
              <a:t> for the entities mentioned before. (Feel free to make use of </a:t>
            </a:r>
            <a:r>
              <a:rPr lang="en-US" sz="1600" dirty="0" err="1">
                <a:solidFill>
                  <a:schemeClr val="bg1">
                    <a:lumMod val="50000"/>
                  </a:schemeClr>
                </a:solidFill>
              </a:rPr>
              <a:t>Mixin</a:t>
            </a:r>
            <a:r>
              <a:rPr lang="en-US" sz="1600" dirty="0">
                <a:solidFill>
                  <a:schemeClr val="bg1">
                    <a:lumMod val="50000"/>
                  </a:schemeClr>
                </a:solidFill>
              </a:rPr>
              <a:t> along with </a:t>
            </a:r>
            <a:r>
              <a:rPr lang="en-US" sz="1600" dirty="0" err="1">
                <a:solidFill>
                  <a:schemeClr val="bg1">
                    <a:lumMod val="50000"/>
                  </a:schemeClr>
                </a:solidFill>
              </a:rPr>
              <a:t>GenericViewSet</a:t>
            </a:r>
            <a:r>
              <a:rPr lang="en-US" sz="1600" dirty="0">
                <a:solidFill>
                  <a:schemeClr val="bg1">
                    <a:lumMod val="50000"/>
                  </a:schemeClr>
                </a:solidFill>
              </a:rPr>
              <a:t> instead to open specific APIs only).</a:t>
            </a:r>
          </a:p>
          <a:p>
            <a:pPr marL="800100" lvl="1" indent="-342900">
              <a:lnSpc>
                <a:spcPct val="150000"/>
              </a:lnSpc>
              <a:buFont typeface="Courier New" panose="02070309020205020404" pitchFamily="49" charset="0"/>
              <a:buChar char="o"/>
            </a:pPr>
            <a:r>
              <a:rPr lang="en-US" sz="1600" dirty="0">
                <a:solidFill>
                  <a:schemeClr val="bg1">
                    <a:lumMod val="50000"/>
                  </a:schemeClr>
                </a:solidFill>
              </a:rPr>
              <a:t>Implement pagination</a:t>
            </a:r>
          </a:p>
          <a:p>
            <a:pPr marL="800100" lvl="1" indent="-342900">
              <a:lnSpc>
                <a:spcPct val="150000"/>
              </a:lnSpc>
              <a:buFont typeface="Courier New" panose="02070309020205020404" pitchFamily="49" charset="0"/>
              <a:buChar char="o"/>
            </a:pPr>
            <a:r>
              <a:rPr lang="en-US" sz="1600" dirty="0">
                <a:solidFill>
                  <a:schemeClr val="bg1">
                    <a:lumMod val="50000"/>
                  </a:schemeClr>
                </a:solidFill>
              </a:rPr>
              <a:t>Use corresponding serializers for validations like:</a:t>
            </a:r>
          </a:p>
          <a:p>
            <a:pPr marL="1257300" lvl="2" indent="-342900">
              <a:lnSpc>
                <a:spcPct val="150000"/>
              </a:lnSpc>
              <a:buFont typeface="Courier New" panose="02070309020205020404" pitchFamily="49" charset="0"/>
              <a:buChar char="o"/>
            </a:pPr>
            <a:r>
              <a:rPr lang="en-US" sz="1600" dirty="0">
                <a:solidFill>
                  <a:schemeClr val="bg1">
                    <a:lumMod val="50000"/>
                  </a:schemeClr>
                </a:solidFill>
              </a:rPr>
              <a:t>The employee should be allowed to move the </a:t>
            </a:r>
            <a:r>
              <a:rPr lang="en-US" sz="1600" dirty="0" err="1">
                <a:solidFill>
                  <a:schemeClr val="bg1">
                    <a:lumMod val="50000"/>
                  </a:schemeClr>
                </a:solidFill>
              </a:rPr>
              <a:t>verification_status</a:t>
            </a:r>
            <a:r>
              <a:rPr lang="en-US" sz="1600" dirty="0">
                <a:solidFill>
                  <a:schemeClr val="bg1">
                    <a:lumMod val="50000"/>
                  </a:schemeClr>
                </a:solidFill>
              </a:rPr>
              <a:t> as per their role only refer to the flow in previous slide)</a:t>
            </a:r>
          </a:p>
          <a:p>
            <a:pPr marL="1257300" lvl="2" indent="-342900">
              <a:lnSpc>
                <a:spcPct val="150000"/>
              </a:lnSpc>
              <a:buFont typeface="Courier New" panose="02070309020205020404" pitchFamily="49" charset="0"/>
              <a:buChar char="o"/>
            </a:pPr>
            <a:r>
              <a:rPr lang="en-US" sz="1600" dirty="0">
                <a:solidFill>
                  <a:schemeClr val="bg1">
                    <a:lumMod val="50000"/>
                  </a:schemeClr>
                </a:solidFill>
              </a:rPr>
              <a:t>A field agent and a reviewer should only have the permission to upload a verification document.</a:t>
            </a:r>
          </a:p>
          <a:p>
            <a:pPr marL="800100" lvl="1" indent="-342900">
              <a:lnSpc>
                <a:spcPct val="150000"/>
              </a:lnSpc>
              <a:buFont typeface="Courier New" panose="02070309020205020404" pitchFamily="49" charset="0"/>
              <a:buChar char="o"/>
            </a:pPr>
            <a:r>
              <a:rPr lang="en-US" sz="1600" dirty="0">
                <a:solidFill>
                  <a:schemeClr val="bg1">
                    <a:lumMod val="50000"/>
                  </a:schemeClr>
                </a:solidFill>
              </a:rPr>
              <a:t>The records listed should be different for every role. The verifier should see the applications assigned to him/her only (Create model manager for </a:t>
            </a:r>
            <a:r>
              <a:rPr lang="en-US" sz="1600" dirty="0" err="1">
                <a:solidFill>
                  <a:schemeClr val="bg1">
                    <a:lumMod val="50000"/>
                  </a:schemeClr>
                </a:solidFill>
              </a:rPr>
              <a:t>loan_application</a:t>
            </a:r>
            <a:r>
              <a:rPr lang="en-US" sz="1600" dirty="0">
                <a:solidFill>
                  <a:schemeClr val="bg1">
                    <a:lumMod val="50000"/>
                  </a:schemeClr>
                </a:solidFill>
              </a:rPr>
              <a:t> Model).</a:t>
            </a:r>
          </a:p>
          <a:p>
            <a:pPr marL="800100" lvl="1" indent="-342900">
              <a:lnSpc>
                <a:spcPct val="150000"/>
              </a:lnSpc>
              <a:buFont typeface="Courier New" panose="02070309020205020404" pitchFamily="49" charset="0"/>
              <a:buChar char="o"/>
            </a:pPr>
            <a:r>
              <a:rPr lang="en-US" sz="1600" dirty="0">
                <a:solidFill>
                  <a:schemeClr val="bg1">
                    <a:lumMod val="50000"/>
                  </a:schemeClr>
                </a:solidFill>
              </a:rPr>
              <a:t>Integrate with Swagger for API documentation.</a:t>
            </a:r>
          </a:p>
          <a:p>
            <a:pPr lvl="1">
              <a:lnSpc>
                <a:spcPct val="150000"/>
              </a:lnSpc>
            </a:pPr>
            <a:endParaRPr lang="en-US" sz="1600" dirty="0">
              <a:solidFill>
                <a:schemeClr val="bg1">
                  <a:lumMod val="50000"/>
                </a:schemeClr>
              </a:solidFill>
            </a:endParaRPr>
          </a:p>
          <a:p>
            <a:pPr marL="342900" indent="-342900">
              <a:lnSpc>
                <a:spcPct val="150000"/>
              </a:lnSpc>
              <a:buSzPct val="100000"/>
              <a:buFont typeface="Wingdings" panose="05000000000000000000" pitchFamily="2" charset="2"/>
              <a:buChar char="Ø"/>
            </a:pPr>
            <a:r>
              <a:rPr lang="en-SG" b="1" dirty="0"/>
              <a:t>Test out all the application using Swagger, this will enable the understanding of Swagger</a:t>
            </a:r>
            <a:endParaRPr lang="en-SG" sz="1400" b="1" dirty="0"/>
          </a:p>
        </p:txBody>
      </p:sp>
    </p:spTree>
    <p:extLst>
      <p:ext uri="{BB962C8B-B14F-4D97-AF65-F5344CB8AC3E}">
        <p14:creationId xmlns:p14="http://schemas.microsoft.com/office/powerpoint/2010/main" val="33878470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DF7016E-0476-4424-A693-F2D2A12A08A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19" name="think-cell Slide" r:id="rId5" imgW="473" imgH="473" progId="TCLayout.ActiveDocument.1">
                  <p:embed/>
                </p:oleObj>
              </mc:Choice>
              <mc:Fallback>
                <p:oleObj name="think-cell Slide" r:id="rId5" imgW="473" imgH="473" progId="TCLayout.ActiveDocument.1">
                  <p:embed/>
                  <p:pic>
                    <p:nvPicPr>
                      <p:cNvPr id="3" name="Object 2" hidden="1">
                        <a:extLst>
                          <a:ext uri="{FF2B5EF4-FFF2-40B4-BE49-F238E27FC236}">
                            <a16:creationId xmlns:a16="http://schemas.microsoft.com/office/drawing/2014/main" id="{DDF7016E-0476-4424-A693-F2D2A12A08A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63A7F0-AA9B-41D6-BD9A-80F0070D577C}"/>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B571D4E4-377C-4849-87B7-EC0B761BBB9F}"/>
              </a:ext>
            </a:extLst>
          </p:cNvPr>
          <p:cNvSpPr>
            <a:spLocks noGrp="1"/>
          </p:cNvSpPr>
          <p:nvPr>
            <p:ph type="title"/>
          </p:nvPr>
        </p:nvSpPr>
        <p:spPr>
          <a:xfrm>
            <a:off x="319596" y="2527967"/>
            <a:ext cx="3500429" cy="886397"/>
          </a:xfrm>
        </p:spPr>
        <p:txBody>
          <a:bodyPr>
            <a:spAutoFit/>
          </a:bodyPr>
          <a:lstStyle/>
          <a:p>
            <a:r>
              <a:rPr lang="en-US" sz="3200" dirty="0"/>
              <a:t>Technical Aspects to watchout for</a:t>
            </a:r>
          </a:p>
        </p:txBody>
      </p:sp>
      <p:graphicFrame>
        <p:nvGraphicFramePr>
          <p:cNvPr id="5" name="Diagram 4">
            <a:extLst>
              <a:ext uri="{FF2B5EF4-FFF2-40B4-BE49-F238E27FC236}">
                <a16:creationId xmlns:a16="http://schemas.microsoft.com/office/drawing/2014/main" id="{5ED39C46-1A4B-4275-B793-ABD3BAB2AC8D}"/>
              </a:ext>
            </a:extLst>
          </p:cNvPr>
          <p:cNvGraphicFramePr/>
          <p:nvPr>
            <p:extLst>
              <p:ext uri="{D42A27DB-BD31-4B8C-83A1-F6EECF244321}">
                <p14:modId xmlns:p14="http://schemas.microsoft.com/office/powerpoint/2010/main" val="2644932823"/>
              </p:ext>
            </p:extLst>
          </p:nvPr>
        </p:nvGraphicFramePr>
        <p:xfrm>
          <a:off x="3993965" y="499369"/>
          <a:ext cx="7760070" cy="58592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Graphic 6" descr="Target">
            <a:extLst>
              <a:ext uri="{FF2B5EF4-FFF2-40B4-BE49-F238E27FC236}">
                <a16:creationId xmlns:a16="http://schemas.microsoft.com/office/drawing/2014/main" id="{E063C714-23E6-47D5-BB48-0D8B9FB6872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421080" y="1156309"/>
            <a:ext cx="486792" cy="486792"/>
          </a:xfrm>
          <a:prstGeom prst="rect">
            <a:avLst/>
          </a:prstGeom>
        </p:spPr>
      </p:pic>
      <p:pic>
        <p:nvPicPr>
          <p:cNvPr id="8" name="Graphic 7" descr="Target">
            <a:extLst>
              <a:ext uri="{FF2B5EF4-FFF2-40B4-BE49-F238E27FC236}">
                <a16:creationId xmlns:a16="http://schemas.microsoft.com/office/drawing/2014/main" id="{491BF4E5-480B-484B-981C-A75841BE8093}"/>
              </a:ext>
            </a:extLst>
          </p:cNvPr>
          <p:cNvPicPr>
            <a:picLocks noChangeAspect="1"/>
          </p:cNvPicPr>
          <p:nvPr/>
        </p:nvPicPr>
        <p:blipFill>
          <a:blip r:embed="rId12">
            <a:extLst>
              <a:ext uri="{96DAC541-7B7A-43D3-8B79-37D633B846F1}">
                <asvg:svgBlip xmlns:asvg="http://schemas.microsoft.com/office/drawing/2016/SVG/main" r:embed="rId14"/>
              </a:ext>
            </a:extLst>
          </a:blip>
          <a:stretch>
            <a:fillRect/>
          </a:stretch>
        </p:blipFill>
        <p:spPr>
          <a:xfrm>
            <a:off x="4870017" y="2056645"/>
            <a:ext cx="486792" cy="486792"/>
          </a:xfrm>
          <a:prstGeom prst="rect">
            <a:avLst/>
          </a:prstGeom>
        </p:spPr>
      </p:pic>
      <p:pic>
        <p:nvPicPr>
          <p:cNvPr id="9" name="Graphic 8" descr="Target">
            <a:extLst>
              <a:ext uri="{FF2B5EF4-FFF2-40B4-BE49-F238E27FC236}">
                <a16:creationId xmlns:a16="http://schemas.microsoft.com/office/drawing/2014/main" id="{9477F0C2-347D-4CFF-AB5F-6B2B23AE8E58}"/>
              </a:ext>
            </a:extLst>
          </p:cNvPr>
          <p:cNvPicPr>
            <a:picLocks noChangeAspect="1"/>
          </p:cNvPicPr>
          <p:nvPr/>
        </p:nvPicPr>
        <p:blipFill>
          <a:blip r:embed="rId12">
            <a:extLst>
              <a:ext uri="{96DAC541-7B7A-43D3-8B79-37D633B846F1}">
                <asvg:svgBlip xmlns:asvg="http://schemas.microsoft.com/office/drawing/2016/SVG/main" r:embed="rId14"/>
              </a:ext>
            </a:extLst>
          </a:blip>
          <a:stretch>
            <a:fillRect/>
          </a:stretch>
        </p:blipFill>
        <p:spPr>
          <a:xfrm>
            <a:off x="4971239" y="3200424"/>
            <a:ext cx="486792" cy="486792"/>
          </a:xfrm>
          <a:prstGeom prst="rect">
            <a:avLst/>
          </a:prstGeom>
        </p:spPr>
      </p:pic>
      <p:pic>
        <p:nvPicPr>
          <p:cNvPr id="10" name="Graphic 9" descr="Target">
            <a:extLst>
              <a:ext uri="{FF2B5EF4-FFF2-40B4-BE49-F238E27FC236}">
                <a16:creationId xmlns:a16="http://schemas.microsoft.com/office/drawing/2014/main" id="{BAE93BDB-D3F4-460E-9362-D0C98588757E}"/>
              </a:ext>
            </a:extLst>
          </p:cNvPr>
          <p:cNvPicPr>
            <a:picLocks noChangeAspect="1"/>
          </p:cNvPicPr>
          <p:nvPr/>
        </p:nvPicPr>
        <p:blipFill>
          <a:blip r:embed="rId12">
            <a:extLst>
              <a:ext uri="{96DAC541-7B7A-43D3-8B79-37D633B846F1}">
                <asvg:svgBlip xmlns:asvg="http://schemas.microsoft.com/office/drawing/2016/SVG/main" r:embed="rId14"/>
              </a:ext>
            </a:extLst>
          </a:blip>
          <a:stretch>
            <a:fillRect/>
          </a:stretch>
        </p:blipFill>
        <p:spPr>
          <a:xfrm>
            <a:off x="4390814" y="5214899"/>
            <a:ext cx="486792" cy="486792"/>
          </a:xfrm>
          <a:prstGeom prst="rect">
            <a:avLst/>
          </a:prstGeom>
        </p:spPr>
      </p:pic>
      <p:pic>
        <p:nvPicPr>
          <p:cNvPr id="12" name="Graphic 11" descr="Research">
            <a:extLst>
              <a:ext uri="{FF2B5EF4-FFF2-40B4-BE49-F238E27FC236}">
                <a16:creationId xmlns:a16="http://schemas.microsoft.com/office/drawing/2014/main" id="{41C6745D-ECF4-4C02-AEAB-2EC503813AA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324252" y="3579825"/>
            <a:ext cx="1125340" cy="1125340"/>
          </a:xfrm>
          <a:prstGeom prst="rect">
            <a:avLst/>
          </a:prstGeom>
        </p:spPr>
      </p:pic>
      <p:pic>
        <p:nvPicPr>
          <p:cNvPr id="11" name="Graphic 10" descr="Target">
            <a:extLst>
              <a:ext uri="{FF2B5EF4-FFF2-40B4-BE49-F238E27FC236}">
                <a16:creationId xmlns:a16="http://schemas.microsoft.com/office/drawing/2014/main" id="{7337CD67-8AF6-0549-8779-A943EF12EE5E}"/>
              </a:ext>
            </a:extLst>
          </p:cNvPr>
          <p:cNvPicPr>
            <a:picLocks noChangeAspect="1"/>
          </p:cNvPicPr>
          <p:nvPr/>
        </p:nvPicPr>
        <p:blipFill>
          <a:blip r:embed="rId17">
            <a:extLst>
              <a:ext uri="{96DAC541-7B7A-43D3-8B79-37D633B846F1}">
                <asvg:svgBlip xmlns:asvg="http://schemas.microsoft.com/office/drawing/2016/SVG/main" r:embed="rId14"/>
              </a:ext>
            </a:extLst>
          </a:blip>
          <a:stretch>
            <a:fillRect/>
          </a:stretch>
        </p:blipFill>
        <p:spPr>
          <a:xfrm>
            <a:off x="4870017" y="4314563"/>
            <a:ext cx="486792" cy="486792"/>
          </a:xfrm>
          <a:prstGeom prst="rect">
            <a:avLst/>
          </a:prstGeom>
        </p:spPr>
      </p:pic>
    </p:spTree>
    <p:extLst>
      <p:ext uri="{BB962C8B-B14F-4D97-AF65-F5344CB8AC3E}">
        <p14:creationId xmlns:p14="http://schemas.microsoft.com/office/powerpoint/2010/main" val="9603981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OHhJUkk_RcmxnPh2xo6Td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jO7Gi65FQQCPwQCotQvYg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fo4Bh_gTeyOADuYzfFSk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ubDgkO3bT_Kq34DA0_gTS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nwe7rgEDVKXvNQWswNu2F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BQ4B3rb58qMOoVY9iQfAY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nwe7rgEDVKXvNQWswNu2F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4RGjgtUESheJieGFcsjDRQ"/>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Presentation1" id="{9F202C15-0297-4FD9-95CD-005C6172BBB7}" vid="{593C2B70-5186-41B3-84B4-3F94B52F9FF3}"/>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BCG Grid 16:9</Template>
  <TotalTime>4314</TotalTime>
  <Words>1321</Words>
  <Application>Microsoft Macintosh PowerPoint</Application>
  <PresentationFormat>Widescreen</PresentationFormat>
  <Paragraphs>215</Paragraphs>
  <Slides>14</Slides>
  <Notes>5</Notes>
  <HiddenSlides>0</HiddenSlides>
  <MMClips>0</MMClips>
  <ScaleCrop>false</ScaleCrop>
  <HeadingPairs>
    <vt:vector size="10"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ariant>
        <vt:lpstr>Custom Shows</vt:lpstr>
      </vt:variant>
      <vt:variant>
        <vt:i4>1</vt:i4>
      </vt:variant>
    </vt:vector>
  </HeadingPairs>
  <TitlesOfParts>
    <vt:vector size="21" baseType="lpstr">
      <vt:lpstr>Arial</vt:lpstr>
      <vt:lpstr>Courier New</vt:lpstr>
      <vt:lpstr>Trebuchet MS</vt:lpstr>
      <vt:lpstr>Wingdings</vt:lpstr>
      <vt:lpstr>BCG Grid 16:9</vt:lpstr>
      <vt:lpstr>think-cell Slide</vt:lpstr>
      <vt:lpstr>Physical Verification System</vt:lpstr>
      <vt:lpstr>Introduction </vt:lpstr>
      <vt:lpstr>Prerequisite knowledge on few techniques and familiarity with domain solicited </vt:lpstr>
      <vt:lpstr>Application consists of the following</vt:lpstr>
      <vt:lpstr>Datasets to be created</vt:lpstr>
      <vt:lpstr>Verification Status Flow</vt:lpstr>
      <vt:lpstr>Exercises</vt:lpstr>
      <vt:lpstr>Exercises…</vt:lpstr>
      <vt:lpstr>Technical Aspects to watchout for</vt:lpstr>
      <vt:lpstr>Expected Output</vt:lpstr>
      <vt:lpstr>Contacts</vt:lpstr>
      <vt:lpstr>PowerPoint Presentation</vt:lpstr>
      <vt:lpstr>PowerPoint Presentation</vt:lpstr>
      <vt:lpstr>PowerPoint Presentation</vt:lpstr>
      <vt:lpstr>Format Guide 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Bhatia, Saurabh (IKA)</dc:creator>
  <cp:lastModifiedBy>Gauniyal, Rakesh</cp:lastModifiedBy>
  <cp:revision>12</cp:revision>
  <cp:lastPrinted>2016-04-06T18:59:25Z</cp:lastPrinted>
  <dcterms:created xsi:type="dcterms:W3CDTF">2021-08-30T13:41:24Z</dcterms:created>
  <dcterms:modified xsi:type="dcterms:W3CDTF">2021-09-30T12:52:39Z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