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8" r:id="rId3"/>
    <p:sldId id="297" r:id="rId4"/>
    <p:sldId id="298" r:id="rId5"/>
    <p:sldId id="299" r:id="rId6"/>
    <p:sldId id="300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00FF00"/>
          </p15:clr>
        </p15:guide>
        <p15:guide id="2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A47"/>
    <a:srgbClr val="FFF2EB"/>
    <a:srgbClr val="33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3F5DBC-1F25-4F6D-AD08-3EA9E47CFCC9}">
  <a:tblStyle styleId="{B13F5DBC-1F25-4F6D-AD08-3EA9E47CFC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3906" autoAdjust="0"/>
  </p:normalViewPr>
  <p:slideViewPr>
    <p:cSldViewPr snapToGrid="0">
      <p:cViewPr varScale="1">
        <p:scale>
          <a:sx n="92" d="100"/>
          <a:sy n="92" d="100"/>
        </p:scale>
        <p:origin x="540" y="44"/>
      </p:cViewPr>
      <p:guideLst>
        <p:guide orient="horz" pos="536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f19f872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f19f872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a6f183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a6f183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a6f183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a6f183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a6f183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a6f183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a6f183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a6f183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c1df8b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c1df8b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533450"/>
            <a:ext cx="9144000" cy="4609975"/>
            <a:chOff x="0" y="533450"/>
            <a:chExt cx="9144000" cy="4609975"/>
          </a:xfrm>
        </p:grpSpPr>
        <p:sp>
          <p:nvSpPr>
            <p:cNvPr id="10" name="Google Shape;10;p2"/>
            <p:cNvSpPr/>
            <p:nvPr/>
          </p:nvSpPr>
          <p:spPr>
            <a:xfrm>
              <a:off x="0" y="2571750"/>
              <a:ext cx="9144000" cy="257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31850" y="533450"/>
              <a:ext cx="4076400" cy="407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54100" y="2826525"/>
              <a:ext cx="2435100" cy="231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572025" y="2896786"/>
            <a:ext cx="3845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137625" y="1786451"/>
            <a:ext cx="3434400" cy="25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5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31175" y="533450"/>
            <a:ext cx="686400" cy="6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7"/>
          <p:cNvGrpSpPr/>
          <p:nvPr/>
        </p:nvGrpSpPr>
        <p:grpSpPr>
          <a:xfrm>
            <a:off x="0" y="2149375"/>
            <a:ext cx="9144000" cy="2993975"/>
            <a:chOff x="0" y="2149375"/>
            <a:chExt cx="9144000" cy="2993975"/>
          </a:xfrm>
        </p:grpSpPr>
        <p:sp>
          <p:nvSpPr>
            <p:cNvPr id="41" name="Google Shape;41;p7"/>
            <p:cNvSpPr/>
            <p:nvPr/>
          </p:nvSpPr>
          <p:spPr>
            <a:xfrm flipH="1">
              <a:off x="0" y="2571750"/>
              <a:ext cx="9144000" cy="257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731850" y="2149375"/>
              <a:ext cx="7685400" cy="244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 flipH="1">
            <a:off x="2663025" y="2753800"/>
            <a:ext cx="38181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786900" y="1620786"/>
            <a:ext cx="55701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5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ctrTitle"/>
          </p:nvPr>
        </p:nvSpPr>
        <p:spPr>
          <a:xfrm>
            <a:off x="726600" y="1072663"/>
            <a:ext cx="3389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 flipH="1">
            <a:off x="800099" y="1654325"/>
            <a:ext cx="26787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ctrTitle" idx="2"/>
          </p:nvPr>
        </p:nvSpPr>
        <p:spPr>
          <a:xfrm>
            <a:off x="907500" y="3138375"/>
            <a:ext cx="3389700" cy="2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3"/>
          </p:nvPr>
        </p:nvSpPr>
        <p:spPr>
          <a:xfrm flipH="1">
            <a:off x="800099" y="3623714"/>
            <a:ext cx="26787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ctrTitle" idx="4"/>
          </p:nvPr>
        </p:nvSpPr>
        <p:spPr>
          <a:xfrm>
            <a:off x="5027875" y="1072688"/>
            <a:ext cx="3389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5"/>
          </p:nvPr>
        </p:nvSpPr>
        <p:spPr>
          <a:xfrm flipH="1">
            <a:off x="5460277" y="1654325"/>
            <a:ext cx="26787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ctrTitle" idx="6"/>
          </p:nvPr>
        </p:nvSpPr>
        <p:spPr>
          <a:xfrm>
            <a:off x="5567550" y="3138375"/>
            <a:ext cx="2863200" cy="2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7"/>
          </p:nvPr>
        </p:nvSpPr>
        <p:spPr>
          <a:xfrm flipH="1">
            <a:off x="5460277" y="3623714"/>
            <a:ext cx="26787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8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Overpass Mono"/>
              <a:buNone/>
              <a:defRPr sz="2800" b="1">
                <a:solidFill>
                  <a:srgbClr val="33323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Prata"/>
              <a:buNone/>
              <a:defRPr sz="2800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Prata"/>
              <a:buNone/>
              <a:defRPr sz="2800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Prata"/>
              <a:buNone/>
              <a:defRPr sz="2800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Prata"/>
              <a:buNone/>
              <a:defRPr sz="2800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Prata"/>
              <a:buNone/>
              <a:defRPr sz="2800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Prata"/>
              <a:buNone/>
              <a:defRPr sz="2800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Prata"/>
              <a:buNone/>
              <a:defRPr sz="2800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800"/>
              <a:buFont typeface="Prata"/>
              <a:buNone/>
              <a:defRPr sz="2800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58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Char char="●"/>
              <a:defRPr sz="1800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Char char="○"/>
              <a:defRPr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Char char="■"/>
              <a:defRPr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Char char="●"/>
              <a:defRPr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Char char="○"/>
              <a:defRPr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Char char="■"/>
              <a:defRPr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Char char="●"/>
              <a:defRPr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Char char="○"/>
              <a:defRPr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3232"/>
              </a:buClr>
              <a:buSzPts val="1400"/>
              <a:buFont typeface="Barlow"/>
              <a:buChar char="■"/>
              <a:defRPr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>
          <p15:clr>
            <a:srgbClr val="EA4335"/>
          </p15:clr>
        </p15:guide>
        <p15:guide id="4" orient="horz" pos="2897">
          <p15:clr>
            <a:srgbClr val="EA4335"/>
          </p15:clr>
        </p15:guide>
        <p15:guide id="5" orient="horz" pos="3237">
          <p15:clr>
            <a:srgbClr val="EA4335"/>
          </p15:clr>
        </p15:guide>
        <p15:guide id="6" pos="2880">
          <p15:clr>
            <a:srgbClr val="EA4335"/>
          </p15:clr>
        </p15:guide>
        <p15:guide id="7">
          <p15:clr>
            <a:srgbClr val="EA4335"/>
          </p15:clr>
        </p15:guide>
        <p15:guide id="8" pos="5760">
          <p15:clr>
            <a:srgbClr val="EA4335"/>
          </p15:clr>
        </p15:guide>
        <p15:guide id="9" pos="449">
          <p15:clr>
            <a:srgbClr val="EA4335"/>
          </p15:clr>
        </p15:guide>
        <p15:guide id="10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psfa/1.6?topic=throughput-optimal-tcp-window-siz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4"/>
          <p:cNvGrpSpPr/>
          <p:nvPr/>
        </p:nvGrpSpPr>
        <p:grpSpPr>
          <a:xfrm>
            <a:off x="731850" y="533450"/>
            <a:ext cx="6157350" cy="4609975"/>
            <a:chOff x="731850" y="533450"/>
            <a:chExt cx="6157350" cy="4609975"/>
          </a:xfrm>
        </p:grpSpPr>
        <p:sp>
          <p:nvSpPr>
            <p:cNvPr id="135" name="Google Shape;135;p24"/>
            <p:cNvSpPr/>
            <p:nvPr/>
          </p:nvSpPr>
          <p:spPr>
            <a:xfrm>
              <a:off x="731850" y="533450"/>
              <a:ext cx="4076400" cy="407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454100" y="2826525"/>
              <a:ext cx="2435100" cy="231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4"/>
          <p:cNvSpPr txBox="1">
            <a:spLocks noGrp="1"/>
          </p:cNvSpPr>
          <p:nvPr>
            <p:ph type="ctrTitle"/>
          </p:nvPr>
        </p:nvSpPr>
        <p:spPr>
          <a:xfrm>
            <a:off x="1137625" y="1682944"/>
            <a:ext cx="3434400" cy="25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 Flow Control</a:t>
            </a:r>
            <a:endParaRPr dirty="0"/>
          </a:p>
        </p:txBody>
      </p:sp>
      <p:sp>
        <p:nvSpPr>
          <p:cNvPr id="8" name="Google Shape;137;p24">
            <a:extLst>
              <a:ext uri="{FF2B5EF4-FFF2-40B4-BE49-F238E27FC236}">
                <a16:creationId xmlns:a16="http://schemas.microsoft.com/office/drawing/2014/main" id="{EE45630B-910D-4E55-944A-9A230605FB8D}"/>
              </a:ext>
            </a:extLst>
          </p:cNvPr>
          <p:cNvSpPr txBox="1">
            <a:spLocks/>
          </p:cNvSpPr>
          <p:nvPr/>
        </p:nvSpPr>
        <p:spPr>
          <a:xfrm>
            <a:off x="168400" y="4609850"/>
            <a:ext cx="563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</a:pPr>
            <a:r>
              <a:rPr lang="en-GB" sz="1400" dirty="0"/>
              <a:t>1/7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494625" y="1053419"/>
            <a:ext cx="2571324" cy="50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494625" y="3022794"/>
            <a:ext cx="2571324" cy="50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494625" y="1203989"/>
            <a:ext cx="3389700" cy="2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Send Window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 flipH="1">
            <a:off x="494625" y="1707089"/>
            <a:ext cx="2969687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Buffer for unacknowledged segments and segments ready to be sent.</a:t>
            </a:r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ctrTitle" idx="2"/>
          </p:nvPr>
        </p:nvSpPr>
        <p:spPr>
          <a:xfrm>
            <a:off x="494625" y="3173295"/>
            <a:ext cx="3389700" cy="2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Receive Window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494624" y="3676695"/>
            <a:ext cx="2969687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for acknowledged (but unconsumed) segments.</a:t>
            </a:r>
            <a:endParaRPr dirty="0"/>
          </a:p>
        </p:txBody>
      </p:sp>
      <p:sp>
        <p:nvSpPr>
          <p:cNvPr id="26" name="Google Shape;144;p25">
            <a:extLst>
              <a:ext uri="{FF2B5EF4-FFF2-40B4-BE49-F238E27FC236}">
                <a16:creationId xmlns:a16="http://schemas.microsoft.com/office/drawing/2014/main" id="{BFE15802-3479-4430-93EE-0D9AF42B09DC}"/>
              </a:ext>
            </a:extLst>
          </p:cNvPr>
          <p:cNvSpPr txBox="1">
            <a:spLocks/>
          </p:cNvSpPr>
          <p:nvPr/>
        </p:nvSpPr>
        <p:spPr>
          <a:xfrm>
            <a:off x="494624" y="302819"/>
            <a:ext cx="8046702" cy="5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Overpass Mono"/>
              <a:buNone/>
              <a:defRPr sz="1600" b="1" i="0" u="none" strike="noStrike" cap="none">
                <a:solidFill>
                  <a:srgbClr val="33323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en-GB" sz="2800" dirty="0"/>
              <a:t>Windows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984C897-EC12-40BA-8018-78847580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2351" y="1340039"/>
            <a:ext cx="4608617" cy="620390"/>
          </a:xfrm>
          <a:prstGeom prst="rect">
            <a:avLst/>
          </a:prstGeom>
        </p:spPr>
      </p:pic>
      <p:sp>
        <p:nvSpPr>
          <p:cNvPr id="29" name="Google Shape;154;p26">
            <a:extLst>
              <a:ext uri="{FF2B5EF4-FFF2-40B4-BE49-F238E27FC236}">
                <a16:creationId xmlns:a16="http://schemas.microsoft.com/office/drawing/2014/main" id="{8373D784-C0D7-4887-83C6-07EBFC17589C}"/>
              </a:ext>
            </a:extLst>
          </p:cNvPr>
          <p:cNvSpPr txBox="1">
            <a:spLocks/>
          </p:cNvSpPr>
          <p:nvPr/>
        </p:nvSpPr>
        <p:spPr>
          <a:xfrm flipH="1">
            <a:off x="4121726" y="1962690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sz="1400" dirty="0"/>
              <a:t>Unacknowledged Segments</a:t>
            </a:r>
          </a:p>
        </p:txBody>
      </p:sp>
      <p:sp>
        <p:nvSpPr>
          <p:cNvPr id="30" name="Google Shape;154;p26">
            <a:extLst>
              <a:ext uri="{FF2B5EF4-FFF2-40B4-BE49-F238E27FC236}">
                <a16:creationId xmlns:a16="http://schemas.microsoft.com/office/drawing/2014/main" id="{89281F1B-B9BA-4493-97E6-0E282F44389B}"/>
              </a:ext>
            </a:extLst>
          </p:cNvPr>
          <p:cNvSpPr txBox="1">
            <a:spLocks/>
          </p:cNvSpPr>
          <p:nvPr/>
        </p:nvSpPr>
        <p:spPr>
          <a:xfrm flipH="1">
            <a:off x="5908961" y="1960429"/>
            <a:ext cx="2632365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sz="1400" dirty="0"/>
              <a:t>Segments that can be sent</a:t>
            </a:r>
          </a:p>
        </p:txBody>
      </p:sp>
      <p:sp>
        <p:nvSpPr>
          <p:cNvPr id="31" name="Google Shape;154;p26">
            <a:extLst>
              <a:ext uri="{FF2B5EF4-FFF2-40B4-BE49-F238E27FC236}">
                <a16:creationId xmlns:a16="http://schemas.microsoft.com/office/drawing/2014/main" id="{21B16107-E72D-479D-857B-C593AC05FDF9}"/>
              </a:ext>
            </a:extLst>
          </p:cNvPr>
          <p:cNvSpPr txBox="1">
            <a:spLocks/>
          </p:cNvSpPr>
          <p:nvPr/>
        </p:nvSpPr>
        <p:spPr>
          <a:xfrm flipH="1">
            <a:off x="4121725" y="895134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sz="1800" dirty="0">
                <a:sym typeface="Symbol" panose="05050102010706020507" pitchFamily="18" charset="2"/>
              </a:rPr>
              <a:t></a:t>
            </a:r>
            <a:r>
              <a:rPr lang="en-GB" sz="1400" dirty="0">
                <a:sym typeface="Symbol" panose="05050102010706020507" pitchFamily="18" charset="2"/>
              </a:rPr>
              <a:t> </a:t>
            </a:r>
            <a:r>
              <a:rPr lang="en-GB" sz="1400" dirty="0"/>
              <a:t>Closes</a:t>
            </a:r>
          </a:p>
        </p:txBody>
      </p:sp>
      <p:sp>
        <p:nvSpPr>
          <p:cNvPr id="32" name="Google Shape;154;p26">
            <a:extLst>
              <a:ext uri="{FF2B5EF4-FFF2-40B4-BE49-F238E27FC236}">
                <a16:creationId xmlns:a16="http://schemas.microsoft.com/office/drawing/2014/main" id="{6F8FC57B-FA10-4EF4-803D-7C74F07C9125}"/>
              </a:ext>
            </a:extLst>
          </p:cNvPr>
          <p:cNvSpPr txBox="1">
            <a:spLocks/>
          </p:cNvSpPr>
          <p:nvPr/>
        </p:nvSpPr>
        <p:spPr>
          <a:xfrm flipH="1">
            <a:off x="6754090" y="900379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/>
            <a:r>
              <a:rPr lang="en-GB" sz="1400" dirty="0"/>
              <a:t>Opens </a:t>
            </a:r>
            <a:r>
              <a:rPr lang="en-GB" sz="1800" dirty="0">
                <a:sym typeface="Symbol" panose="05050102010706020507" pitchFamily="18" charset="2"/>
              </a:rPr>
              <a:t>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5446CB-E384-46E9-B927-14705F587EB9}"/>
              </a:ext>
            </a:extLst>
          </p:cNvPr>
          <p:cNvCxnSpPr>
            <a:cxnSpLocks/>
          </p:cNvCxnSpPr>
          <p:nvPr/>
        </p:nvCxnSpPr>
        <p:spPr>
          <a:xfrm>
            <a:off x="4121725" y="895134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3853F0-646A-423E-B585-78688C1A76A0}"/>
              </a:ext>
            </a:extLst>
          </p:cNvPr>
          <p:cNvCxnSpPr>
            <a:cxnSpLocks/>
          </p:cNvCxnSpPr>
          <p:nvPr/>
        </p:nvCxnSpPr>
        <p:spPr>
          <a:xfrm>
            <a:off x="8534975" y="888784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230D9-1706-4A70-A54F-FE07834096EE}"/>
              </a:ext>
            </a:extLst>
          </p:cNvPr>
          <p:cNvCxnSpPr>
            <a:cxnSpLocks/>
          </p:cNvCxnSpPr>
          <p:nvPr/>
        </p:nvCxnSpPr>
        <p:spPr>
          <a:xfrm>
            <a:off x="4121725" y="1933176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6278F9-F036-4817-AD0C-7181FE936A21}"/>
              </a:ext>
            </a:extLst>
          </p:cNvPr>
          <p:cNvCxnSpPr>
            <a:cxnSpLocks/>
          </p:cNvCxnSpPr>
          <p:nvPr/>
        </p:nvCxnSpPr>
        <p:spPr>
          <a:xfrm>
            <a:off x="5891258" y="1933176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67131B-9544-4C83-9745-ECF8DCE632A4}"/>
              </a:ext>
            </a:extLst>
          </p:cNvPr>
          <p:cNvCxnSpPr>
            <a:cxnSpLocks/>
          </p:cNvCxnSpPr>
          <p:nvPr/>
        </p:nvCxnSpPr>
        <p:spPr>
          <a:xfrm>
            <a:off x="8534975" y="1933176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63DE1068-9A49-4E6B-843A-948E6B4FE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032354" y="3461437"/>
            <a:ext cx="4608611" cy="620390"/>
          </a:xfrm>
          <a:prstGeom prst="rect">
            <a:avLst/>
          </a:prstGeom>
        </p:spPr>
      </p:pic>
      <p:sp>
        <p:nvSpPr>
          <p:cNvPr id="45" name="Google Shape;154;p26">
            <a:extLst>
              <a:ext uri="{FF2B5EF4-FFF2-40B4-BE49-F238E27FC236}">
                <a16:creationId xmlns:a16="http://schemas.microsoft.com/office/drawing/2014/main" id="{55AAE12C-3B61-4469-8991-CE0A24568CD4}"/>
              </a:ext>
            </a:extLst>
          </p:cNvPr>
          <p:cNvSpPr txBox="1">
            <a:spLocks/>
          </p:cNvSpPr>
          <p:nvPr/>
        </p:nvSpPr>
        <p:spPr>
          <a:xfrm flipH="1">
            <a:off x="4121726" y="4084088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sz="1400" dirty="0"/>
              <a:t>Acknowledged Segments</a:t>
            </a:r>
          </a:p>
        </p:txBody>
      </p:sp>
      <p:sp>
        <p:nvSpPr>
          <p:cNvPr id="46" name="Google Shape;154;p26">
            <a:extLst>
              <a:ext uri="{FF2B5EF4-FFF2-40B4-BE49-F238E27FC236}">
                <a16:creationId xmlns:a16="http://schemas.microsoft.com/office/drawing/2014/main" id="{A226CBE1-15EC-46BB-BA15-D09DC89D147D}"/>
              </a:ext>
            </a:extLst>
          </p:cNvPr>
          <p:cNvSpPr txBox="1">
            <a:spLocks/>
          </p:cNvSpPr>
          <p:nvPr/>
        </p:nvSpPr>
        <p:spPr>
          <a:xfrm flipH="1">
            <a:off x="5908961" y="4081827"/>
            <a:ext cx="2632365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sz="1400" dirty="0"/>
              <a:t>Empty Space</a:t>
            </a:r>
          </a:p>
        </p:txBody>
      </p:sp>
      <p:sp>
        <p:nvSpPr>
          <p:cNvPr id="47" name="Google Shape;154;p26">
            <a:extLst>
              <a:ext uri="{FF2B5EF4-FFF2-40B4-BE49-F238E27FC236}">
                <a16:creationId xmlns:a16="http://schemas.microsoft.com/office/drawing/2014/main" id="{7430A3B8-3296-49D0-9712-DD40B35D9C02}"/>
              </a:ext>
            </a:extLst>
          </p:cNvPr>
          <p:cNvSpPr txBox="1">
            <a:spLocks/>
          </p:cNvSpPr>
          <p:nvPr/>
        </p:nvSpPr>
        <p:spPr>
          <a:xfrm flipH="1">
            <a:off x="4121725" y="3016532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sz="1800" dirty="0">
                <a:sym typeface="Symbol" panose="05050102010706020507" pitchFamily="18" charset="2"/>
              </a:rPr>
              <a:t></a:t>
            </a:r>
            <a:r>
              <a:rPr lang="en-GB" sz="1400" dirty="0">
                <a:sym typeface="Symbol" panose="05050102010706020507" pitchFamily="18" charset="2"/>
              </a:rPr>
              <a:t> </a:t>
            </a:r>
            <a:r>
              <a:rPr lang="en-GB" sz="1400" dirty="0"/>
              <a:t>Closes</a:t>
            </a:r>
          </a:p>
        </p:txBody>
      </p:sp>
      <p:sp>
        <p:nvSpPr>
          <p:cNvPr id="48" name="Google Shape;154;p26">
            <a:extLst>
              <a:ext uri="{FF2B5EF4-FFF2-40B4-BE49-F238E27FC236}">
                <a16:creationId xmlns:a16="http://schemas.microsoft.com/office/drawing/2014/main" id="{0C9788D0-AF85-4A66-8AA6-94E8BD7D7A5E}"/>
              </a:ext>
            </a:extLst>
          </p:cNvPr>
          <p:cNvSpPr txBox="1">
            <a:spLocks/>
          </p:cNvSpPr>
          <p:nvPr/>
        </p:nvSpPr>
        <p:spPr>
          <a:xfrm flipH="1">
            <a:off x="6754090" y="3021777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/>
            <a:r>
              <a:rPr lang="en-GB" sz="1400" dirty="0"/>
              <a:t>Opens </a:t>
            </a:r>
            <a:r>
              <a:rPr lang="en-GB" sz="1800" dirty="0">
                <a:sym typeface="Symbol" panose="05050102010706020507" pitchFamily="18" charset="2"/>
              </a:rPr>
              <a:t></a:t>
            </a:r>
            <a:endParaRPr lang="en-GB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F07147-D58F-4ECA-8C07-E8810660E356}"/>
              </a:ext>
            </a:extLst>
          </p:cNvPr>
          <p:cNvCxnSpPr>
            <a:cxnSpLocks/>
          </p:cNvCxnSpPr>
          <p:nvPr/>
        </p:nvCxnSpPr>
        <p:spPr>
          <a:xfrm>
            <a:off x="4121725" y="3016532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3409F0-46CB-48CE-8DF4-6EA4CC6FD410}"/>
              </a:ext>
            </a:extLst>
          </p:cNvPr>
          <p:cNvCxnSpPr>
            <a:cxnSpLocks/>
          </p:cNvCxnSpPr>
          <p:nvPr/>
        </p:nvCxnSpPr>
        <p:spPr>
          <a:xfrm>
            <a:off x="8534975" y="3010182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813967-8DC5-4352-A9DE-3475261D499F}"/>
              </a:ext>
            </a:extLst>
          </p:cNvPr>
          <p:cNvCxnSpPr>
            <a:cxnSpLocks/>
          </p:cNvCxnSpPr>
          <p:nvPr/>
        </p:nvCxnSpPr>
        <p:spPr>
          <a:xfrm>
            <a:off x="4121725" y="4054574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26173B-324A-45C3-8C0E-10955C652731}"/>
              </a:ext>
            </a:extLst>
          </p:cNvPr>
          <p:cNvCxnSpPr>
            <a:cxnSpLocks/>
          </p:cNvCxnSpPr>
          <p:nvPr/>
        </p:nvCxnSpPr>
        <p:spPr>
          <a:xfrm>
            <a:off x="5891258" y="4054574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1E920D-EB11-4708-88ED-E9F05A90D2A6}"/>
              </a:ext>
            </a:extLst>
          </p:cNvPr>
          <p:cNvCxnSpPr>
            <a:cxnSpLocks/>
          </p:cNvCxnSpPr>
          <p:nvPr/>
        </p:nvCxnSpPr>
        <p:spPr>
          <a:xfrm>
            <a:off x="8534975" y="4054574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37;p24">
            <a:extLst>
              <a:ext uri="{FF2B5EF4-FFF2-40B4-BE49-F238E27FC236}">
                <a16:creationId xmlns:a16="http://schemas.microsoft.com/office/drawing/2014/main" id="{5082E53C-8F64-48B7-914D-A14591F742F4}"/>
              </a:ext>
            </a:extLst>
          </p:cNvPr>
          <p:cNvSpPr txBox="1">
            <a:spLocks/>
          </p:cNvSpPr>
          <p:nvPr/>
        </p:nvSpPr>
        <p:spPr>
          <a:xfrm>
            <a:off x="168400" y="4609850"/>
            <a:ext cx="563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</a:pPr>
            <a:r>
              <a:rPr lang="en-GB" sz="1400" dirty="0"/>
              <a:t>2/7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 flipH="1">
            <a:off x="494624" y="1398534"/>
            <a:ext cx="2969687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GB" dirty="0" err="1"/>
              <a:t>ie</a:t>
            </a:r>
            <a:r>
              <a:rPr lang="en" dirty="0"/>
              <a:t>ld in acknowledgement header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494623" y="3546110"/>
            <a:ext cx="662231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rwnd</a:t>
            </a:r>
            <a:endParaRPr dirty="0"/>
          </a:p>
        </p:txBody>
      </p:sp>
      <p:sp>
        <p:nvSpPr>
          <p:cNvPr id="26" name="Google Shape;144;p25">
            <a:extLst>
              <a:ext uri="{FF2B5EF4-FFF2-40B4-BE49-F238E27FC236}">
                <a16:creationId xmlns:a16="http://schemas.microsoft.com/office/drawing/2014/main" id="{BFE15802-3479-4430-93EE-0D9AF42B09DC}"/>
              </a:ext>
            </a:extLst>
          </p:cNvPr>
          <p:cNvSpPr txBox="1">
            <a:spLocks/>
          </p:cNvSpPr>
          <p:nvPr/>
        </p:nvSpPr>
        <p:spPr>
          <a:xfrm>
            <a:off x="494624" y="302819"/>
            <a:ext cx="8046702" cy="5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Overpass Mono"/>
              <a:buNone/>
              <a:defRPr sz="1600" b="1" i="0" u="none" strike="noStrike" cap="none">
                <a:solidFill>
                  <a:srgbClr val="33323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en-GB" sz="2800" dirty="0" err="1"/>
              <a:t>rwnd</a:t>
            </a:r>
            <a:endParaRPr lang="en-GB" sz="2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984C897-EC12-40BA-8018-78847580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35434" y="3783362"/>
            <a:ext cx="4608611" cy="620390"/>
          </a:xfrm>
          <a:prstGeom prst="rect">
            <a:avLst/>
          </a:prstGeom>
        </p:spPr>
      </p:pic>
      <p:sp>
        <p:nvSpPr>
          <p:cNvPr id="31" name="Google Shape;154;p26">
            <a:extLst>
              <a:ext uri="{FF2B5EF4-FFF2-40B4-BE49-F238E27FC236}">
                <a16:creationId xmlns:a16="http://schemas.microsoft.com/office/drawing/2014/main" id="{21B16107-E72D-479D-857B-C593AC05FDF9}"/>
              </a:ext>
            </a:extLst>
          </p:cNvPr>
          <p:cNvSpPr txBox="1">
            <a:spLocks/>
          </p:cNvSpPr>
          <p:nvPr/>
        </p:nvSpPr>
        <p:spPr>
          <a:xfrm flipH="1">
            <a:off x="4124805" y="3338457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sz="1800" dirty="0">
                <a:sym typeface="Symbol" panose="05050102010706020507" pitchFamily="18" charset="2"/>
              </a:rPr>
              <a:t></a:t>
            </a:r>
            <a:r>
              <a:rPr lang="en-GB" sz="1400" dirty="0">
                <a:sym typeface="Symbol" panose="05050102010706020507" pitchFamily="18" charset="2"/>
              </a:rPr>
              <a:t> </a:t>
            </a:r>
            <a:r>
              <a:rPr lang="en-GB" sz="1400" dirty="0"/>
              <a:t>Closes</a:t>
            </a:r>
          </a:p>
        </p:txBody>
      </p:sp>
      <p:sp>
        <p:nvSpPr>
          <p:cNvPr id="32" name="Google Shape;154;p26">
            <a:extLst>
              <a:ext uri="{FF2B5EF4-FFF2-40B4-BE49-F238E27FC236}">
                <a16:creationId xmlns:a16="http://schemas.microsoft.com/office/drawing/2014/main" id="{6F8FC57B-FA10-4EF4-803D-7C74F07C9125}"/>
              </a:ext>
            </a:extLst>
          </p:cNvPr>
          <p:cNvSpPr txBox="1">
            <a:spLocks/>
          </p:cNvSpPr>
          <p:nvPr/>
        </p:nvSpPr>
        <p:spPr>
          <a:xfrm flipH="1">
            <a:off x="6757170" y="3343702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/>
            <a:r>
              <a:rPr lang="en-GB" sz="1400" dirty="0"/>
              <a:t>Opens </a:t>
            </a:r>
            <a:r>
              <a:rPr lang="en-GB" sz="1800" dirty="0">
                <a:sym typeface="Symbol" panose="05050102010706020507" pitchFamily="18" charset="2"/>
              </a:rPr>
              <a:t>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5446CB-E384-46E9-B927-14705F587EB9}"/>
              </a:ext>
            </a:extLst>
          </p:cNvPr>
          <p:cNvCxnSpPr>
            <a:cxnSpLocks/>
          </p:cNvCxnSpPr>
          <p:nvPr/>
        </p:nvCxnSpPr>
        <p:spPr>
          <a:xfrm>
            <a:off x="4124805" y="3338457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3853F0-646A-423E-B585-78688C1A76A0}"/>
              </a:ext>
            </a:extLst>
          </p:cNvPr>
          <p:cNvCxnSpPr>
            <a:cxnSpLocks/>
          </p:cNvCxnSpPr>
          <p:nvPr/>
        </p:nvCxnSpPr>
        <p:spPr>
          <a:xfrm>
            <a:off x="8538055" y="3332107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56;p26">
            <a:extLst>
              <a:ext uri="{FF2B5EF4-FFF2-40B4-BE49-F238E27FC236}">
                <a16:creationId xmlns:a16="http://schemas.microsoft.com/office/drawing/2014/main" id="{AD005CFB-1046-4096-9195-5AF2DE571572}"/>
              </a:ext>
            </a:extLst>
          </p:cNvPr>
          <p:cNvSpPr txBox="1">
            <a:spLocks/>
          </p:cNvSpPr>
          <p:nvPr/>
        </p:nvSpPr>
        <p:spPr>
          <a:xfrm flipH="1">
            <a:off x="1933910" y="3546110"/>
            <a:ext cx="1345765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dirty="0"/>
              <a:t>Send Window Size</a:t>
            </a:r>
          </a:p>
        </p:txBody>
      </p:sp>
      <p:sp>
        <p:nvSpPr>
          <p:cNvPr id="35" name="Google Shape;156;p26">
            <a:extLst>
              <a:ext uri="{FF2B5EF4-FFF2-40B4-BE49-F238E27FC236}">
                <a16:creationId xmlns:a16="http://schemas.microsoft.com/office/drawing/2014/main" id="{C9B4F1D0-D752-4F0F-BAD7-BD64CC43F6B1}"/>
              </a:ext>
            </a:extLst>
          </p:cNvPr>
          <p:cNvSpPr txBox="1">
            <a:spLocks/>
          </p:cNvSpPr>
          <p:nvPr/>
        </p:nvSpPr>
        <p:spPr>
          <a:xfrm flipH="1">
            <a:off x="935446" y="3456405"/>
            <a:ext cx="1345765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sz="4000" dirty="0"/>
              <a:t>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942E18-A20A-4109-81D5-A7F80C7FE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8721" y="745030"/>
            <a:ext cx="3429000" cy="1714500"/>
          </a:xfrm>
          <a:prstGeom prst="rect">
            <a:avLst/>
          </a:prstGeom>
        </p:spPr>
      </p:pic>
      <p:sp>
        <p:nvSpPr>
          <p:cNvPr id="14" name="Google Shape;137;p24">
            <a:extLst>
              <a:ext uri="{FF2B5EF4-FFF2-40B4-BE49-F238E27FC236}">
                <a16:creationId xmlns:a16="http://schemas.microsoft.com/office/drawing/2014/main" id="{C941CA0E-6740-468C-A109-10B7B5FFEDE7}"/>
              </a:ext>
            </a:extLst>
          </p:cNvPr>
          <p:cNvSpPr txBox="1">
            <a:spLocks/>
          </p:cNvSpPr>
          <p:nvPr/>
        </p:nvSpPr>
        <p:spPr>
          <a:xfrm>
            <a:off x="168400" y="4609850"/>
            <a:ext cx="563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</a:pPr>
            <a:r>
              <a:rPr lang="en-GB" sz="1400" dirty="0"/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83797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 flipH="1">
            <a:off x="494624" y="1398534"/>
            <a:ext cx="2969687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GB" dirty="0" err="1"/>
              <a:t>ie</a:t>
            </a:r>
            <a:r>
              <a:rPr lang="en" dirty="0"/>
              <a:t>ld in acknowledgement header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494623" y="3546110"/>
            <a:ext cx="662231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rwnd</a:t>
            </a:r>
            <a:endParaRPr dirty="0"/>
          </a:p>
        </p:txBody>
      </p:sp>
      <p:sp>
        <p:nvSpPr>
          <p:cNvPr id="26" name="Google Shape;144;p25">
            <a:extLst>
              <a:ext uri="{FF2B5EF4-FFF2-40B4-BE49-F238E27FC236}">
                <a16:creationId xmlns:a16="http://schemas.microsoft.com/office/drawing/2014/main" id="{BFE15802-3479-4430-93EE-0D9AF42B09DC}"/>
              </a:ext>
            </a:extLst>
          </p:cNvPr>
          <p:cNvSpPr txBox="1">
            <a:spLocks/>
          </p:cNvSpPr>
          <p:nvPr/>
        </p:nvSpPr>
        <p:spPr>
          <a:xfrm>
            <a:off x="494624" y="302819"/>
            <a:ext cx="8046702" cy="5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Overpass Mono"/>
              <a:buNone/>
              <a:defRPr sz="1600" b="1" i="0" u="none" strike="noStrike" cap="none">
                <a:solidFill>
                  <a:srgbClr val="33323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en-GB" sz="2800" dirty="0" err="1"/>
              <a:t>rwnd</a:t>
            </a:r>
            <a:endParaRPr lang="en-GB" sz="2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984C897-EC12-40BA-8018-78847580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35434" y="3783362"/>
            <a:ext cx="4608611" cy="620390"/>
          </a:xfrm>
          <a:prstGeom prst="rect">
            <a:avLst/>
          </a:prstGeom>
        </p:spPr>
      </p:pic>
      <p:sp>
        <p:nvSpPr>
          <p:cNvPr id="31" name="Google Shape;154;p26">
            <a:extLst>
              <a:ext uri="{FF2B5EF4-FFF2-40B4-BE49-F238E27FC236}">
                <a16:creationId xmlns:a16="http://schemas.microsoft.com/office/drawing/2014/main" id="{21B16107-E72D-479D-857B-C593AC05FDF9}"/>
              </a:ext>
            </a:extLst>
          </p:cNvPr>
          <p:cNvSpPr txBox="1">
            <a:spLocks/>
          </p:cNvSpPr>
          <p:nvPr/>
        </p:nvSpPr>
        <p:spPr>
          <a:xfrm flipH="1">
            <a:off x="4124805" y="3338457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sz="1800" dirty="0">
                <a:sym typeface="Symbol" panose="05050102010706020507" pitchFamily="18" charset="2"/>
              </a:rPr>
              <a:t></a:t>
            </a:r>
            <a:r>
              <a:rPr lang="en-GB" sz="1400" dirty="0">
                <a:sym typeface="Symbol" panose="05050102010706020507" pitchFamily="18" charset="2"/>
              </a:rPr>
              <a:t> </a:t>
            </a:r>
            <a:r>
              <a:rPr lang="en-GB" sz="1400" dirty="0"/>
              <a:t>Closes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5446CB-E384-46E9-B927-14705F587EB9}"/>
              </a:ext>
            </a:extLst>
          </p:cNvPr>
          <p:cNvCxnSpPr>
            <a:cxnSpLocks/>
          </p:cNvCxnSpPr>
          <p:nvPr/>
        </p:nvCxnSpPr>
        <p:spPr>
          <a:xfrm>
            <a:off x="4124805" y="3338457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3853F0-646A-423E-B585-78688C1A76A0}"/>
              </a:ext>
            </a:extLst>
          </p:cNvPr>
          <p:cNvCxnSpPr>
            <a:cxnSpLocks/>
          </p:cNvCxnSpPr>
          <p:nvPr/>
        </p:nvCxnSpPr>
        <p:spPr>
          <a:xfrm>
            <a:off x="8538055" y="3332107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56;p26">
            <a:extLst>
              <a:ext uri="{FF2B5EF4-FFF2-40B4-BE49-F238E27FC236}">
                <a16:creationId xmlns:a16="http://schemas.microsoft.com/office/drawing/2014/main" id="{AD005CFB-1046-4096-9195-5AF2DE571572}"/>
              </a:ext>
            </a:extLst>
          </p:cNvPr>
          <p:cNvSpPr txBox="1">
            <a:spLocks/>
          </p:cNvSpPr>
          <p:nvPr/>
        </p:nvSpPr>
        <p:spPr>
          <a:xfrm flipH="1">
            <a:off x="1933910" y="3546110"/>
            <a:ext cx="1345765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dirty="0"/>
              <a:t>Send Window Size</a:t>
            </a:r>
          </a:p>
        </p:txBody>
      </p:sp>
      <p:sp>
        <p:nvSpPr>
          <p:cNvPr id="35" name="Google Shape;156;p26">
            <a:extLst>
              <a:ext uri="{FF2B5EF4-FFF2-40B4-BE49-F238E27FC236}">
                <a16:creationId xmlns:a16="http://schemas.microsoft.com/office/drawing/2014/main" id="{C9B4F1D0-D752-4F0F-BAD7-BD64CC43F6B1}"/>
              </a:ext>
            </a:extLst>
          </p:cNvPr>
          <p:cNvSpPr txBox="1">
            <a:spLocks/>
          </p:cNvSpPr>
          <p:nvPr/>
        </p:nvSpPr>
        <p:spPr>
          <a:xfrm flipH="1">
            <a:off x="935446" y="3456405"/>
            <a:ext cx="1345765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sz="4000" dirty="0"/>
              <a:t>&lt;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942E18-A20A-4109-81D5-A7F80C7FE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8721" y="745030"/>
            <a:ext cx="3429000" cy="1714500"/>
          </a:xfrm>
          <a:prstGeom prst="rect">
            <a:avLst/>
          </a:prstGeom>
        </p:spPr>
      </p:pic>
      <p:sp>
        <p:nvSpPr>
          <p:cNvPr id="13" name="Google Shape;137;p24">
            <a:extLst>
              <a:ext uri="{FF2B5EF4-FFF2-40B4-BE49-F238E27FC236}">
                <a16:creationId xmlns:a16="http://schemas.microsoft.com/office/drawing/2014/main" id="{30393E75-52DD-4DFD-8AED-EF4A01CF0C95}"/>
              </a:ext>
            </a:extLst>
          </p:cNvPr>
          <p:cNvSpPr txBox="1">
            <a:spLocks/>
          </p:cNvSpPr>
          <p:nvPr/>
        </p:nvSpPr>
        <p:spPr>
          <a:xfrm>
            <a:off x="168400" y="4609850"/>
            <a:ext cx="563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</a:pPr>
            <a:r>
              <a:rPr lang="en-GB" sz="1400" dirty="0"/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19248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 flipH="1">
            <a:off x="494624" y="1398534"/>
            <a:ext cx="2969687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GB" dirty="0" err="1"/>
              <a:t>ie</a:t>
            </a:r>
            <a:r>
              <a:rPr lang="en" dirty="0"/>
              <a:t>ld in acknowledgement header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494623" y="3546110"/>
            <a:ext cx="662231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rwnd</a:t>
            </a:r>
            <a:endParaRPr dirty="0"/>
          </a:p>
        </p:txBody>
      </p:sp>
      <p:sp>
        <p:nvSpPr>
          <p:cNvPr id="26" name="Google Shape;144;p25">
            <a:extLst>
              <a:ext uri="{FF2B5EF4-FFF2-40B4-BE49-F238E27FC236}">
                <a16:creationId xmlns:a16="http://schemas.microsoft.com/office/drawing/2014/main" id="{BFE15802-3479-4430-93EE-0D9AF42B09DC}"/>
              </a:ext>
            </a:extLst>
          </p:cNvPr>
          <p:cNvSpPr txBox="1">
            <a:spLocks/>
          </p:cNvSpPr>
          <p:nvPr/>
        </p:nvSpPr>
        <p:spPr>
          <a:xfrm>
            <a:off x="494624" y="302819"/>
            <a:ext cx="8046702" cy="5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Overpass Mono"/>
              <a:buNone/>
              <a:defRPr sz="1600" b="1" i="0" u="none" strike="noStrike" cap="none">
                <a:solidFill>
                  <a:srgbClr val="33323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en-GB" sz="2800" dirty="0" err="1"/>
              <a:t>rwnd</a:t>
            </a:r>
            <a:endParaRPr lang="en-GB" sz="2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984C897-EC12-40BA-8018-78847580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35434" y="3783362"/>
            <a:ext cx="4608611" cy="620390"/>
          </a:xfrm>
          <a:prstGeom prst="rect">
            <a:avLst/>
          </a:prstGeom>
        </p:spPr>
      </p:pic>
      <p:sp>
        <p:nvSpPr>
          <p:cNvPr id="31" name="Google Shape;154;p26">
            <a:extLst>
              <a:ext uri="{FF2B5EF4-FFF2-40B4-BE49-F238E27FC236}">
                <a16:creationId xmlns:a16="http://schemas.microsoft.com/office/drawing/2014/main" id="{21B16107-E72D-479D-857B-C593AC05FDF9}"/>
              </a:ext>
            </a:extLst>
          </p:cNvPr>
          <p:cNvSpPr txBox="1">
            <a:spLocks/>
          </p:cNvSpPr>
          <p:nvPr/>
        </p:nvSpPr>
        <p:spPr>
          <a:xfrm flipH="1">
            <a:off x="4124805" y="3338457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sz="1800" dirty="0">
                <a:sym typeface="Symbol" panose="05050102010706020507" pitchFamily="18" charset="2"/>
              </a:rPr>
              <a:t></a:t>
            </a:r>
            <a:r>
              <a:rPr lang="en-GB" sz="1400" dirty="0">
                <a:sym typeface="Symbol" panose="05050102010706020507" pitchFamily="18" charset="2"/>
              </a:rPr>
              <a:t> </a:t>
            </a:r>
            <a:r>
              <a:rPr lang="en-GB" sz="1400" dirty="0"/>
              <a:t>Closes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5446CB-E384-46E9-B927-14705F587EB9}"/>
              </a:ext>
            </a:extLst>
          </p:cNvPr>
          <p:cNvCxnSpPr>
            <a:cxnSpLocks/>
          </p:cNvCxnSpPr>
          <p:nvPr/>
        </p:nvCxnSpPr>
        <p:spPr>
          <a:xfrm>
            <a:off x="4124805" y="3338457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3853F0-646A-423E-B585-78688C1A76A0}"/>
              </a:ext>
            </a:extLst>
          </p:cNvPr>
          <p:cNvCxnSpPr>
            <a:cxnSpLocks/>
          </p:cNvCxnSpPr>
          <p:nvPr/>
        </p:nvCxnSpPr>
        <p:spPr>
          <a:xfrm>
            <a:off x="8538055" y="3332107"/>
            <a:ext cx="0" cy="530653"/>
          </a:xfrm>
          <a:prstGeom prst="line">
            <a:avLst/>
          </a:prstGeom>
          <a:ln w="19050">
            <a:solidFill>
              <a:srgbClr val="3332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56;p26">
            <a:extLst>
              <a:ext uri="{FF2B5EF4-FFF2-40B4-BE49-F238E27FC236}">
                <a16:creationId xmlns:a16="http://schemas.microsoft.com/office/drawing/2014/main" id="{AD005CFB-1046-4096-9195-5AF2DE571572}"/>
              </a:ext>
            </a:extLst>
          </p:cNvPr>
          <p:cNvSpPr txBox="1">
            <a:spLocks/>
          </p:cNvSpPr>
          <p:nvPr/>
        </p:nvSpPr>
        <p:spPr>
          <a:xfrm flipH="1">
            <a:off x="1933910" y="3546110"/>
            <a:ext cx="1345765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dirty="0"/>
              <a:t>Send Window Size</a:t>
            </a:r>
          </a:p>
        </p:txBody>
      </p:sp>
      <p:sp>
        <p:nvSpPr>
          <p:cNvPr id="35" name="Google Shape;156;p26">
            <a:extLst>
              <a:ext uri="{FF2B5EF4-FFF2-40B4-BE49-F238E27FC236}">
                <a16:creationId xmlns:a16="http://schemas.microsoft.com/office/drawing/2014/main" id="{C9B4F1D0-D752-4F0F-BAD7-BD64CC43F6B1}"/>
              </a:ext>
            </a:extLst>
          </p:cNvPr>
          <p:cNvSpPr txBox="1">
            <a:spLocks/>
          </p:cNvSpPr>
          <p:nvPr/>
        </p:nvSpPr>
        <p:spPr>
          <a:xfrm flipH="1">
            <a:off x="935446" y="3456405"/>
            <a:ext cx="1345765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sz="4000" dirty="0"/>
              <a:t>&lt;</a:t>
            </a:r>
          </a:p>
        </p:txBody>
      </p:sp>
      <p:sp>
        <p:nvSpPr>
          <p:cNvPr id="54" name="Google Shape;154;p26">
            <a:extLst>
              <a:ext uri="{FF2B5EF4-FFF2-40B4-BE49-F238E27FC236}">
                <a16:creationId xmlns:a16="http://schemas.microsoft.com/office/drawing/2014/main" id="{6AEE3049-A692-48EE-8DF0-883FEB3ADC4B}"/>
              </a:ext>
            </a:extLst>
          </p:cNvPr>
          <p:cNvSpPr txBox="1">
            <a:spLocks/>
          </p:cNvSpPr>
          <p:nvPr/>
        </p:nvSpPr>
        <p:spPr>
          <a:xfrm flipH="1">
            <a:off x="3456350" y="4416014"/>
            <a:ext cx="2450303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dirty="0"/>
              <a:t>New ACK No. + New </a:t>
            </a:r>
            <a:r>
              <a:rPr lang="en-GB" dirty="0" err="1"/>
              <a:t>rwnd</a:t>
            </a:r>
            <a:endParaRPr lang="en-GB" dirty="0"/>
          </a:p>
        </p:txBody>
      </p:sp>
      <p:sp>
        <p:nvSpPr>
          <p:cNvPr id="55" name="Google Shape;154;p26">
            <a:extLst>
              <a:ext uri="{FF2B5EF4-FFF2-40B4-BE49-F238E27FC236}">
                <a16:creationId xmlns:a16="http://schemas.microsoft.com/office/drawing/2014/main" id="{EF0029DE-E356-4165-A087-80F229CE06DE}"/>
              </a:ext>
            </a:extLst>
          </p:cNvPr>
          <p:cNvSpPr txBox="1">
            <a:spLocks/>
          </p:cNvSpPr>
          <p:nvPr/>
        </p:nvSpPr>
        <p:spPr>
          <a:xfrm flipH="1">
            <a:off x="6443221" y="4403752"/>
            <a:ext cx="2450303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dirty="0"/>
              <a:t>Last ACK No. + Last </a:t>
            </a:r>
            <a:r>
              <a:rPr lang="en-GB" dirty="0" err="1"/>
              <a:t>rwnd</a:t>
            </a:r>
            <a:endParaRPr lang="en-GB" dirty="0"/>
          </a:p>
        </p:txBody>
      </p:sp>
      <p:sp>
        <p:nvSpPr>
          <p:cNvPr id="56" name="Google Shape;154;p26">
            <a:extLst>
              <a:ext uri="{FF2B5EF4-FFF2-40B4-BE49-F238E27FC236}">
                <a16:creationId xmlns:a16="http://schemas.microsoft.com/office/drawing/2014/main" id="{44D33518-A61D-4415-898A-6E39838599DE}"/>
              </a:ext>
            </a:extLst>
          </p:cNvPr>
          <p:cNvSpPr txBox="1">
            <a:spLocks/>
          </p:cNvSpPr>
          <p:nvPr/>
        </p:nvSpPr>
        <p:spPr>
          <a:xfrm flipH="1">
            <a:off x="5911014" y="4403752"/>
            <a:ext cx="532207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GB" sz="3200" dirty="0"/>
              <a:t>≥</a:t>
            </a:r>
            <a:endParaRPr lang="en-GB" sz="18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942E18-A20A-4109-81D5-A7F80C7FE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8721" y="745030"/>
            <a:ext cx="3429000" cy="1714500"/>
          </a:xfrm>
          <a:prstGeom prst="rect">
            <a:avLst/>
          </a:prstGeom>
        </p:spPr>
      </p:pic>
      <p:sp>
        <p:nvSpPr>
          <p:cNvPr id="18" name="Google Shape;154;p26">
            <a:extLst>
              <a:ext uri="{FF2B5EF4-FFF2-40B4-BE49-F238E27FC236}">
                <a16:creationId xmlns:a16="http://schemas.microsoft.com/office/drawing/2014/main" id="{1D888E0B-6184-40EF-B7DC-ABCBE687A797}"/>
              </a:ext>
            </a:extLst>
          </p:cNvPr>
          <p:cNvSpPr txBox="1">
            <a:spLocks/>
          </p:cNvSpPr>
          <p:nvPr/>
        </p:nvSpPr>
        <p:spPr>
          <a:xfrm flipH="1">
            <a:off x="6757170" y="3352280"/>
            <a:ext cx="1787236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/>
            <a:r>
              <a:rPr lang="en-GB" sz="1400" dirty="0">
                <a:solidFill>
                  <a:srgbClr val="F03A47"/>
                </a:solidFill>
              </a:rPr>
              <a:t>Shrink </a:t>
            </a:r>
            <a:r>
              <a:rPr lang="en-GB" sz="1800" dirty="0">
                <a:solidFill>
                  <a:srgbClr val="F03A47"/>
                </a:solidFill>
                <a:sym typeface="Symbol" panose="05050102010706020507" pitchFamily="18" charset="2"/>
              </a:rPr>
              <a:t></a:t>
            </a:r>
            <a:endParaRPr lang="en-GB" sz="1400" dirty="0">
              <a:solidFill>
                <a:srgbClr val="F03A47"/>
              </a:solidFill>
            </a:endParaRPr>
          </a:p>
        </p:txBody>
      </p:sp>
      <p:sp>
        <p:nvSpPr>
          <p:cNvPr id="19" name="Google Shape;137;p24">
            <a:extLst>
              <a:ext uri="{FF2B5EF4-FFF2-40B4-BE49-F238E27FC236}">
                <a16:creationId xmlns:a16="http://schemas.microsoft.com/office/drawing/2014/main" id="{42CDA653-833E-40F1-9C1B-1E862BA68032}"/>
              </a:ext>
            </a:extLst>
          </p:cNvPr>
          <p:cNvSpPr txBox="1">
            <a:spLocks/>
          </p:cNvSpPr>
          <p:nvPr/>
        </p:nvSpPr>
        <p:spPr>
          <a:xfrm>
            <a:off x="168400" y="4609850"/>
            <a:ext cx="563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</a:pPr>
            <a:r>
              <a:rPr lang="en-GB" sz="1400" dirty="0"/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47646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4;p25">
            <a:extLst>
              <a:ext uri="{FF2B5EF4-FFF2-40B4-BE49-F238E27FC236}">
                <a16:creationId xmlns:a16="http://schemas.microsoft.com/office/drawing/2014/main" id="{6AA8F48A-AC96-41E9-9EBD-590414567A8B}"/>
              </a:ext>
            </a:extLst>
          </p:cNvPr>
          <p:cNvSpPr txBox="1">
            <a:spLocks/>
          </p:cNvSpPr>
          <p:nvPr/>
        </p:nvSpPr>
        <p:spPr>
          <a:xfrm>
            <a:off x="494624" y="302819"/>
            <a:ext cx="8046702" cy="5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Overpass Mono"/>
              <a:buNone/>
              <a:defRPr sz="1600" b="1" i="0" u="none" strike="noStrike" cap="none">
                <a:solidFill>
                  <a:srgbClr val="33323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2400"/>
              <a:buFont typeface="Prata"/>
              <a:buNone/>
              <a:defRPr sz="2400" b="0" i="0" u="none" strike="noStrike" cap="none">
                <a:solidFill>
                  <a:srgbClr val="333232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en-GB" sz="2800" dirty="0"/>
              <a:t>Optimal Window Size</a:t>
            </a:r>
          </a:p>
        </p:txBody>
      </p:sp>
      <p:sp>
        <p:nvSpPr>
          <p:cNvPr id="11" name="Google Shape;154;p26">
            <a:extLst>
              <a:ext uri="{FF2B5EF4-FFF2-40B4-BE49-F238E27FC236}">
                <a16:creationId xmlns:a16="http://schemas.microsoft.com/office/drawing/2014/main" id="{2CC6CA35-3FEC-4644-8B0F-42ADCD7DCA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94622" y="1105568"/>
            <a:ext cx="4077378" cy="1466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Problems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 large </a:t>
            </a:r>
            <a:r>
              <a:rPr lang="en-GB" dirty="0">
                <a:sym typeface="Symbol" panose="05050102010706020507" pitchFamily="18" charset="2"/>
              </a:rPr>
              <a:t></a:t>
            </a:r>
            <a:r>
              <a:rPr lang="en-GB" dirty="0"/>
              <a:t> Poor memory utilization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 small </a:t>
            </a:r>
            <a:r>
              <a:rPr lang="en-GB" dirty="0">
                <a:sym typeface="Symbol" panose="05050102010706020507" pitchFamily="18" charset="2"/>
              </a:rPr>
              <a:t></a:t>
            </a:r>
            <a:r>
              <a:rPr lang="en-GB" dirty="0"/>
              <a:t> Buffer is frequently full</a:t>
            </a:r>
            <a:endParaRPr dirty="0"/>
          </a:p>
        </p:txBody>
      </p:sp>
      <p:sp>
        <p:nvSpPr>
          <p:cNvPr id="12" name="Google Shape;154;p26">
            <a:extLst>
              <a:ext uri="{FF2B5EF4-FFF2-40B4-BE49-F238E27FC236}">
                <a16:creationId xmlns:a16="http://schemas.microsoft.com/office/drawing/2014/main" id="{0C46A6EF-C2D0-4811-BB8D-C0390144F542}"/>
              </a:ext>
            </a:extLst>
          </p:cNvPr>
          <p:cNvSpPr txBox="1">
            <a:spLocks/>
          </p:cNvSpPr>
          <p:nvPr/>
        </p:nvSpPr>
        <p:spPr>
          <a:xfrm flipH="1">
            <a:off x="4572000" y="1105568"/>
            <a:ext cx="4077378" cy="14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sz="2000" dirty="0"/>
              <a:t>Depends on</a:t>
            </a:r>
            <a:r>
              <a:rPr lang="en-GB" dirty="0"/>
              <a:t>:</a:t>
            </a:r>
          </a:p>
          <a:p>
            <a:pPr marL="0" indent="0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Bandwidth of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Round trip time</a:t>
            </a:r>
          </a:p>
        </p:txBody>
      </p:sp>
      <p:sp>
        <p:nvSpPr>
          <p:cNvPr id="13" name="Google Shape;154;p26">
            <a:extLst>
              <a:ext uri="{FF2B5EF4-FFF2-40B4-BE49-F238E27FC236}">
                <a16:creationId xmlns:a16="http://schemas.microsoft.com/office/drawing/2014/main" id="{347AEA07-885C-4377-8A30-C306D9530784}"/>
              </a:ext>
            </a:extLst>
          </p:cNvPr>
          <p:cNvSpPr txBox="1">
            <a:spLocks/>
          </p:cNvSpPr>
          <p:nvPr/>
        </p:nvSpPr>
        <p:spPr>
          <a:xfrm flipH="1">
            <a:off x="494622" y="2844667"/>
            <a:ext cx="8046704" cy="119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IBM Netezza Replication Services, Version 1.6:</a:t>
            </a:r>
          </a:p>
          <a:p>
            <a:pPr marL="0" indent="0"/>
            <a:endParaRPr lang="en-GB" dirty="0"/>
          </a:p>
          <a:p>
            <a:pPr marL="0" indent="0" algn="ctr"/>
            <a:r>
              <a:rPr lang="en-GB" dirty="0"/>
              <a:t>Optimal Size = (Size of the Link in MB/s) * (Round Trip Delay in Seconds)</a:t>
            </a:r>
          </a:p>
        </p:txBody>
      </p:sp>
      <p:sp>
        <p:nvSpPr>
          <p:cNvPr id="14" name="Google Shape;154;p26">
            <a:extLst>
              <a:ext uri="{FF2B5EF4-FFF2-40B4-BE49-F238E27FC236}">
                <a16:creationId xmlns:a16="http://schemas.microsoft.com/office/drawing/2014/main" id="{901ED4D1-695B-4313-B5B9-FFD382944C98}"/>
              </a:ext>
            </a:extLst>
          </p:cNvPr>
          <p:cNvSpPr txBox="1">
            <a:spLocks/>
          </p:cNvSpPr>
          <p:nvPr/>
        </p:nvSpPr>
        <p:spPr>
          <a:xfrm flipH="1">
            <a:off x="5679691" y="4037932"/>
            <a:ext cx="2969687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4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/>
            <a:r>
              <a:rPr lang="en-GB" dirty="0">
                <a:hlinkClick r:id="rId2"/>
              </a:rPr>
              <a:t>Reference</a:t>
            </a:r>
            <a:endParaRPr lang="en-GB" dirty="0"/>
          </a:p>
        </p:txBody>
      </p:sp>
      <p:sp>
        <p:nvSpPr>
          <p:cNvPr id="7" name="Google Shape;137;p24">
            <a:extLst>
              <a:ext uri="{FF2B5EF4-FFF2-40B4-BE49-F238E27FC236}">
                <a16:creationId xmlns:a16="http://schemas.microsoft.com/office/drawing/2014/main" id="{2A856B52-AC04-4727-9DB9-D530E5BB3F36}"/>
              </a:ext>
            </a:extLst>
          </p:cNvPr>
          <p:cNvSpPr txBox="1">
            <a:spLocks/>
          </p:cNvSpPr>
          <p:nvPr/>
        </p:nvSpPr>
        <p:spPr>
          <a:xfrm>
            <a:off x="168400" y="4609850"/>
            <a:ext cx="563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</a:pPr>
            <a:r>
              <a:rPr lang="en-GB" sz="1400" dirty="0"/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64982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786950" y="2923309"/>
            <a:ext cx="5570100" cy="978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3" name="Google Shape;137;p24">
            <a:extLst>
              <a:ext uri="{FF2B5EF4-FFF2-40B4-BE49-F238E27FC236}">
                <a16:creationId xmlns:a16="http://schemas.microsoft.com/office/drawing/2014/main" id="{B9EB209F-9F7B-4F1D-8A5E-7052EB31A5AA}"/>
              </a:ext>
            </a:extLst>
          </p:cNvPr>
          <p:cNvSpPr txBox="1">
            <a:spLocks/>
          </p:cNvSpPr>
          <p:nvPr/>
        </p:nvSpPr>
        <p:spPr>
          <a:xfrm>
            <a:off x="168400" y="4609850"/>
            <a:ext cx="56345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232"/>
              </a:buClr>
              <a:buSzPts val="1800"/>
              <a:buFont typeface="Barlow"/>
              <a:buNone/>
              <a:defRPr sz="16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3323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33323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</a:pPr>
            <a:r>
              <a:rPr lang="en-GB" sz="1400" dirty="0"/>
              <a:t>7/7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yping Lesson by Slidesgo">
  <a:themeElements>
    <a:clrScheme name="Simple Light">
      <a:dk1>
        <a:srgbClr val="57DD9C"/>
      </a:dk1>
      <a:lt1>
        <a:srgbClr val="9EEEC5"/>
      </a:lt1>
      <a:dk2>
        <a:srgbClr val="333232"/>
      </a:dk2>
      <a:lt2>
        <a:srgbClr val="F3F3F3"/>
      </a:lt2>
      <a:accent1>
        <a:srgbClr val="57DD9C"/>
      </a:accent1>
      <a:accent2>
        <a:srgbClr val="9EEEC5"/>
      </a:accent2>
      <a:accent3>
        <a:srgbClr val="333232"/>
      </a:accent3>
      <a:accent4>
        <a:srgbClr val="F3F3F3"/>
      </a:accent4>
      <a:accent5>
        <a:srgbClr val="57DD9C"/>
      </a:accent5>
      <a:accent6>
        <a:srgbClr val="9EEEC5"/>
      </a:accent6>
      <a:hlink>
        <a:srgbClr val="33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174</Words>
  <Application>Microsoft Office PowerPoint</Application>
  <PresentationFormat>On-screen Show (16:9)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Barlow</vt:lpstr>
      <vt:lpstr>Overpass Mono</vt:lpstr>
      <vt:lpstr>Prata</vt:lpstr>
      <vt:lpstr>Roboto Slab Regular</vt:lpstr>
      <vt:lpstr>Typing Lesson by Slidesgo</vt:lpstr>
      <vt:lpstr>TCP Flow Control</vt:lpstr>
      <vt:lpstr>Send Window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Flow Control</dc:title>
  <cp:lastModifiedBy>Alvi Khan</cp:lastModifiedBy>
  <cp:revision>7</cp:revision>
  <dcterms:modified xsi:type="dcterms:W3CDTF">2022-01-09T19:12:25Z</dcterms:modified>
</cp:coreProperties>
</file>