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embeddedFontLst>
    <p:embeddedFont>
      <p:font typeface="Hammersmith One" panose="02010703030501060504" pitchFamily="2" charset="0"/>
      <p:regular r:id="rId25"/>
    </p:embeddedFont>
    <p:embeddedFont>
      <p:font typeface="Nunito" pitchFamily="2" charset="0"/>
      <p:regular r:id="rId26"/>
    </p:embeddedFont>
    <p:embeddedFont>
      <p:font typeface="Roboto Condensed Light" panose="02000000000000000000" pitchFamily="2" charset="0"/>
      <p:regular r:id="rId27"/>
    </p:embeddedFont>
    <p:embeddedFont>
      <p:font typeface="Ubuntu" panose="020B0504030602030204" pitchFamily="3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11c043ed56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11c043ed56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1c16d6bf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1c16d6bf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11c16d6bf8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11c16d6bf8a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11c02ae187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11c02ae187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1c02ae187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1c02ae187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11c02ae187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11c02ae187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1c02ae187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1c02ae187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11c02ae187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11c02ae187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11c02ae187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11c02ae187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11c03fe58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11c03fe58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1c03fe58b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1c03fe58b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c6a01074ef_0_20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c6a01074ef_0_20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1c02ae187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1c02ae187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11c043ed56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11c043ed56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1c043ed56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1c043ed56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1c043ed56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1c043ed56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11c043ed5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11c043ed5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1c043ed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1c043ed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accent2"/>
                </a:solidFill>
              </a:rPr>
              <a:t>Machine Learning in Wireless Medium Access Efficiency</a:t>
            </a:r>
            <a:endParaRPr sz="4500">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CSE 4615</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81" name="Google Shape;1381;p62"/>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288925" algn="l" rtl="0">
              <a:spcBef>
                <a:spcPts val="0"/>
              </a:spcBef>
              <a:spcAft>
                <a:spcPts val="0"/>
              </a:spcAft>
              <a:buSzPts val="950"/>
              <a:buChar char="●"/>
            </a:pPr>
            <a:r>
              <a:rPr lang="en" sz="1500"/>
              <a:t>Scheduling without collision has low throughput.</a:t>
            </a:r>
            <a:endParaRPr sz="1500"/>
          </a:p>
          <a:p>
            <a:pPr marL="457200" lvl="0" indent="-288925" algn="l" rtl="0">
              <a:spcBef>
                <a:spcPts val="0"/>
              </a:spcBef>
              <a:spcAft>
                <a:spcPts val="0"/>
              </a:spcAft>
              <a:buSzPts val="950"/>
              <a:buChar char="●"/>
            </a:pPr>
            <a:r>
              <a:rPr lang="en" sz="1500"/>
              <a:t>Contention-based scheduling has higher collisions.</a:t>
            </a:r>
            <a:endParaRPr sz="1500"/>
          </a:p>
          <a:p>
            <a:pPr marL="457200" lvl="0" indent="-288925" algn="l" rtl="0">
              <a:spcBef>
                <a:spcPts val="0"/>
              </a:spcBef>
              <a:spcAft>
                <a:spcPts val="0"/>
              </a:spcAft>
              <a:buSzPts val="950"/>
              <a:buChar char="●"/>
            </a:pPr>
            <a:r>
              <a:rPr lang="en" sz="1500"/>
              <a:t>Multi-agent RL-based TSCH scheduling scheme allows contention but minimizes collisions.</a:t>
            </a:r>
            <a:endParaRPr sz="1500"/>
          </a:p>
          <a:p>
            <a:pPr marL="457200" lvl="0" indent="-288925" algn="l" rtl="0">
              <a:spcBef>
                <a:spcPts val="0"/>
              </a:spcBef>
              <a:spcAft>
                <a:spcPts val="0"/>
              </a:spcAft>
              <a:buSzPts val="950"/>
              <a:buChar char="●"/>
            </a:pPr>
            <a:r>
              <a:rPr lang="en" sz="1500"/>
              <a:t>Q-Learning, a specific RL machine learning method, is used to learn the best transmission slot.</a:t>
            </a:r>
            <a:endParaRPr sz="1500"/>
          </a:p>
          <a:p>
            <a:pPr marL="457200" lvl="0" indent="0" algn="l" rtl="0">
              <a:spcBef>
                <a:spcPts val="1600"/>
              </a:spcBef>
              <a:spcAft>
                <a:spcPts val="1600"/>
              </a:spcAft>
              <a:buNone/>
            </a:pPr>
            <a:endParaRPr/>
          </a:p>
        </p:txBody>
      </p:sp>
      <p:pic>
        <p:nvPicPr>
          <p:cNvPr id="1382" name="Google Shape;1382;p62"/>
          <p:cNvPicPr preferRelativeResize="0"/>
          <p:nvPr/>
        </p:nvPicPr>
        <p:blipFill>
          <a:blip r:embed="rId3">
            <a:alphaModFix/>
          </a:blip>
          <a:stretch>
            <a:fillRect/>
          </a:stretch>
        </p:blipFill>
        <p:spPr>
          <a:xfrm>
            <a:off x="2984166" y="2662400"/>
            <a:ext cx="3175676" cy="234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88" name="Google Shape;1388;p63"/>
          <p:cNvSpPr txBox="1">
            <a:spLocks noGrp="1"/>
          </p:cNvSpPr>
          <p:nvPr>
            <p:ph type="subTitle" idx="1"/>
          </p:nvPr>
        </p:nvSpPr>
        <p:spPr>
          <a:xfrm>
            <a:off x="713250" y="1325275"/>
            <a:ext cx="4377300" cy="2907300"/>
          </a:xfrm>
          <a:prstGeom prst="rect">
            <a:avLst/>
          </a:prstGeom>
        </p:spPr>
        <p:txBody>
          <a:bodyPr spcFirstLastPara="1" wrap="square" lIns="91425" tIns="91425" rIns="91425" bIns="91425" anchor="t" anchorCtr="0">
            <a:noAutofit/>
          </a:bodyPr>
          <a:lstStyle/>
          <a:p>
            <a:pPr marL="457200" lvl="0" indent="-288925" algn="l" rtl="0">
              <a:lnSpc>
                <a:spcPct val="115000"/>
              </a:lnSpc>
              <a:spcBef>
                <a:spcPts val="0"/>
              </a:spcBef>
              <a:spcAft>
                <a:spcPts val="0"/>
              </a:spcAft>
              <a:buSzPts val="950"/>
              <a:buChar char="●"/>
            </a:pPr>
            <a:r>
              <a:rPr lang="en" sz="1500"/>
              <a:t>Proposed scheduler learns the transmission slot with the lowest transmission failure rate and transmits only in that slot.</a:t>
            </a:r>
            <a:endParaRPr sz="1500"/>
          </a:p>
          <a:p>
            <a:pPr marL="457200" lvl="0" indent="-288925" algn="l" rtl="0">
              <a:lnSpc>
                <a:spcPct val="115000"/>
              </a:lnSpc>
              <a:spcBef>
                <a:spcPts val="0"/>
              </a:spcBef>
              <a:spcAft>
                <a:spcPts val="0"/>
              </a:spcAft>
              <a:buSzPts val="950"/>
              <a:buChar char="●"/>
            </a:pPr>
            <a:r>
              <a:rPr lang="en" sz="1500"/>
              <a:t>It is autonomous and does not require additional communication to distribute or create schedules.</a:t>
            </a:r>
            <a:endParaRPr sz="1500"/>
          </a:p>
          <a:p>
            <a:pPr marL="457200" lvl="0" indent="-288925" algn="l" rtl="0">
              <a:lnSpc>
                <a:spcPct val="115000"/>
              </a:lnSpc>
              <a:spcBef>
                <a:spcPts val="0"/>
              </a:spcBef>
              <a:spcAft>
                <a:spcPts val="0"/>
              </a:spcAft>
              <a:buSzPts val="950"/>
              <a:buChar char="●"/>
            </a:pPr>
            <a:r>
              <a:rPr lang="en" sz="1500"/>
              <a:t>Multi-agent RL is applied in a TSCH scheduling algorithm for the first time.</a:t>
            </a:r>
            <a:endParaRPr sz="1500"/>
          </a:p>
          <a:p>
            <a:pPr marL="457200" lvl="0" indent="-288925" algn="l" rtl="0">
              <a:lnSpc>
                <a:spcPct val="115000"/>
              </a:lnSpc>
              <a:spcBef>
                <a:spcPts val="0"/>
              </a:spcBef>
              <a:spcAft>
                <a:spcPts val="0"/>
              </a:spcAft>
              <a:buSzPts val="950"/>
              <a:buChar char="●"/>
            </a:pPr>
            <a:r>
              <a:rPr lang="en" sz="1500"/>
              <a:t>Action peeking is proposed to address the non-stationarity problem in multi-agent RL.</a:t>
            </a:r>
            <a:endParaRPr sz="1500"/>
          </a:p>
          <a:p>
            <a:pPr marL="457200" lvl="0" indent="0" algn="l" rtl="0">
              <a:spcBef>
                <a:spcPts val="1600"/>
              </a:spcBef>
              <a:spcAft>
                <a:spcPts val="1600"/>
              </a:spcAft>
              <a:buNone/>
            </a:pPr>
            <a:endParaRPr/>
          </a:p>
        </p:txBody>
      </p:sp>
      <p:pic>
        <p:nvPicPr>
          <p:cNvPr id="1389" name="Google Shape;1389;p63"/>
          <p:cNvPicPr preferRelativeResize="0"/>
          <p:nvPr/>
        </p:nvPicPr>
        <p:blipFill>
          <a:blip r:embed="rId3">
            <a:alphaModFix/>
          </a:blip>
          <a:stretch>
            <a:fillRect/>
          </a:stretch>
        </p:blipFill>
        <p:spPr>
          <a:xfrm>
            <a:off x="5136424" y="1525975"/>
            <a:ext cx="3139101" cy="250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6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Performance</a:t>
            </a:r>
            <a:endParaRPr/>
          </a:p>
        </p:txBody>
      </p:sp>
      <p:sp>
        <p:nvSpPr>
          <p:cNvPr id="1395" name="Google Shape;1395;p64"/>
          <p:cNvSpPr txBox="1"/>
          <p:nvPr/>
        </p:nvSpPr>
        <p:spPr>
          <a:xfrm>
            <a:off x="3972125" y="3462975"/>
            <a:ext cx="4458600" cy="9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500">
                <a:solidFill>
                  <a:schemeClr val="accent2"/>
                </a:solidFill>
                <a:latin typeface="Manjari"/>
                <a:ea typeface="Manjari"/>
                <a:cs typeface="Manjari"/>
                <a:sym typeface="Manjari"/>
              </a:rPr>
              <a:t>The performance of the TSCH scheduler was consistently good for various applications, compared with other schedulers</a:t>
            </a:r>
            <a:endParaRPr sz="1500">
              <a:solidFill>
                <a:schemeClr val="accent2"/>
              </a:solidFill>
              <a:latin typeface="Manjari"/>
              <a:ea typeface="Manjari"/>
              <a:cs typeface="Manjari"/>
              <a:sym typeface="Manjari"/>
            </a:endParaRPr>
          </a:p>
        </p:txBody>
      </p:sp>
      <p:pic>
        <p:nvPicPr>
          <p:cNvPr id="1396" name="Google Shape;1396;p64"/>
          <p:cNvPicPr preferRelativeResize="0"/>
          <p:nvPr/>
        </p:nvPicPr>
        <p:blipFill rotWithShape="1">
          <a:blip r:embed="rId3">
            <a:alphaModFix/>
          </a:blip>
          <a:srcRect/>
          <a:stretch/>
        </p:blipFill>
        <p:spPr>
          <a:xfrm>
            <a:off x="984250" y="1173850"/>
            <a:ext cx="2796766" cy="1764401"/>
          </a:xfrm>
          <a:prstGeom prst="rect">
            <a:avLst/>
          </a:prstGeom>
          <a:noFill/>
          <a:ln>
            <a:noFill/>
          </a:ln>
        </p:spPr>
      </p:pic>
      <p:pic>
        <p:nvPicPr>
          <p:cNvPr id="1397" name="Google Shape;1397;p64"/>
          <p:cNvPicPr preferRelativeResize="0"/>
          <p:nvPr/>
        </p:nvPicPr>
        <p:blipFill>
          <a:blip r:embed="rId4">
            <a:alphaModFix/>
          </a:blip>
          <a:stretch>
            <a:fillRect/>
          </a:stretch>
        </p:blipFill>
        <p:spPr>
          <a:xfrm>
            <a:off x="4662888" y="1161300"/>
            <a:ext cx="2796774" cy="1789496"/>
          </a:xfrm>
          <a:prstGeom prst="rect">
            <a:avLst/>
          </a:prstGeom>
          <a:noFill/>
          <a:ln>
            <a:noFill/>
          </a:ln>
        </p:spPr>
      </p:pic>
      <p:pic>
        <p:nvPicPr>
          <p:cNvPr id="1398" name="Google Shape;1398;p64"/>
          <p:cNvPicPr preferRelativeResize="0"/>
          <p:nvPr/>
        </p:nvPicPr>
        <p:blipFill>
          <a:blip r:embed="rId5">
            <a:alphaModFix/>
          </a:blip>
          <a:stretch>
            <a:fillRect/>
          </a:stretch>
        </p:blipFill>
        <p:spPr>
          <a:xfrm>
            <a:off x="984250" y="3047566"/>
            <a:ext cx="2796776" cy="17773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2"/>
        <p:cNvGrpSpPr/>
        <p:nvPr/>
      </p:nvGrpSpPr>
      <p:grpSpPr>
        <a:xfrm>
          <a:off x="0" y="0"/>
          <a:ext cx="0" cy="0"/>
          <a:chOff x="0" y="0"/>
          <a:chExt cx="0" cy="0"/>
        </a:xfrm>
      </p:grpSpPr>
      <p:sp>
        <p:nvSpPr>
          <p:cNvPr id="1403" name="Google Shape;1403;p65"/>
          <p:cNvSpPr txBox="1">
            <a:spLocks noGrp="1"/>
          </p:cNvSpPr>
          <p:nvPr>
            <p:ph type="title"/>
          </p:nvPr>
        </p:nvSpPr>
        <p:spPr>
          <a:xfrm>
            <a:off x="2052900" y="1415850"/>
            <a:ext cx="5038200" cy="2311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500"/>
              <a:t>Learning Based Frequency and Time-Domain Inter-Cell Interference Coordination in HetNets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6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Issues</a:t>
            </a:r>
            <a:endParaRPr/>
          </a:p>
        </p:txBody>
      </p:sp>
      <p:sp>
        <p:nvSpPr>
          <p:cNvPr id="1409" name="Google Shape;1409;p66"/>
          <p:cNvSpPr txBox="1">
            <a:spLocks noGrp="1"/>
          </p:cNvSpPr>
          <p:nvPr>
            <p:ph type="subTitle" idx="1"/>
          </p:nvPr>
        </p:nvSpPr>
        <p:spPr>
          <a:xfrm>
            <a:off x="713250" y="1126100"/>
            <a:ext cx="7717500" cy="14250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SzPts val="1050"/>
              <a:buChar char="●"/>
            </a:pPr>
            <a:r>
              <a:rPr lang="en"/>
              <a:t>Concentrates on downlink transmission in inter-cell interference coordination (ICIC) techniques used in heterogeneous networks</a:t>
            </a:r>
            <a:endParaRPr/>
          </a:p>
          <a:p>
            <a:pPr marL="457200" lvl="0" indent="-295275" algn="l" rtl="0">
              <a:spcBef>
                <a:spcPts val="0"/>
              </a:spcBef>
              <a:spcAft>
                <a:spcPts val="0"/>
              </a:spcAft>
              <a:buSzPts val="1050"/>
              <a:buChar char="●"/>
            </a:pPr>
            <a:r>
              <a:rPr lang="en"/>
              <a:t>Macro cells have a stronger downlink, which might cause devices to connect to it instead of to their closest picocell</a:t>
            </a:r>
            <a:endParaRPr/>
          </a:p>
          <a:p>
            <a:pPr marL="457200" lvl="0" indent="-295275" algn="l" rtl="0">
              <a:spcBef>
                <a:spcPts val="0"/>
              </a:spcBef>
              <a:spcAft>
                <a:spcPts val="0"/>
              </a:spcAft>
              <a:buSzPts val="1050"/>
              <a:buChar char="●"/>
            </a:pPr>
            <a:r>
              <a:rPr lang="en"/>
              <a:t>Causes the macrocell to become overloaded</a:t>
            </a:r>
            <a:endParaRPr/>
          </a:p>
        </p:txBody>
      </p:sp>
      <p:pic>
        <p:nvPicPr>
          <p:cNvPr id="1410" name="Google Shape;1410;p66"/>
          <p:cNvPicPr preferRelativeResize="0"/>
          <p:nvPr/>
        </p:nvPicPr>
        <p:blipFill rotWithShape="1">
          <a:blip r:embed="rId3">
            <a:alphaModFix/>
          </a:blip>
          <a:srcRect l="268" r="278"/>
          <a:stretch/>
        </p:blipFill>
        <p:spPr>
          <a:xfrm>
            <a:off x="2503388" y="2612675"/>
            <a:ext cx="4137223" cy="192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416" name="Google Shape;1416;p6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SzPts val="1050"/>
              <a:buChar char="●"/>
            </a:pPr>
            <a:r>
              <a:rPr lang="en"/>
              <a:t>Cell Range Expansion (CRE) used to combat this and prioritize picocells</a:t>
            </a:r>
            <a:endParaRPr/>
          </a:p>
          <a:p>
            <a:pPr marL="457200" lvl="0" indent="-295275" algn="l" rtl="0">
              <a:spcBef>
                <a:spcPts val="0"/>
              </a:spcBef>
              <a:spcAft>
                <a:spcPts val="0"/>
              </a:spcAft>
              <a:buSzPts val="1050"/>
              <a:buChar char="●"/>
            </a:pPr>
            <a:r>
              <a:rPr lang="en"/>
              <a:t>May cause low SINR by adding a bias value</a:t>
            </a:r>
            <a:endParaRPr/>
          </a:p>
          <a:p>
            <a:pPr marL="457200" lvl="0" indent="-295275" algn="l" rtl="0">
              <a:spcBef>
                <a:spcPts val="0"/>
              </a:spcBef>
              <a:spcAft>
                <a:spcPts val="0"/>
              </a:spcAft>
              <a:buSzPts val="1050"/>
              <a:buChar char="●"/>
            </a:pPr>
            <a:r>
              <a:rPr lang="en"/>
              <a:t>Paper uses CRE in a way that does not cause low SINR</a:t>
            </a:r>
            <a:endParaRPr/>
          </a:p>
          <a:p>
            <a:pPr marL="457200" lvl="0" indent="-295275" algn="l" rtl="0">
              <a:spcBef>
                <a:spcPts val="0"/>
              </a:spcBef>
              <a:spcAft>
                <a:spcPts val="0"/>
              </a:spcAft>
              <a:buSzPts val="1050"/>
              <a:buChar char="●"/>
            </a:pPr>
            <a:r>
              <a:rPr lang="en"/>
              <a:t>Requires picocells to be self learning</a:t>
            </a:r>
            <a:endParaRPr/>
          </a:p>
          <a:p>
            <a:pPr marL="457200" lvl="0" indent="-295275" algn="l" rtl="0">
              <a:spcBef>
                <a:spcPts val="0"/>
              </a:spcBef>
              <a:spcAft>
                <a:spcPts val="0"/>
              </a:spcAft>
              <a:buSzPts val="1050"/>
              <a:buChar char="●"/>
            </a:pPr>
            <a:r>
              <a:rPr lang="en"/>
              <a:t>Works on both time and frequency domains</a:t>
            </a:r>
            <a:endParaRPr/>
          </a:p>
          <a:p>
            <a:pPr marL="457200" lvl="0" indent="-295275" algn="l" rtl="0">
              <a:spcBef>
                <a:spcPts val="0"/>
              </a:spcBef>
              <a:spcAft>
                <a:spcPts val="0"/>
              </a:spcAft>
              <a:buSzPts val="1050"/>
              <a:buChar char="●"/>
            </a:pPr>
            <a:r>
              <a:rPr lang="en"/>
              <a:t>Provides decentralized solutions for joint power control and cell association</a:t>
            </a:r>
            <a:endParaRPr/>
          </a:p>
          <a:p>
            <a:pPr marL="457200" lvl="0" indent="-295275" algn="l" rtl="0">
              <a:spcBef>
                <a:spcPts val="0"/>
              </a:spcBef>
              <a:spcAft>
                <a:spcPts val="0"/>
              </a:spcAft>
              <a:buSzPts val="1050"/>
              <a:buChar char="●"/>
            </a:pPr>
            <a:r>
              <a:rPr lang="en"/>
              <a:t>Network leans appropriate bias value to add to a specific picocell by coordinating between the other picocells and the macrocells</a:t>
            </a:r>
            <a:endParaRPr/>
          </a:p>
          <a:p>
            <a:pPr marL="457200" lvl="0" indent="-295275" algn="l" rtl="0">
              <a:spcBef>
                <a:spcPts val="0"/>
              </a:spcBef>
              <a:spcAft>
                <a:spcPts val="0"/>
              </a:spcAft>
              <a:buSzPts val="1050"/>
              <a:buChar char="●"/>
            </a:pPr>
            <a:r>
              <a:rPr lang="en"/>
              <a:t>Most papers before this assumed the same bias value for all the picocells, which was less efficient</a:t>
            </a:r>
            <a:endParaRPr/>
          </a:p>
          <a:p>
            <a:pPr marL="457200" lvl="0" indent="-295275" algn="l" rtl="0">
              <a:spcBef>
                <a:spcPts val="0"/>
              </a:spcBef>
              <a:spcAft>
                <a:spcPts val="0"/>
              </a:spcAft>
              <a:buSzPts val="1050"/>
              <a:buChar char="●"/>
            </a:pPr>
            <a:r>
              <a:rPr lang="en"/>
              <a:t>Learning based on Reinforcement Learning, which was previously unseen</a:t>
            </a:r>
            <a:endParaRPr/>
          </a:p>
          <a:p>
            <a:pPr marL="457200" lvl="0" indent="-295275" algn="l" rtl="0">
              <a:spcBef>
                <a:spcPts val="0"/>
              </a:spcBef>
              <a:spcAft>
                <a:spcPts val="0"/>
              </a:spcAft>
              <a:buSzPts val="1050"/>
              <a:buChar char="●"/>
            </a:pPr>
            <a:r>
              <a:rPr lang="en"/>
              <a:t>Difficulty lies in reducing load from the macrocells without affecting the QoS requirements of the users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0"/>
        <p:cNvGrpSpPr/>
        <p:nvPr/>
      </p:nvGrpSpPr>
      <p:grpSpPr>
        <a:xfrm>
          <a:off x="0" y="0"/>
          <a:ext cx="0" cy="0"/>
          <a:chOff x="0" y="0"/>
          <a:chExt cx="0" cy="0"/>
        </a:xfrm>
      </p:grpSpPr>
      <p:sp>
        <p:nvSpPr>
          <p:cNvPr id="1421" name="Google Shape;1421;p68"/>
          <p:cNvSpPr txBox="1">
            <a:spLocks noGrp="1"/>
          </p:cNvSpPr>
          <p:nvPr>
            <p:ph type="title"/>
          </p:nvPr>
        </p:nvSpPr>
        <p:spPr>
          <a:xfrm>
            <a:off x="2019300" y="1637400"/>
            <a:ext cx="5105400" cy="18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In-Depth Analysis</a:t>
            </a:r>
            <a:endParaRPr>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6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Frequency Domain</a:t>
            </a:r>
            <a:endParaRPr/>
          </a:p>
        </p:txBody>
      </p:sp>
      <p:sp>
        <p:nvSpPr>
          <p:cNvPr id="1427" name="Google Shape;1427;p69"/>
          <p:cNvSpPr txBox="1">
            <a:spLocks noGrp="1"/>
          </p:cNvSpPr>
          <p:nvPr>
            <p:ph type="subTitle" idx="1"/>
          </p:nvPr>
        </p:nvSpPr>
        <p:spPr>
          <a:xfrm>
            <a:off x="713250" y="1126100"/>
            <a:ext cx="7717500" cy="22686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SzPts val="1050"/>
              <a:buChar char="●"/>
            </a:pPr>
            <a:r>
              <a:rPr lang="en"/>
              <a:t>Discussing paper titled “Learning Based Frequency and Time-Domain Inter-Cell Interference Coordination in HetNets”</a:t>
            </a:r>
            <a:endParaRPr/>
          </a:p>
          <a:p>
            <a:pPr marL="457200" lvl="0" indent="-295275" algn="l" rtl="0">
              <a:spcBef>
                <a:spcPts val="0"/>
              </a:spcBef>
              <a:spcAft>
                <a:spcPts val="0"/>
              </a:spcAft>
              <a:buSzPts val="1050"/>
              <a:buChar char="●"/>
            </a:pPr>
            <a:r>
              <a:rPr lang="en"/>
              <a:t>Deals with time and frequency domains separately</a:t>
            </a:r>
            <a:endParaRPr/>
          </a:p>
          <a:p>
            <a:pPr marL="0" lvl="0" indent="0" algn="l" rtl="0">
              <a:spcBef>
                <a:spcPts val="1600"/>
              </a:spcBef>
              <a:spcAft>
                <a:spcPts val="0"/>
              </a:spcAft>
              <a:buNone/>
            </a:pPr>
            <a:r>
              <a:rPr lang="en"/>
              <a:t>Frequency Domain ICIC:</a:t>
            </a:r>
            <a:endParaRPr/>
          </a:p>
          <a:p>
            <a:pPr marL="457200" marR="4397121" lvl="0" indent="-295275" algn="l" rtl="0">
              <a:spcBef>
                <a:spcPts val="1600"/>
              </a:spcBef>
              <a:spcAft>
                <a:spcPts val="0"/>
              </a:spcAft>
              <a:buSzPts val="1050"/>
              <a:buChar char="●"/>
            </a:pPr>
            <a:r>
              <a:rPr lang="en"/>
              <a:t>CRE is of two types, single flow and multi flow.</a:t>
            </a:r>
            <a:endParaRPr/>
          </a:p>
          <a:p>
            <a:pPr marL="457200" marR="4397121" lvl="0" indent="-295275" algn="l" rtl="0">
              <a:spcBef>
                <a:spcPts val="0"/>
              </a:spcBef>
              <a:spcAft>
                <a:spcPts val="0"/>
              </a:spcAft>
              <a:buSzPts val="1050"/>
              <a:buChar char="●"/>
            </a:pPr>
            <a:r>
              <a:rPr lang="en"/>
              <a:t>For single flow, a single channel is used to perform CRE so that only that channel is used by the receiver.</a:t>
            </a:r>
            <a:endParaRPr/>
          </a:p>
        </p:txBody>
      </p:sp>
      <p:pic>
        <p:nvPicPr>
          <p:cNvPr id="1428" name="Google Shape;1428;p69"/>
          <p:cNvPicPr preferRelativeResize="0"/>
          <p:nvPr/>
        </p:nvPicPr>
        <p:blipFill>
          <a:blip r:embed="rId3">
            <a:alphaModFix/>
          </a:blip>
          <a:stretch>
            <a:fillRect/>
          </a:stretch>
        </p:blipFill>
        <p:spPr>
          <a:xfrm>
            <a:off x="3926425" y="2198150"/>
            <a:ext cx="4610049" cy="234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7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Time and Frequency Domains</a:t>
            </a:r>
            <a:endParaRPr/>
          </a:p>
        </p:txBody>
      </p:sp>
      <p:sp>
        <p:nvSpPr>
          <p:cNvPr id="1434" name="Google Shape;1434;p70"/>
          <p:cNvSpPr txBox="1">
            <a:spLocks noGrp="1"/>
          </p:cNvSpPr>
          <p:nvPr>
            <p:ph type="subTitle" idx="1"/>
          </p:nvPr>
        </p:nvSpPr>
        <p:spPr>
          <a:xfrm>
            <a:off x="713250" y="1126100"/>
            <a:ext cx="7717500" cy="2268600"/>
          </a:xfrm>
          <a:prstGeom prst="rect">
            <a:avLst/>
          </a:prstGeom>
        </p:spPr>
        <p:txBody>
          <a:bodyPr spcFirstLastPara="1" wrap="square" lIns="91425" tIns="91425" rIns="91425" bIns="91425" anchor="t" anchorCtr="0">
            <a:noAutofit/>
          </a:bodyPr>
          <a:lstStyle/>
          <a:p>
            <a:pPr marL="457200" marR="3420533" lvl="0" indent="-295275" algn="l" rtl="0">
              <a:spcBef>
                <a:spcPts val="0"/>
              </a:spcBef>
              <a:spcAft>
                <a:spcPts val="0"/>
              </a:spcAft>
              <a:buSzPts val="1050"/>
              <a:buChar char="●"/>
            </a:pPr>
            <a:r>
              <a:rPr lang="en"/>
              <a:t>In multiflow, CRE is still performed on just one channel, but the microcell continues to serve data on the other channel</a:t>
            </a:r>
            <a:endParaRPr/>
          </a:p>
          <a:p>
            <a:pPr marL="457200" marR="3420533" lvl="0" indent="-295275" algn="l" rtl="0">
              <a:spcBef>
                <a:spcPts val="0"/>
              </a:spcBef>
              <a:spcAft>
                <a:spcPts val="0"/>
              </a:spcAft>
              <a:buSzPts val="1050"/>
              <a:buChar char="●"/>
            </a:pPr>
            <a:r>
              <a:rPr lang="en"/>
              <a:t>Multiflow is better since multiple base stations can be used to transmit data to the receiver</a:t>
            </a:r>
            <a:endParaRPr/>
          </a:p>
          <a:p>
            <a:pPr marL="457200" marR="3420533" lvl="0" indent="-295275" algn="l" rtl="0">
              <a:spcBef>
                <a:spcPts val="0"/>
              </a:spcBef>
              <a:spcAft>
                <a:spcPts val="0"/>
              </a:spcAft>
              <a:buSzPts val="1050"/>
              <a:buChar char="●"/>
            </a:pPr>
            <a:r>
              <a:rPr lang="en"/>
              <a:t>Requires coordination between the macro and pico cells</a:t>
            </a:r>
            <a:endParaRPr/>
          </a:p>
          <a:p>
            <a:pPr marL="457200" marR="0" lvl="0" indent="0" algn="l" rtl="0">
              <a:spcBef>
                <a:spcPts val="1600"/>
              </a:spcBef>
              <a:spcAft>
                <a:spcPts val="0"/>
              </a:spcAft>
              <a:buNone/>
            </a:pPr>
            <a:endParaRPr/>
          </a:p>
          <a:p>
            <a:pPr marL="457200" marR="0" lvl="0" indent="-295275" algn="l" rtl="0">
              <a:spcBef>
                <a:spcPts val="1600"/>
              </a:spcBef>
              <a:spcAft>
                <a:spcPts val="0"/>
              </a:spcAft>
              <a:buSzPts val="1050"/>
              <a:buChar char="●"/>
            </a:pPr>
            <a:r>
              <a:rPr lang="en"/>
              <a:t>Approach in frequency domain has 3 levels: select optimal CC to use, select CRE value and select power level.</a:t>
            </a:r>
            <a:endParaRPr/>
          </a:p>
        </p:txBody>
      </p:sp>
      <p:pic>
        <p:nvPicPr>
          <p:cNvPr id="1435" name="Google Shape;1435;p70"/>
          <p:cNvPicPr preferRelativeResize="0"/>
          <p:nvPr/>
        </p:nvPicPr>
        <p:blipFill>
          <a:blip r:embed="rId3">
            <a:alphaModFix/>
          </a:blip>
          <a:stretch>
            <a:fillRect/>
          </a:stretch>
        </p:blipFill>
        <p:spPr>
          <a:xfrm>
            <a:off x="5002825" y="1671113"/>
            <a:ext cx="3209824" cy="180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7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Time and Domain</a:t>
            </a:r>
            <a:endParaRPr/>
          </a:p>
        </p:txBody>
      </p:sp>
      <p:sp>
        <p:nvSpPr>
          <p:cNvPr id="1441" name="Google Shape;1441;p71"/>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Domain ICIC:</a:t>
            </a:r>
            <a:endParaRPr/>
          </a:p>
          <a:p>
            <a:pPr marL="457200" lvl="0" indent="-295275" algn="l" rtl="0">
              <a:spcBef>
                <a:spcPts val="1600"/>
              </a:spcBef>
              <a:spcAft>
                <a:spcPts val="0"/>
              </a:spcAft>
              <a:buSzPts val="1050"/>
              <a:buChar char="●"/>
            </a:pPr>
            <a:r>
              <a:rPr lang="en"/>
              <a:t>2 level approach with loose coordination between picocells and macrocells.</a:t>
            </a:r>
            <a:endParaRPr/>
          </a:p>
          <a:p>
            <a:pPr marL="457200" lvl="0" indent="-295275" algn="l" rtl="0">
              <a:spcBef>
                <a:spcPts val="0"/>
              </a:spcBef>
              <a:spcAft>
                <a:spcPts val="0"/>
              </a:spcAft>
              <a:buSzPts val="1050"/>
              <a:buChar char="●"/>
            </a:pPr>
            <a:r>
              <a:rPr lang="en"/>
              <a:t>Network autonomously optimizes the CRE value of the picocells</a:t>
            </a:r>
            <a:endParaRPr/>
          </a:p>
          <a:p>
            <a:pPr marL="457200" lvl="0" indent="-295275" algn="l" rtl="0">
              <a:spcBef>
                <a:spcPts val="0"/>
              </a:spcBef>
              <a:spcAft>
                <a:spcPts val="0"/>
              </a:spcAft>
              <a:buSzPts val="1050"/>
              <a:buChar char="●"/>
            </a:pPr>
            <a:r>
              <a:rPr lang="en"/>
              <a:t>Picocells dynamically learn transmission power in order to maintain QoS</a:t>
            </a:r>
            <a:endParaRPr/>
          </a:p>
          <a:p>
            <a:pPr marL="457200" lvl="0" indent="-295275" algn="l" rtl="0">
              <a:spcBef>
                <a:spcPts val="0"/>
              </a:spcBef>
              <a:spcAft>
                <a:spcPts val="0"/>
              </a:spcAft>
              <a:buSzPts val="1050"/>
              <a:buChar char="●"/>
            </a:pPr>
            <a:r>
              <a:rPr lang="en"/>
              <a:t>Macrocells decrease their power levels accordingly to discourage their use</a:t>
            </a:r>
            <a:endParaRPr/>
          </a:p>
          <a:p>
            <a:pPr marL="457200" lvl="0" indent="-295275" algn="l" rtl="0">
              <a:spcBef>
                <a:spcPts val="0"/>
              </a:spcBef>
              <a:spcAft>
                <a:spcPts val="0"/>
              </a:spcAft>
              <a:buSzPts val="1050"/>
              <a:buChar char="●"/>
            </a:pPr>
            <a:r>
              <a:rPr lang="en"/>
              <a:t>One approach uses Q-learning and concentrates on optimizing load while minimizing quality loss</a:t>
            </a:r>
            <a:endParaRPr/>
          </a:p>
          <a:p>
            <a:pPr marL="457200" lvl="0" indent="-295275" algn="l" rtl="0">
              <a:spcBef>
                <a:spcPts val="0"/>
              </a:spcBef>
              <a:spcAft>
                <a:spcPts val="0"/>
              </a:spcAft>
              <a:buSzPts val="1050"/>
              <a:buChar char="●"/>
            </a:pPr>
            <a:r>
              <a:rPr lang="en"/>
              <a:t>Another approach uses game theory and concentrates on achieving the optimal quality satisfaction equilibria</a:t>
            </a:r>
            <a:endParaRPr/>
          </a:p>
          <a:p>
            <a:pPr marL="457200" lvl="0" indent="-295275" algn="l" rtl="0">
              <a:spcBef>
                <a:spcPts val="0"/>
              </a:spcBef>
              <a:spcAft>
                <a:spcPts val="0"/>
              </a:spcAft>
              <a:buSzPts val="1050"/>
              <a:buChar char="●"/>
            </a:pPr>
            <a:r>
              <a:rPr lang="en"/>
              <a:t>First approach is less selfish since picocells sacrifice quality to an extent</a:t>
            </a:r>
            <a:endParaRPr/>
          </a:p>
          <a:p>
            <a:pPr marL="457200" lvl="0" indent="-295275" algn="l" rtl="0">
              <a:spcBef>
                <a:spcPts val="0"/>
              </a:spcBef>
              <a:spcAft>
                <a:spcPts val="0"/>
              </a:spcAft>
              <a:buSzPts val="1050"/>
              <a:buChar char="●"/>
            </a:pPr>
            <a:r>
              <a:rPr lang="en"/>
              <a:t>Second approach is more selfish for a specific picocell since it does not change anything as long as its satisfactory quality level is met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4"/>
        <p:cNvGrpSpPr/>
        <p:nvPr/>
      </p:nvGrpSpPr>
      <p:grpSpPr>
        <a:xfrm>
          <a:off x="0" y="0"/>
          <a:ext cx="0" cy="0"/>
          <a:chOff x="0" y="0"/>
          <a:chExt cx="0" cy="0"/>
        </a:xfrm>
      </p:grpSpPr>
      <p:sp>
        <p:nvSpPr>
          <p:cNvPr id="1335" name="Google Shape;1335;p54"/>
          <p:cNvSpPr txBox="1">
            <a:spLocks noGrp="1"/>
          </p:cNvSpPr>
          <p:nvPr>
            <p:ph type="title"/>
          </p:nvPr>
        </p:nvSpPr>
        <p:spPr>
          <a:xfrm>
            <a:off x="2019300" y="1637400"/>
            <a:ext cx="5105400" cy="18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 of Existing Work</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7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Observations</a:t>
            </a:r>
            <a:endParaRPr/>
          </a:p>
        </p:txBody>
      </p:sp>
      <p:sp>
        <p:nvSpPr>
          <p:cNvPr id="1447" name="Google Shape;1447;p72"/>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SzPts val="1050"/>
              <a:buChar char="●"/>
            </a:pPr>
            <a:r>
              <a:rPr lang="en"/>
              <a:t>Increasing CRE without ICIC results in low data rates at cell edges</a:t>
            </a:r>
            <a:endParaRPr/>
          </a:p>
          <a:p>
            <a:pPr marL="457200" lvl="0" indent="-295275" algn="l" rtl="0">
              <a:spcBef>
                <a:spcPts val="0"/>
              </a:spcBef>
              <a:spcAft>
                <a:spcPts val="0"/>
              </a:spcAft>
              <a:buSzPts val="1050"/>
              <a:buChar char="●"/>
            </a:pPr>
            <a:r>
              <a:rPr lang="en"/>
              <a:t>Static QL Learning has high data rates but poor performance at cell edges</a:t>
            </a:r>
            <a:endParaRPr/>
          </a:p>
          <a:p>
            <a:pPr marL="457200" lvl="0" indent="-295275" algn="l" rtl="0">
              <a:spcBef>
                <a:spcPts val="0"/>
              </a:spcBef>
              <a:spcAft>
                <a:spcPts val="0"/>
              </a:spcAft>
              <a:buSzPts val="1050"/>
              <a:buChar char="●"/>
            </a:pPr>
            <a:r>
              <a:rPr lang="en"/>
              <a:t>Proposed dynamic QL Learning has best performance</a:t>
            </a:r>
            <a:endParaRPr/>
          </a:p>
          <a:p>
            <a:pPr marL="457200" lvl="0" indent="-295275" algn="l" rtl="0">
              <a:spcBef>
                <a:spcPts val="0"/>
              </a:spcBef>
              <a:spcAft>
                <a:spcPts val="0"/>
              </a:spcAft>
              <a:buSzPts val="1050"/>
              <a:buChar char="●"/>
            </a:pPr>
            <a:r>
              <a:rPr lang="en"/>
              <a:t>3-fold increase in average cell-throughput by activating eight picocells</a:t>
            </a:r>
            <a:endParaRPr/>
          </a:p>
          <a:p>
            <a:pPr marL="457200" lvl="0" indent="-295275" algn="l" rtl="0">
              <a:spcBef>
                <a:spcPts val="0"/>
              </a:spcBef>
              <a:spcAft>
                <a:spcPts val="0"/>
              </a:spcAft>
              <a:buSzPts val="1050"/>
              <a:buChar char="●"/>
            </a:pPr>
            <a:r>
              <a:rPr lang="en"/>
              <a:t>Yields the best performance after convergence</a:t>
            </a:r>
            <a:endParaRPr/>
          </a:p>
          <a:p>
            <a:pPr marL="457200" lvl="0" indent="-295275" algn="l" rtl="0">
              <a:spcBef>
                <a:spcPts val="0"/>
              </a:spcBef>
              <a:spcAft>
                <a:spcPts val="0"/>
              </a:spcAft>
              <a:buSzPts val="1050"/>
              <a:buChar char="●"/>
            </a:pPr>
            <a:r>
              <a:rPr lang="en"/>
              <a:t>Multi flow dynamic QL algorithm shows a performance improvement of 47% on average</a:t>
            </a:r>
            <a:endParaRPr/>
          </a:p>
          <a:p>
            <a:pPr marL="457200" lvl="0" indent="-295275" algn="l" rtl="0">
              <a:spcBef>
                <a:spcPts val="0"/>
              </a:spcBef>
              <a:spcAft>
                <a:spcPts val="0"/>
              </a:spcAft>
              <a:buSzPts val="1050"/>
              <a:buChar char="●"/>
            </a:pPr>
            <a:r>
              <a:rPr lang="en"/>
              <a:t>Multi flow dynamic QL algorithm outperforms the other algorithms in terms of total throughput</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7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1453" name="Google Shape;1453;p73"/>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Srilakshmi, Nimmagadda, and Arun Kumar Sangaiah. "Selection of machine learning techniques for network lifetime parameters and synchronization issues in wireless networks." Journal of Information Processing Systems 15.4 (2019): 833-852.</a:t>
            </a:r>
            <a:endParaRPr/>
          </a:p>
          <a:p>
            <a:pPr marL="0" lvl="0" indent="0" algn="l" rtl="0">
              <a:spcBef>
                <a:spcPts val="1600"/>
              </a:spcBef>
              <a:spcAft>
                <a:spcPts val="0"/>
              </a:spcAft>
              <a:buNone/>
            </a:pPr>
            <a:r>
              <a:rPr lang="en"/>
              <a:t>Park, Huiung, et al. "Multi-agent reinforcement-learning-based time-slotted channel hopping medium access control scheduling scheme." IEEE Access 8 (2020): 139727-139736.</a:t>
            </a:r>
            <a:endParaRPr/>
          </a:p>
          <a:p>
            <a:pPr marL="0" lvl="0" indent="0" algn="l" rtl="0">
              <a:spcBef>
                <a:spcPts val="1600"/>
              </a:spcBef>
              <a:spcAft>
                <a:spcPts val="1600"/>
              </a:spcAft>
              <a:buNone/>
            </a:pPr>
            <a:r>
              <a:rPr lang="en"/>
              <a:t>Simsek, Meryem, Mehdi Bennis, and Ismail Güvenç. "Learning based frequency-and time-domain inter-cell interference coordination in HetNets." IEEE Transactions on Vehicular Technology 64.10 (2014): 4589-4602.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74"/>
          <p:cNvSpPr txBox="1">
            <a:spLocks noGrp="1"/>
          </p:cNvSpPr>
          <p:nvPr>
            <p:ph type="title"/>
          </p:nvPr>
        </p:nvSpPr>
        <p:spPr>
          <a:xfrm flipH="1">
            <a:off x="3275625" y="1956450"/>
            <a:ext cx="4575000" cy="92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5400"/>
              <a:t>Thank You</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9"/>
        <p:cNvGrpSpPr/>
        <p:nvPr/>
      </p:nvGrpSpPr>
      <p:grpSpPr>
        <a:xfrm>
          <a:off x="0" y="0"/>
          <a:ext cx="0" cy="0"/>
          <a:chOff x="0" y="0"/>
          <a:chExt cx="0" cy="0"/>
        </a:xfrm>
      </p:grpSpPr>
      <p:sp>
        <p:nvSpPr>
          <p:cNvPr id="1340" name="Google Shape;1340;p55"/>
          <p:cNvSpPr txBox="1">
            <a:spLocks noGrp="1"/>
          </p:cNvSpPr>
          <p:nvPr>
            <p:ph type="title"/>
          </p:nvPr>
        </p:nvSpPr>
        <p:spPr>
          <a:xfrm>
            <a:off x="2052900" y="1415850"/>
            <a:ext cx="5038200" cy="2311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500"/>
              <a:t>Selection of Machine Learning Techniques for Network Lifetime Parameters and Synchronization Issues in Wireless Networks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46" name="Google Shape;1346;p56"/>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SzPts val="1050"/>
              <a:buChar char="●"/>
            </a:pPr>
            <a:r>
              <a:rPr lang="en"/>
              <a:t>Machine learning strategies can be applied for dynamic networks, affecting self-learning and developing tools to react quickly and efficiently, with less human intervention and reprogramming</a:t>
            </a:r>
            <a:endParaRPr/>
          </a:p>
          <a:p>
            <a:pPr marL="457200" lvl="0" indent="-295275" algn="l" rtl="0">
              <a:spcBef>
                <a:spcPts val="0"/>
              </a:spcBef>
              <a:spcAft>
                <a:spcPts val="0"/>
              </a:spcAft>
              <a:buSzPts val="1050"/>
              <a:buChar char="●"/>
            </a:pPr>
            <a:r>
              <a:rPr lang="en"/>
              <a:t>Machine learning techniques cannot be applied on Static networks so Conventional methods are used there</a:t>
            </a:r>
            <a:endParaRPr/>
          </a:p>
          <a:p>
            <a:pPr marL="0" lvl="0" indent="0" algn="l" rtl="0">
              <a:spcBef>
                <a:spcPts val="1600"/>
              </a:spcBef>
              <a:spcAft>
                <a:spcPts val="0"/>
              </a:spcAft>
              <a:buNone/>
            </a:pPr>
            <a:r>
              <a:rPr lang="en"/>
              <a:t>Machine Learning Algorithms on Issues in Wireless Network:</a:t>
            </a:r>
            <a:endParaRPr/>
          </a:p>
          <a:p>
            <a:pPr marL="457200" lvl="0" indent="0" algn="l" rtl="0">
              <a:spcBef>
                <a:spcPts val="1600"/>
              </a:spcBef>
              <a:spcAft>
                <a:spcPts val="0"/>
              </a:spcAft>
              <a:buNone/>
            </a:pPr>
            <a:r>
              <a:rPr lang="en"/>
              <a:t>Issue: Localization</a:t>
            </a:r>
            <a:endParaRPr/>
          </a:p>
          <a:p>
            <a:pPr marL="457200" lvl="0" indent="0" algn="l" rtl="0">
              <a:spcBef>
                <a:spcPts val="1000"/>
              </a:spcBef>
              <a:spcAft>
                <a:spcPts val="0"/>
              </a:spcAft>
              <a:buNone/>
            </a:pPr>
            <a:r>
              <a:rPr lang="en"/>
              <a:t>Problem: Difficulty in recognizing the physical and geographical location of a wireless node </a:t>
            </a:r>
            <a:endParaRPr/>
          </a:p>
          <a:p>
            <a:pPr marL="457200" lvl="0" indent="0" algn="l" rtl="0">
              <a:spcBef>
                <a:spcPts val="1000"/>
              </a:spcBef>
              <a:spcAft>
                <a:spcPts val="1000"/>
              </a:spcAft>
              <a:buNone/>
            </a:pPr>
            <a:r>
              <a:rPr lang="en"/>
              <a:t>Algorithms applied: Reinforcement Learning, K means, Support Vector Machine, Bayesian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52" name="Google Shape;1352;p5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Issue: Connectivity and Coverage</a:t>
            </a:r>
            <a:endParaRPr/>
          </a:p>
          <a:p>
            <a:pPr marL="457200" lvl="0" indent="0" algn="l" rtl="0">
              <a:spcBef>
                <a:spcPts val="1000"/>
              </a:spcBef>
              <a:spcAft>
                <a:spcPts val="0"/>
              </a:spcAft>
              <a:buNone/>
            </a:pPr>
            <a:r>
              <a:rPr lang="en"/>
              <a:t>Problem: Difficulty in coverage of the target location by an optimal number of nodes, quickly and dynamically, without any lost information</a:t>
            </a:r>
            <a:endParaRPr/>
          </a:p>
          <a:p>
            <a:pPr marL="457200" lvl="0" indent="0" algn="l" rtl="0">
              <a:spcBef>
                <a:spcPts val="1000"/>
              </a:spcBef>
              <a:spcAft>
                <a:spcPts val="0"/>
              </a:spcAft>
              <a:buNone/>
            </a:pPr>
            <a:r>
              <a:rPr lang="en"/>
              <a:t>Solution: Decision Tree, Deep-learning and evolutionary computation</a:t>
            </a:r>
            <a:endParaRPr/>
          </a:p>
          <a:p>
            <a:pPr marL="457200" lvl="0" indent="0" algn="l" rtl="0">
              <a:spcBef>
                <a:spcPts val="1000"/>
              </a:spcBef>
              <a:spcAft>
                <a:spcPts val="0"/>
              </a:spcAft>
              <a:buNone/>
            </a:pPr>
            <a:endParaRPr/>
          </a:p>
          <a:p>
            <a:pPr marL="457200" lvl="0" indent="0" algn="l" rtl="0">
              <a:spcBef>
                <a:spcPts val="1000"/>
              </a:spcBef>
              <a:spcAft>
                <a:spcPts val="0"/>
              </a:spcAft>
              <a:buNone/>
            </a:pPr>
            <a:r>
              <a:rPr lang="en"/>
              <a:t>Issue: Fault Detection</a:t>
            </a:r>
            <a:endParaRPr/>
          </a:p>
          <a:p>
            <a:pPr marL="457200" lvl="0" indent="0" algn="l" rtl="0">
              <a:spcBef>
                <a:spcPts val="1000"/>
              </a:spcBef>
              <a:spcAft>
                <a:spcPts val="0"/>
              </a:spcAft>
              <a:buNone/>
            </a:pPr>
            <a:r>
              <a:rPr lang="en"/>
              <a:t>Problem: Detecting faults caused by deployment changes, resource limitations, accuracy between faulty and normal nodes, and type of surroundings represents complex obstacles</a:t>
            </a:r>
            <a:endParaRPr/>
          </a:p>
          <a:p>
            <a:pPr marL="457200" lvl="0" indent="0" algn="l" rtl="0">
              <a:spcBef>
                <a:spcPts val="1000"/>
              </a:spcBef>
              <a:spcAft>
                <a:spcPts val="0"/>
              </a:spcAft>
              <a:buNone/>
            </a:pPr>
            <a:r>
              <a:rPr lang="en"/>
              <a:t>Solution: Random Forest, Principal Component Analysis, Independent Component Analysis, Deep Learning</a:t>
            </a:r>
            <a:endParaRPr/>
          </a:p>
          <a:p>
            <a:pPr marL="457200" lvl="0" indent="0" algn="l" rtl="0">
              <a:spcBef>
                <a:spcPts val="1000"/>
              </a:spcBef>
              <a:spcAft>
                <a:spcPts val="10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58" name="Google Shape;1358;p58"/>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Issue: Routing</a:t>
            </a:r>
            <a:endParaRPr/>
          </a:p>
          <a:p>
            <a:pPr marL="457200" lvl="0" indent="0" algn="l" rtl="0">
              <a:spcBef>
                <a:spcPts val="1000"/>
              </a:spcBef>
              <a:spcAft>
                <a:spcPts val="0"/>
              </a:spcAft>
              <a:buNone/>
            </a:pPr>
            <a:r>
              <a:rPr lang="en"/>
              <a:t>Problem: . The purpose of efficient routing is to find the best optimal route that consumes the least resources in terms of power, while providing an increased lifetime. </a:t>
            </a:r>
            <a:endParaRPr/>
          </a:p>
          <a:p>
            <a:pPr marL="457200" lvl="0" indent="0" algn="l" rtl="0">
              <a:spcBef>
                <a:spcPts val="1000"/>
              </a:spcBef>
              <a:spcAft>
                <a:spcPts val="0"/>
              </a:spcAft>
              <a:buNone/>
            </a:pPr>
            <a:r>
              <a:rPr lang="en"/>
              <a:t>Solution: Decision Tree, Random Forest, Evolutionary Computation</a:t>
            </a:r>
            <a:endParaRPr/>
          </a:p>
          <a:p>
            <a:pPr marL="457200" lvl="0" indent="0" algn="l" rtl="0">
              <a:spcBef>
                <a:spcPts val="1000"/>
              </a:spcBef>
              <a:spcAft>
                <a:spcPts val="0"/>
              </a:spcAft>
              <a:buNone/>
            </a:pPr>
            <a:r>
              <a:rPr lang="en"/>
              <a:t>Benefits: Changes in surroundings can be adopted via machine learning without the need for reprogramming, while selecting optimum cluster heads in routing can minimize communication overheads. Additionally, by employing machine learning in applications, optimum paths can be found and latency reduced.</a:t>
            </a:r>
            <a:endParaRPr/>
          </a:p>
          <a:p>
            <a:pPr marL="457200" lvl="0" indent="0" algn="l" rtl="0">
              <a:spcBef>
                <a:spcPts val="1000"/>
              </a:spcBef>
              <a:spcAft>
                <a:spcPts val="10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64" name="Google Shape;1364;p5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Issue: Congestion Control</a:t>
            </a:r>
            <a:endParaRPr/>
          </a:p>
          <a:p>
            <a:pPr marL="457200" lvl="0" indent="0" algn="l" rtl="0">
              <a:spcBef>
                <a:spcPts val="1000"/>
              </a:spcBef>
              <a:spcAft>
                <a:spcPts val="0"/>
              </a:spcAft>
              <a:buNone/>
            </a:pPr>
            <a:r>
              <a:rPr lang="en"/>
              <a:t>Problem: If Data transmission is above the capacity of the communication channel; buffer overflows, packet collision, etc may occur.  Congestion affects packet delivery ratio, quality of service, end-to-end latency, and energy consumption.</a:t>
            </a:r>
            <a:endParaRPr/>
          </a:p>
          <a:p>
            <a:pPr marL="457200" lvl="0" indent="0" algn="l" rtl="0">
              <a:spcBef>
                <a:spcPts val="1000"/>
              </a:spcBef>
              <a:spcAft>
                <a:spcPts val="0"/>
              </a:spcAft>
              <a:buNone/>
            </a:pPr>
            <a:r>
              <a:rPr lang="en"/>
              <a:t>Solution: Reinforcement Learning, Random Forest, Decision Tree, Support Vector Machine, Principle &amp; independent component analysis</a:t>
            </a:r>
            <a:endParaRPr/>
          </a:p>
          <a:p>
            <a:pPr marL="457200" lvl="0" indent="0" algn="l" rtl="0">
              <a:spcBef>
                <a:spcPts val="1000"/>
              </a:spcBef>
              <a:spcAft>
                <a:spcPts val="1000"/>
              </a:spcAft>
              <a:buNone/>
            </a:pPr>
            <a:r>
              <a:rPr lang="en"/>
              <a:t>Benefit:  End-to end delay can be minimized by finding an optimal path, and traffic can be estimated by accurately using machine learning algorithms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6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1370" name="Google Shape;1370;p60"/>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Issue: Medium Access Control</a:t>
            </a:r>
            <a:endParaRPr/>
          </a:p>
          <a:p>
            <a:pPr marL="457200" lvl="0" indent="0" algn="l" rtl="0">
              <a:spcBef>
                <a:spcPts val="1000"/>
              </a:spcBef>
              <a:spcAft>
                <a:spcPts val="0"/>
              </a:spcAft>
              <a:buNone/>
            </a:pPr>
            <a:r>
              <a:rPr lang="en"/>
              <a:t>Solution: Reinforcement Learning, Random Forest</a:t>
            </a:r>
            <a:endParaRPr/>
          </a:p>
          <a:p>
            <a:pPr marL="457200" lvl="0" indent="0" algn="l" rtl="0">
              <a:spcBef>
                <a:spcPts val="1000"/>
              </a:spcBef>
              <a:spcAft>
                <a:spcPts val="1000"/>
              </a:spcAft>
              <a:buNone/>
            </a:pPr>
            <a:r>
              <a:rPr lang="en"/>
              <a:t>Benefit: Machine learning techniques for medium access control has advantages that include avoiding latency, reducing energy consumption, reducing extra efforts to reconstruct the network by adding nodes or removing dead nodes, minimizing end-to-end delay, and enhancing the efficiency of self-learning in the network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1375" name="Google Shape;1375;p61"/>
          <p:cNvSpPr txBox="1">
            <a:spLocks noGrp="1"/>
          </p:cNvSpPr>
          <p:nvPr>
            <p:ph type="title"/>
          </p:nvPr>
        </p:nvSpPr>
        <p:spPr>
          <a:xfrm>
            <a:off x="2052900" y="1415850"/>
            <a:ext cx="5038200" cy="2311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500"/>
              <a:t>Multi-Agent Reinforcement-Learning-Based Time-Slotted Channel Hopping Medium Access Control Scheduling Scheme</a:t>
            </a:r>
            <a:endParaRPr sz="2500"/>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DEEBF1"/>
      </a:lt1>
      <a:dk2>
        <a:srgbClr val="91C4DB"/>
      </a:dk2>
      <a:lt2>
        <a:srgbClr val="FFFFFF"/>
      </a:lt2>
      <a:accent1>
        <a:srgbClr val="B9AAB5"/>
      </a:accent1>
      <a:accent2>
        <a:srgbClr val="40474B"/>
      </a:accent2>
      <a:accent3>
        <a:srgbClr val="91C4DB"/>
      </a:accent3>
      <a:accent4>
        <a:srgbClr val="DEEBF1"/>
      </a:accent4>
      <a:accent5>
        <a:srgbClr val="B9AAB5"/>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On-screen Show (16:9)</PresentationFormat>
  <Paragraphs>98</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Manjari</vt:lpstr>
      <vt:lpstr>Roboto Condensed Light</vt:lpstr>
      <vt:lpstr>Ubuntu</vt:lpstr>
      <vt:lpstr>Hammersmith One</vt:lpstr>
      <vt:lpstr>Anaheim</vt:lpstr>
      <vt:lpstr>Nunito</vt:lpstr>
      <vt:lpstr>Elegant Education Pack for Students by Slidesgo</vt:lpstr>
      <vt:lpstr>Machine Learning in Wireless Medium Access Efficiency</vt:lpstr>
      <vt:lpstr>Summary of Existing Work</vt:lpstr>
      <vt:lpstr>Selection of Machine Learning Techniques for Network Lifetime Parameters and Synchronization Issues in Wireless Networks</vt:lpstr>
      <vt:lpstr>Summary</vt:lpstr>
      <vt:lpstr>Summary</vt:lpstr>
      <vt:lpstr>Summary</vt:lpstr>
      <vt:lpstr>Summary</vt:lpstr>
      <vt:lpstr>Summary</vt:lpstr>
      <vt:lpstr>Multi-Agent Reinforcement-Learning-Based Time-Slotted Channel Hopping Medium Access Control Scheduling Scheme</vt:lpstr>
      <vt:lpstr>Summary</vt:lpstr>
      <vt:lpstr>Summary</vt:lpstr>
      <vt:lpstr>Performance</vt:lpstr>
      <vt:lpstr>Learning Based Frequency and Time-Domain Inter-Cell Interference Coordination in HetNets</vt:lpstr>
      <vt:lpstr>Issues</vt:lpstr>
      <vt:lpstr>Solution</vt:lpstr>
      <vt:lpstr>In-Depth Analysis</vt:lpstr>
      <vt:lpstr>Frequency Domain</vt:lpstr>
      <vt:lpstr>Time and Frequency Domains</vt:lpstr>
      <vt:lpstr>Time and Domain</vt:lpstr>
      <vt:lpstr>Observations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Wireless Medium Access Efficiency</dc:title>
  <cp:lastModifiedBy>User</cp:lastModifiedBy>
  <cp:revision>1</cp:revision>
  <dcterms:modified xsi:type="dcterms:W3CDTF">2022-06-19T14:20:44Z</dcterms:modified>
</cp:coreProperties>
</file>