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bold r:id="rId19"/>
      <p:boldItalic r:id="rId20"/>
    </p:embeddedFont>
    <p:embeddedFont>
      <p:font typeface="Raleway Light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4hRujiRDVvAz923KudoPlaWMS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Montserrat-bold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1892f0ad_1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91892f0ad_1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1892f0ad_1_3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191892f0ad_1_3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1892f0a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91892f0a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1892f0ad_1_16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91892f0ad_1_1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91892f0ad_1_16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1892f0ad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91892f0ad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1892f0ad_1_2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91892f0ad_1_2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91892f0ad_1_2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1892f0ad_1_2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91892f0ad_1_2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91892f0ad_1_26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1892f5b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91892f5b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1892f5b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91892f5b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91892f5b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91892f5b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3F3F3F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0153" l="0" r="0" t="0"/>
          <a:stretch/>
        </p:blipFill>
        <p:spPr>
          <a:xfrm>
            <a:off x="0" y="2705100"/>
            <a:ext cx="121920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ctrTitle"/>
          </p:nvPr>
        </p:nvSpPr>
        <p:spPr>
          <a:xfrm>
            <a:off x="838200" y="895349"/>
            <a:ext cx="9829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838200" y="3282949"/>
            <a:ext cx="9829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224" y="5597523"/>
            <a:ext cx="1073151" cy="10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7276719" y="6070489"/>
            <a:ext cx="3492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American International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University-Bangladesh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5810250"/>
            <a:ext cx="3834950" cy="9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253688" y="5371888"/>
            <a:ext cx="2696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Computer Science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Custom Layout">
  <p:cSld name="36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1892f0ad_1_407"/>
          <p:cNvSpPr txBox="1"/>
          <p:nvPr>
            <p:ph idx="12" type="sldNum"/>
          </p:nvPr>
        </p:nvSpPr>
        <p:spPr>
          <a:xfrm>
            <a:off x="11456323" y="170477"/>
            <a:ext cx="513600" cy="22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1191892f0ad_1_407"/>
          <p:cNvSpPr/>
          <p:nvPr>
            <p:ph idx="2" type="pic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" name="Google Shape;93;g1191892f0ad_1_407"/>
          <p:cNvSpPr txBox="1"/>
          <p:nvPr>
            <p:ph type="title"/>
          </p:nvPr>
        </p:nvSpPr>
        <p:spPr>
          <a:xfrm>
            <a:off x="1866900" y="2618190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1892f0ad_1_411"/>
          <p:cNvSpPr txBox="1"/>
          <p:nvPr>
            <p:ph type="title"/>
          </p:nvPr>
        </p:nvSpPr>
        <p:spPr>
          <a:xfrm>
            <a:off x="1866900" y="996124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Char char="●"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g1191892f0ad_1_4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1632" y="6270007"/>
            <a:ext cx="957899" cy="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191892f0ad_1_411"/>
          <p:cNvSpPr txBox="1"/>
          <p:nvPr/>
        </p:nvSpPr>
        <p:spPr>
          <a:xfrm>
            <a:off x="11456323" y="170477"/>
            <a:ext cx="513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1191892f0ad_1_411"/>
          <p:cNvSpPr txBox="1"/>
          <p:nvPr>
            <p:ph idx="12" type="sldNum"/>
          </p:nvPr>
        </p:nvSpPr>
        <p:spPr>
          <a:xfrm>
            <a:off x="11720360" y="3262747"/>
            <a:ext cx="381000" cy="3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1892f0ad_1_666"/>
          <p:cNvSpPr txBox="1"/>
          <p:nvPr>
            <p:ph idx="12" type="sldNum"/>
          </p:nvPr>
        </p:nvSpPr>
        <p:spPr>
          <a:xfrm>
            <a:off x="11720360" y="3262747"/>
            <a:ext cx="381000" cy="3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A3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Only" showMasterSp="0">
  <p:cSld name="23_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1892f0ad_1_2131"/>
          <p:cNvSpPr/>
          <p:nvPr>
            <p:ph idx="2" type="pic"/>
          </p:nvPr>
        </p:nvSpPr>
        <p:spPr>
          <a:xfrm>
            <a:off x="3482671" y="0"/>
            <a:ext cx="5108100" cy="6858000"/>
          </a:xfrm>
          <a:prstGeom prst="parallelogram">
            <a:avLst>
              <a:gd fmla="val 24824" name="adj"/>
            </a:avLst>
          </a:prstGeom>
          <a:noFill/>
          <a:ln>
            <a:noFill/>
          </a:ln>
        </p:spPr>
      </p:sp>
      <p:sp>
        <p:nvSpPr>
          <p:cNvPr id="103" name="Google Shape;103;g1191892f0ad_1_2131"/>
          <p:cNvSpPr txBox="1"/>
          <p:nvPr>
            <p:ph type="title"/>
          </p:nvPr>
        </p:nvSpPr>
        <p:spPr>
          <a:xfrm>
            <a:off x="502752" y="1338572"/>
            <a:ext cx="31386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rebuchet MS"/>
              <a:buChar char="●"/>
              <a:defRPr b="0" sz="5400">
                <a:solidFill>
                  <a:srgbClr val="0C0C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191892f0ad_1_2131"/>
          <p:cNvSpPr txBox="1"/>
          <p:nvPr>
            <p:ph idx="12" type="sldNum"/>
          </p:nvPr>
        </p:nvSpPr>
        <p:spPr>
          <a:xfrm>
            <a:off x="10838688" y="5734050"/>
            <a:ext cx="812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1191892f0ad_1_2131"/>
          <p:cNvSpPr txBox="1"/>
          <p:nvPr>
            <p:ph idx="1" type="body"/>
          </p:nvPr>
        </p:nvSpPr>
        <p:spPr>
          <a:xfrm>
            <a:off x="502753" y="3742804"/>
            <a:ext cx="3138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0" sz="16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960"/>
              </a:spcBef>
              <a:spcAft>
                <a:spcPts val="0"/>
              </a:spcAft>
              <a:buSzPts val="384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rtl="0" algn="l">
              <a:spcBef>
                <a:spcPts val="880"/>
              </a:spcBef>
              <a:spcAft>
                <a:spcPts val="0"/>
              </a:spcAft>
              <a:buSzPts val="2640"/>
              <a:buNone/>
              <a:defRPr b="1" sz="4400"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4000"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2720"/>
              <a:buNone/>
              <a:defRPr b="1" sz="4000"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106" name="Google Shape;106;g1191892f0ad_1_2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1632" y="6441793"/>
            <a:ext cx="957899" cy="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91892f0ad_1_2131"/>
          <p:cNvSpPr txBox="1"/>
          <p:nvPr/>
        </p:nvSpPr>
        <p:spPr>
          <a:xfrm>
            <a:off x="0" y="6528136"/>
            <a:ext cx="329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WWW.GRAAHO.COM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1892f0ad_1_2631"/>
          <p:cNvSpPr txBox="1"/>
          <p:nvPr>
            <p:ph idx="12" type="sldNum"/>
          </p:nvPr>
        </p:nvSpPr>
        <p:spPr>
          <a:xfrm>
            <a:off x="10838688" y="5734050"/>
            <a:ext cx="812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1191892f0ad_1_263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Google Shape;111;g1191892f0ad_1_26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1632" y="6441793"/>
            <a:ext cx="957899" cy="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191892f0ad_1_2631"/>
          <p:cNvSpPr txBox="1"/>
          <p:nvPr/>
        </p:nvSpPr>
        <p:spPr>
          <a:xfrm>
            <a:off x="0" y="6528136"/>
            <a:ext cx="329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WWW.GRAAHO.COM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 showMasterSp="0">
  <p:cSld name="4_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892f0ad_1_3117"/>
          <p:cNvSpPr/>
          <p:nvPr>
            <p:ph idx="2" type="pic"/>
          </p:nvPr>
        </p:nvSpPr>
        <p:spPr>
          <a:xfrm>
            <a:off x="8209820" y="0"/>
            <a:ext cx="3982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g1191892f0ad_1_3117"/>
          <p:cNvSpPr txBox="1"/>
          <p:nvPr>
            <p:ph type="title"/>
          </p:nvPr>
        </p:nvSpPr>
        <p:spPr>
          <a:xfrm>
            <a:off x="502752" y="1338572"/>
            <a:ext cx="31386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rebuchet MS"/>
              <a:buChar char="●"/>
              <a:defRPr b="0" sz="5400">
                <a:solidFill>
                  <a:srgbClr val="0C0C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191892f0ad_1_3117"/>
          <p:cNvSpPr txBox="1"/>
          <p:nvPr>
            <p:ph idx="12" type="sldNum"/>
          </p:nvPr>
        </p:nvSpPr>
        <p:spPr>
          <a:xfrm>
            <a:off x="10838688" y="5734050"/>
            <a:ext cx="812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1191892f0ad_1_3117"/>
          <p:cNvSpPr txBox="1"/>
          <p:nvPr>
            <p:ph idx="1" type="body"/>
          </p:nvPr>
        </p:nvSpPr>
        <p:spPr>
          <a:xfrm>
            <a:off x="502753" y="3742804"/>
            <a:ext cx="3138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0" sz="16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960"/>
              </a:spcBef>
              <a:spcAft>
                <a:spcPts val="0"/>
              </a:spcAft>
              <a:buSzPts val="384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rtl="0" algn="l">
              <a:spcBef>
                <a:spcPts val="880"/>
              </a:spcBef>
              <a:spcAft>
                <a:spcPts val="0"/>
              </a:spcAft>
              <a:buSzPts val="2640"/>
              <a:buNone/>
              <a:defRPr b="1" sz="4400"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4000"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2720"/>
              <a:buNone/>
              <a:defRPr b="1" sz="4000"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118" name="Google Shape;118;g1191892f0ad_1_3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1632" y="6441793"/>
            <a:ext cx="957899" cy="38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91892f0ad_1_3117"/>
          <p:cNvSpPr txBox="1"/>
          <p:nvPr/>
        </p:nvSpPr>
        <p:spPr>
          <a:xfrm>
            <a:off x="0" y="6528136"/>
            <a:ext cx="329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WWW.GRAAHO.COM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007475" y="5305425"/>
            <a:ext cx="3184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10731500" y="6386056"/>
            <a:ext cx="146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Quattrocento Sans"/>
              <a:buNone/>
            </a:pPr>
            <a:r>
              <a:rPr b="1" i="0" lang="en-US" sz="12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  |  FST  |  AIUB</a:t>
            </a:r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213725" y="6362700"/>
            <a:ext cx="1768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3280" y="6356350"/>
            <a:ext cx="477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040620" y="6356350"/>
            <a:ext cx="6305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9007475" y="5305425"/>
            <a:ext cx="3184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Quattrocento Sans"/>
              <a:buNone/>
            </a:pPr>
            <a:r>
              <a:t/>
            </a:r>
            <a:endParaRPr b="0" i="0" sz="44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;p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8213725" y="6362700"/>
            <a:ext cx="1768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383280" y="6356350"/>
            <a:ext cx="477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0040620" y="6356350"/>
            <a:ext cx="6305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29750" y="166688"/>
            <a:ext cx="2590041" cy="574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206828" y="6006440"/>
            <a:ext cx="3695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International Conference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Computing Advancements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</a:t>
            </a:r>
            <a:endParaRPr b="0" i="0" sz="22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731500" y="6386056"/>
            <a:ext cx="146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Quattrocento Sans"/>
              <a:buNone/>
            </a:pPr>
            <a:r>
              <a:rPr b="1" i="0" lang="en-US" sz="12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  |  FST  |  AIUB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8053" y="6076950"/>
            <a:ext cx="135117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85216" y="6076950"/>
            <a:ext cx="55289" cy="7810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24" name="Google Shape;124;g1191892f0ad_1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33" y="1280288"/>
            <a:ext cx="10898465" cy="3604216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44987">
              <a:srgbClr val="000000">
                <a:alpha val="29800"/>
              </a:srgbClr>
            </a:outerShdw>
          </a:effectLst>
        </p:spPr>
      </p:pic>
      <p:cxnSp>
        <p:nvCxnSpPr>
          <p:cNvPr id="125" name="Google Shape;125;g1191892f0ad_1_416"/>
          <p:cNvCxnSpPr/>
          <p:nvPr/>
        </p:nvCxnSpPr>
        <p:spPr>
          <a:xfrm>
            <a:off x="986110" y="5587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g1191892f0ad_1_416"/>
          <p:cNvCxnSpPr/>
          <p:nvPr/>
        </p:nvCxnSpPr>
        <p:spPr>
          <a:xfrm>
            <a:off x="468887" y="3262747"/>
            <a:ext cx="0" cy="3450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g1191892f0ad_1_416"/>
          <p:cNvCxnSpPr/>
          <p:nvPr/>
        </p:nvCxnSpPr>
        <p:spPr>
          <a:xfrm>
            <a:off x="516593" y="3262747"/>
            <a:ext cx="0" cy="3450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g1191892f0ad_1_416"/>
          <p:cNvSpPr txBox="1"/>
          <p:nvPr/>
        </p:nvSpPr>
        <p:spPr>
          <a:xfrm>
            <a:off x="1866900" y="5548595"/>
            <a:ext cx="2775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1191892f0ad_1_416"/>
          <p:cNvSpPr txBox="1"/>
          <p:nvPr/>
        </p:nvSpPr>
        <p:spPr>
          <a:xfrm>
            <a:off x="6985775" y="6193725"/>
            <a:ext cx="277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https://github.com/bhuiyanmobasshir94/CID</a:t>
            </a:r>
            <a:endParaRPr/>
          </a:p>
        </p:txBody>
      </p:sp>
      <p:sp>
        <p:nvSpPr>
          <p:cNvPr id="130" name="Google Shape;130;g1191892f0ad_1_416"/>
          <p:cNvSpPr/>
          <p:nvPr/>
        </p:nvSpPr>
        <p:spPr>
          <a:xfrm>
            <a:off x="6614473" y="6218151"/>
            <a:ext cx="269697" cy="274321"/>
          </a:xfrm>
          <a:custGeom>
            <a:rect b="b" l="l" r="r" t="t"/>
            <a:pathLst>
              <a:path extrusionOk="0" h="634" w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1191892f0ad_1_416"/>
          <p:cNvSpPr/>
          <p:nvPr/>
        </p:nvSpPr>
        <p:spPr>
          <a:xfrm>
            <a:off x="4257473" y="2542777"/>
            <a:ext cx="55350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10F55"/>
                </a:solidFill>
                <a:latin typeface="Raleway Light"/>
                <a:ea typeface="Raleway Light"/>
                <a:cs typeface="Raleway Light"/>
                <a:sym typeface="Raleway Light"/>
              </a:rPr>
              <a:t>AI</a:t>
            </a:r>
            <a:r>
              <a:rPr b="0" i="0" lang="en-US" sz="9600" u="none" cap="none" strike="noStrike">
                <a:solidFill>
                  <a:srgbClr val="010F55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/>
          </a:p>
        </p:txBody>
      </p:sp>
      <p:sp>
        <p:nvSpPr>
          <p:cNvPr id="132" name="Google Shape;132;g1191892f0ad_1_416"/>
          <p:cNvSpPr txBox="1"/>
          <p:nvPr/>
        </p:nvSpPr>
        <p:spPr>
          <a:xfrm>
            <a:off x="2383996" y="2401238"/>
            <a:ext cx="14901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10F55"/>
                </a:solidFill>
                <a:latin typeface="Raleway"/>
                <a:ea typeface="Raleway"/>
                <a:cs typeface="Raleway"/>
                <a:sym typeface="Raleway"/>
              </a:rPr>
              <a:t>CID</a:t>
            </a:r>
            <a:r>
              <a:rPr lang="en-US" sz="1600">
                <a:solidFill>
                  <a:srgbClr val="010F55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650">
                <a:solidFill>
                  <a:srgbClr val="010F55"/>
                </a:solidFill>
                <a:latin typeface="Calibri"/>
                <a:ea typeface="Calibri"/>
                <a:cs typeface="Calibri"/>
                <a:sym typeface="Calibri"/>
              </a:rPr>
              <a:t>Cow Images Dataset for Regression and Classification</a:t>
            </a:r>
            <a:endParaRPr sz="1750"/>
          </a:p>
        </p:txBody>
      </p:sp>
      <p:sp>
        <p:nvSpPr>
          <p:cNvPr id="133" name="Google Shape;133;g1191892f0ad_1_416"/>
          <p:cNvSpPr/>
          <p:nvPr/>
        </p:nvSpPr>
        <p:spPr>
          <a:xfrm>
            <a:off x="2053712" y="3015241"/>
            <a:ext cx="1820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g1191892f0ad_1_416"/>
          <p:cNvCxnSpPr/>
          <p:nvPr/>
        </p:nvCxnSpPr>
        <p:spPr>
          <a:xfrm>
            <a:off x="3996827" y="2231443"/>
            <a:ext cx="0" cy="170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91892f0ad_1_312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0C0C">
              <a:alpha val="878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g1191892f0ad_1_3124"/>
          <p:cNvSpPr txBox="1"/>
          <p:nvPr/>
        </p:nvSpPr>
        <p:spPr>
          <a:xfrm>
            <a:off x="3024086" y="4001710"/>
            <a:ext cx="61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</a:rPr>
              <a:t>CID: Cow Images Dataset for Regression and Classification</a:t>
            </a:r>
            <a:endParaRPr b="1" sz="1600">
              <a:solidFill>
                <a:srgbClr val="F2F2F2"/>
              </a:solidFill>
            </a:endParaRPr>
          </a:p>
        </p:txBody>
      </p:sp>
      <p:grpSp>
        <p:nvGrpSpPr>
          <p:cNvPr id="304" name="Google Shape;304;g1191892f0ad_1_3124"/>
          <p:cNvGrpSpPr/>
          <p:nvPr/>
        </p:nvGrpSpPr>
        <p:grpSpPr>
          <a:xfrm>
            <a:off x="3569695" y="1635940"/>
            <a:ext cx="5052600" cy="2365710"/>
            <a:chOff x="3731530" y="2006278"/>
            <a:chExt cx="5052600" cy="2365710"/>
          </a:xfrm>
        </p:grpSpPr>
        <p:sp>
          <p:nvSpPr>
            <p:cNvPr id="305" name="Google Shape;305;g1191892f0ad_1_3124"/>
            <p:cNvSpPr/>
            <p:nvPr/>
          </p:nvSpPr>
          <p:spPr>
            <a:xfrm>
              <a:off x="3731530" y="2802388"/>
              <a:ext cx="50526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6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Q &amp; A</a:t>
              </a:r>
              <a:endParaRPr b="1" sz="9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6" name="Google Shape;306;g1191892f0ad_1_3124"/>
            <p:cNvSpPr/>
            <p:nvPr/>
          </p:nvSpPr>
          <p:spPr>
            <a:xfrm>
              <a:off x="4749122" y="2006278"/>
              <a:ext cx="3017400" cy="614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THANK YOU</a:t>
              </a:r>
              <a:endParaRPr sz="24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7" name="Google Shape;307;g1191892f0ad_1_3124"/>
          <p:cNvSpPr txBox="1"/>
          <p:nvPr/>
        </p:nvSpPr>
        <p:spPr>
          <a:xfrm>
            <a:off x="4177929" y="6274377"/>
            <a:ext cx="38361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International Conference on Computing Advancements (ICCA)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1892f0ad_1_0"/>
          <p:cNvSpPr txBox="1"/>
          <p:nvPr>
            <p:ph type="title"/>
          </p:nvPr>
        </p:nvSpPr>
        <p:spPr>
          <a:xfrm>
            <a:off x="1724022" y="1807380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/>
              <a:t>PROBLEM</a:t>
            </a:r>
            <a:br>
              <a:rPr lang="en-US"/>
            </a:br>
            <a:r>
              <a:rPr lang="en-US"/>
              <a:t>STATEMENT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g1191892f0ad_1_0"/>
          <p:cNvSpPr txBox="1"/>
          <p:nvPr/>
        </p:nvSpPr>
        <p:spPr>
          <a:xfrm>
            <a:off x="1724020" y="3283623"/>
            <a:ext cx="45624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 &amp; Breed are key drivers in livestock (i.e. cows) trading. Yet, Livestock Weight Measurement is a key challenge during production and procurement because available industrial livestock scales are simply: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80006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Bulky </a:t>
            </a:r>
            <a:endParaRPr/>
          </a:p>
          <a:p>
            <a:pPr indent="-342900" lvl="1" marL="80006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Expensive </a:t>
            </a:r>
            <a:endParaRPr/>
          </a:p>
          <a:p>
            <a:pPr indent="-342900" lvl="1" marL="80006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Easily Portable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Rice Lake Portable Group Animal Scale - MAS-P" id="141" name="Google Shape;141;g1191892f0a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7096" y="690746"/>
            <a:ext cx="3539231" cy="316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191892f0a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3526" y="4676323"/>
            <a:ext cx="1905000" cy="119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191892f0ad_1_0"/>
          <p:cNvSpPr txBox="1"/>
          <p:nvPr/>
        </p:nvSpPr>
        <p:spPr>
          <a:xfrm>
            <a:off x="7658100" y="3456859"/>
            <a:ext cx="340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typical agricultural scale: 13’ x 8’; 15000 LBS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191892f0ad_1_1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390" y="33407"/>
            <a:ext cx="5113220" cy="679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91892f0ad_1_1655"/>
          <p:cNvSpPr txBox="1"/>
          <p:nvPr/>
        </p:nvSpPr>
        <p:spPr>
          <a:xfrm>
            <a:off x="4196364" y="1580401"/>
            <a:ext cx="3417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is the impact of increased speed &amp; accuracy on breed and weight determination when you negotiate?</a:t>
            </a:r>
            <a:endParaRPr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g1191892f0ad_1_1655"/>
          <p:cNvSpPr/>
          <p:nvPr/>
        </p:nvSpPr>
        <p:spPr>
          <a:xfrm>
            <a:off x="4405375" y="4976344"/>
            <a:ext cx="28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g1191892f0ad_1_1655"/>
          <p:cNvSpPr/>
          <p:nvPr/>
        </p:nvSpPr>
        <p:spPr>
          <a:xfrm rot="836685">
            <a:off x="6794790" y="136530"/>
            <a:ext cx="1390586" cy="2104914"/>
          </a:xfrm>
          <a:custGeom>
            <a:rect b="b" l="l" r="r" t="t"/>
            <a:pathLst>
              <a:path extrusionOk="0" h="1382" w="913">
                <a:moveTo>
                  <a:pt x="0" y="451"/>
                </a:moveTo>
                <a:lnTo>
                  <a:pt x="0" y="451"/>
                </a:lnTo>
                <a:lnTo>
                  <a:pt x="5" y="402"/>
                </a:lnTo>
                <a:lnTo>
                  <a:pt x="16" y="352"/>
                </a:lnTo>
                <a:lnTo>
                  <a:pt x="28" y="308"/>
                </a:lnTo>
                <a:lnTo>
                  <a:pt x="46" y="264"/>
                </a:lnTo>
                <a:lnTo>
                  <a:pt x="46" y="264"/>
                </a:lnTo>
                <a:lnTo>
                  <a:pt x="67" y="225"/>
                </a:lnTo>
                <a:lnTo>
                  <a:pt x="90" y="187"/>
                </a:lnTo>
                <a:lnTo>
                  <a:pt x="115" y="154"/>
                </a:lnTo>
                <a:lnTo>
                  <a:pt x="145" y="122"/>
                </a:lnTo>
                <a:lnTo>
                  <a:pt x="145" y="122"/>
                </a:lnTo>
                <a:lnTo>
                  <a:pt x="175" y="95"/>
                </a:lnTo>
                <a:lnTo>
                  <a:pt x="211" y="71"/>
                </a:lnTo>
                <a:lnTo>
                  <a:pt x="246" y="49"/>
                </a:lnTo>
                <a:lnTo>
                  <a:pt x="285" y="32"/>
                </a:lnTo>
                <a:lnTo>
                  <a:pt x="285" y="32"/>
                </a:lnTo>
                <a:lnTo>
                  <a:pt x="306" y="25"/>
                </a:lnTo>
                <a:lnTo>
                  <a:pt x="326" y="18"/>
                </a:lnTo>
                <a:lnTo>
                  <a:pt x="347" y="12"/>
                </a:lnTo>
                <a:lnTo>
                  <a:pt x="370" y="9"/>
                </a:lnTo>
                <a:lnTo>
                  <a:pt x="414" y="2"/>
                </a:lnTo>
                <a:lnTo>
                  <a:pt x="460" y="0"/>
                </a:lnTo>
                <a:lnTo>
                  <a:pt x="460" y="0"/>
                </a:lnTo>
                <a:lnTo>
                  <a:pt x="510" y="2"/>
                </a:lnTo>
                <a:lnTo>
                  <a:pt x="557" y="7"/>
                </a:lnTo>
                <a:lnTo>
                  <a:pt x="602" y="16"/>
                </a:lnTo>
                <a:lnTo>
                  <a:pt x="644" y="30"/>
                </a:lnTo>
                <a:lnTo>
                  <a:pt x="644" y="30"/>
                </a:lnTo>
                <a:lnTo>
                  <a:pt x="685" y="46"/>
                </a:lnTo>
                <a:lnTo>
                  <a:pt x="722" y="64"/>
                </a:lnTo>
                <a:lnTo>
                  <a:pt x="757" y="85"/>
                </a:lnTo>
                <a:lnTo>
                  <a:pt x="787" y="110"/>
                </a:lnTo>
                <a:lnTo>
                  <a:pt x="787" y="110"/>
                </a:lnTo>
                <a:lnTo>
                  <a:pt x="816" y="138"/>
                </a:lnTo>
                <a:lnTo>
                  <a:pt x="841" y="166"/>
                </a:lnTo>
                <a:lnTo>
                  <a:pt x="862" y="198"/>
                </a:lnTo>
                <a:lnTo>
                  <a:pt x="881" y="233"/>
                </a:lnTo>
                <a:lnTo>
                  <a:pt x="881" y="233"/>
                </a:lnTo>
                <a:lnTo>
                  <a:pt x="888" y="251"/>
                </a:lnTo>
                <a:lnTo>
                  <a:pt x="895" y="271"/>
                </a:lnTo>
                <a:lnTo>
                  <a:pt x="901" y="288"/>
                </a:lnTo>
                <a:lnTo>
                  <a:pt x="906" y="308"/>
                </a:lnTo>
                <a:lnTo>
                  <a:pt x="910" y="327"/>
                </a:lnTo>
                <a:lnTo>
                  <a:pt x="911" y="348"/>
                </a:lnTo>
                <a:lnTo>
                  <a:pt x="913" y="389"/>
                </a:lnTo>
                <a:lnTo>
                  <a:pt x="913" y="389"/>
                </a:lnTo>
                <a:lnTo>
                  <a:pt x="913" y="414"/>
                </a:lnTo>
                <a:lnTo>
                  <a:pt x="911" y="437"/>
                </a:lnTo>
                <a:lnTo>
                  <a:pt x="908" y="460"/>
                </a:lnTo>
                <a:lnTo>
                  <a:pt x="902" y="481"/>
                </a:lnTo>
                <a:lnTo>
                  <a:pt x="897" y="504"/>
                </a:lnTo>
                <a:lnTo>
                  <a:pt x="888" y="525"/>
                </a:lnTo>
                <a:lnTo>
                  <a:pt x="879" y="547"/>
                </a:lnTo>
                <a:lnTo>
                  <a:pt x="869" y="566"/>
                </a:lnTo>
                <a:lnTo>
                  <a:pt x="869" y="566"/>
                </a:lnTo>
                <a:lnTo>
                  <a:pt x="858" y="586"/>
                </a:lnTo>
                <a:lnTo>
                  <a:pt x="844" y="607"/>
                </a:lnTo>
                <a:lnTo>
                  <a:pt x="828" y="628"/>
                </a:lnTo>
                <a:lnTo>
                  <a:pt x="810" y="651"/>
                </a:lnTo>
                <a:lnTo>
                  <a:pt x="789" y="672"/>
                </a:lnTo>
                <a:lnTo>
                  <a:pt x="766" y="695"/>
                </a:lnTo>
                <a:lnTo>
                  <a:pt x="741" y="718"/>
                </a:lnTo>
                <a:lnTo>
                  <a:pt x="713" y="741"/>
                </a:lnTo>
                <a:lnTo>
                  <a:pt x="713" y="741"/>
                </a:lnTo>
                <a:lnTo>
                  <a:pt x="669" y="780"/>
                </a:lnTo>
                <a:lnTo>
                  <a:pt x="634" y="814"/>
                </a:lnTo>
                <a:lnTo>
                  <a:pt x="634" y="814"/>
                </a:lnTo>
                <a:lnTo>
                  <a:pt x="619" y="830"/>
                </a:lnTo>
                <a:lnTo>
                  <a:pt x="609" y="844"/>
                </a:lnTo>
                <a:lnTo>
                  <a:pt x="600" y="856"/>
                </a:lnTo>
                <a:lnTo>
                  <a:pt x="593" y="869"/>
                </a:lnTo>
                <a:lnTo>
                  <a:pt x="593" y="869"/>
                </a:lnTo>
                <a:lnTo>
                  <a:pt x="589" y="881"/>
                </a:lnTo>
                <a:lnTo>
                  <a:pt x="584" y="899"/>
                </a:lnTo>
                <a:lnTo>
                  <a:pt x="580" y="918"/>
                </a:lnTo>
                <a:lnTo>
                  <a:pt x="579" y="941"/>
                </a:lnTo>
                <a:lnTo>
                  <a:pt x="573" y="998"/>
                </a:lnTo>
                <a:lnTo>
                  <a:pt x="573" y="1067"/>
                </a:lnTo>
                <a:lnTo>
                  <a:pt x="334" y="1067"/>
                </a:lnTo>
                <a:lnTo>
                  <a:pt x="334" y="1067"/>
                </a:lnTo>
                <a:lnTo>
                  <a:pt x="336" y="1017"/>
                </a:lnTo>
                <a:lnTo>
                  <a:pt x="338" y="970"/>
                </a:lnTo>
                <a:lnTo>
                  <a:pt x="342" y="927"/>
                </a:lnTo>
                <a:lnTo>
                  <a:pt x="345" y="888"/>
                </a:lnTo>
                <a:lnTo>
                  <a:pt x="345" y="888"/>
                </a:lnTo>
                <a:lnTo>
                  <a:pt x="350" y="855"/>
                </a:lnTo>
                <a:lnTo>
                  <a:pt x="357" y="823"/>
                </a:lnTo>
                <a:lnTo>
                  <a:pt x="366" y="796"/>
                </a:lnTo>
                <a:lnTo>
                  <a:pt x="377" y="773"/>
                </a:lnTo>
                <a:lnTo>
                  <a:pt x="377" y="773"/>
                </a:lnTo>
                <a:lnTo>
                  <a:pt x="388" y="752"/>
                </a:lnTo>
                <a:lnTo>
                  <a:pt x="402" y="731"/>
                </a:lnTo>
                <a:lnTo>
                  <a:pt x="416" y="708"/>
                </a:lnTo>
                <a:lnTo>
                  <a:pt x="434" y="686"/>
                </a:lnTo>
                <a:lnTo>
                  <a:pt x="455" y="665"/>
                </a:lnTo>
                <a:lnTo>
                  <a:pt x="476" y="642"/>
                </a:lnTo>
                <a:lnTo>
                  <a:pt x="499" y="621"/>
                </a:lnTo>
                <a:lnTo>
                  <a:pt x="526" y="598"/>
                </a:lnTo>
                <a:lnTo>
                  <a:pt x="526" y="598"/>
                </a:lnTo>
                <a:lnTo>
                  <a:pt x="568" y="561"/>
                </a:lnTo>
                <a:lnTo>
                  <a:pt x="600" y="531"/>
                </a:lnTo>
                <a:lnTo>
                  <a:pt x="600" y="531"/>
                </a:lnTo>
                <a:lnTo>
                  <a:pt x="623" y="504"/>
                </a:lnTo>
                <a:lnTo>
                  <a:pt x="641" y="481"/>
                </a:lnTo>
                <a:lnTo>
                  <a:pt x="641" y="481"/>
                </a:lnTo>
                <a:lnTo>
                  <a:pt x="651" y="460"/>
                </a:lnTo>
                <a:lnTo>
                  <a:pt x="655" y="451"/>
                </a:lnTo>
                <a:lnTo>
                  <a:pt x="657" y="441"/>
                </a:lnTo>
                <a:lnTo>
                  <a:pt x="657" y="441"/>
                </a:lnTo>
                <a:lnTo>
                  <a:pt x="660" y="421"/>
                </a:lnTo>
                <a:lnTo>
                  <a:pt x="660" y="400"/>
                </a:lnTo>
                <a:lnTo>
                  <a:pt x="660" y="400"/>
                </a:lnTo>
                <a:lnTo>
                  <a:pt x="660" y="380"/>
                </a:lnTo>
                <a:lnTo>
                  <a:pt x="657" y="361"/>
                </a:lnTo>
                <a:lnTo>
                  <a:pt x="653" y="341"/>
                </a:lnTo>
                <a:lnTo>
                  <a:pt x="646" y="324"/>
                </a:lnTo>
                <a:lnTo>
                  <a:pt x="646" y="324"/>
                </a:lnTo>
                <a:lnTo>
                  <a:pt x="637" y="308"/>
                </a:lnTo>
                <a:lnTo>
                  <a:pt x="628" y="292"/>
                </a:lnTo>
                <a:lnTo>
                  <a:pt x="618" y="278"/>
                </a:lnTo>
                <a:lnTo>
                  <a:pt x="605" y="264"/>
                </a:lnTo>
                <a:lnTo>
                  <a:pt x="605" y="264"/>
                </a:lnTo>
                <a:lnTo>
                  <a:pt x="591" y="253"/>
                </a:lnTo>
                <a:lnTo>
                  <a:pt x="577" y="242"/>
                </a:lnTo>
                <a:lnTo>
                  <a:pt x="561" y="232"/>
                </a:lnTo>
                <a:lnTo>
                  <a:pt x="543" y="225"/>
                </a:lnTo>
                <a:lnTo>
                  <a:pt x="543" y="225"/>
                </a:lnTo>
                <a:lnTo>
                  <a:pt x="524" y="218"/>
                </a:lnTo>
                <a:lnTo>
                  <a:pt x="504" y="214"/>
                </a:lnTo>
                <a:lnTo>
                  <a:pt x="485" y="210"/>
                </a:lnTo>
                <a:lnTo>
                  <a:pt x="462" y="210"/>
                </a:lnTo>
                <a:lnTo>
                  <a:pt x="462" y="210"/>
                </a:lnTo>
                <a:lnTo>
                  <a:pt x="441" y="210"/>
                </a:lnTo>
                <a:lnTo>
                  <a:pt x="421" y="214"/>
                </a:lnTo>
                <a:lnTo>
                  <a:pt x="402" y="219"/>
                </a:lnTo>
                <a:lnTo>
                  <a:pt x="384" y="225"/>
                </a:lnTo>
                <a:lnTo>
                  <a:pt x="368" y="233"/>
                </a:lnTo>
                <a:lnTo>
                  <a:pt x="352" y="244"/>
                </a:lnTo>
                <a:lnTo>
                  <a:pt x="336" y="256"/>
                </a:lnTo>
                <a:lnTo>
                  <a:pt x="324" y="271"/>
                </a:lnTo>
                <a:lnTo>
                  <a:pt x="311" y="287"/>
                </a:lnTo>
                <a:lnTo>
                  <a:pt x="299" y="304"/>
                </a:lnTo>
                <a:lnTo>
                  <a:pt x="288" y="324"/>
                </a:lnTo>
                <a:lnTo>
                  <a:pt x="280" y="347"/>
                </a:lnTo>
                <a:lnTo>
                  <a:pt x="271" y="370"/>
                </a:lnTo>
                <a:lnTo>
                  <a:pt x="264" y="394"/>
                </a:lnTo>
                <a:lnTo>
                  <a:pt x="258" y="423"/>
                </a:lnTo>
                <a:lnTo>
                  <a:pt x="253" y="451"/>
                </a:lnTo>
                <a:lnTo>
                  <a:pt x="0" y="451"/>
                </a:lnTo>
                <a:close/>
                <a:moveTo>
                  <a:pt x="591" y="1382"/>
                </a:moveTo>
                <a:lnTo>
                  <a:pt x="327" y="1382"/>
                </a:lnTo>
                <a:lnTo>
                  <a:pt x="327" y="1122"/>
                </a:lnTo>
                <a:lnTo>
                  <a:pt x="591" y="1122"/>
                </a:lnTo>
                <a:lnTo>
                  <a:pt x="591" y="1382"/>
                </a:lnTo>
                <a:close/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g1191892f0ad_1_1655"/>
          <p:cNvSpPr/>
          <p:nvPr/>
        </p:nvSpPr>
        <p:spPr>
          <a:xfrm>
            <a:off x="9033206" y="3602904"/>
            <a:ext cx="251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g1191892f0ad_1_1655"/>
          <p:cNvSpPr/>
          <p:nvPr/>
        </p:nvSpPr>
        <p:spPr>
          <a:xfrm>
            <a:off x="3793855" y="1479614"/>
            <a:ext cx="8325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55" name="Google Shape;155;g1191892f0ad_1_1655"/>
          <p:cNvSpPr/>
          <p:nvPr/>
        </p:nvSpPr>
        <p:spPr>
          <a:xfrm>
            <a:off x="3482671" y="3226489"/>
            <a:ext cx="8325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cxnSp>
        <p:nvCxnSpPr>
          <p:cNvPr id="156" name="Google Shape;156;g1191892f0ad_1_1655"/>
          <p:cNvCxnSpPr/>
          <p:nvPr/>
        </p:nvCxnSpPr>
        <p:spPr>
          <a:xfrm>
            <a:off x="3792424" y="1524552"/>
            <a:ext cx="0" cy="72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g1191892f0ad_1_1655"/>
          <p:cNvCxnSpPr/>
          <p:nvPr/>
        </p:nvCxnSpPr>
        <p:spPr>
          <a:xfrm>
            <a:off x="3478364" y="3274141"/>
            <a:ext cx="0" cy="72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1191892f0ad_1_1655"/>
          <p:cNvSpPr txBox="1"/>
          <p:nvPr/>
        </p:nvSpPr>
        <p:spPr>
          <a:xfrm>
            <a:off x="759710" y="1370667"/>
            <a:ext cx="191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What breed is it?</a:t>
            </a:r>
            <a:endParaRPr/>
          </a:p>
        </p:txBody>
      </p:sp>
      <p:sp>
        <p:nvSpPr>
          <p:cNvPr id="159" name="Google Shape;159;g1191892f0ad_1_1655"/>
          <p:cNvSpPr/>
          <p:nvPr/>
        </p:nvSpPr>
        <p:spPr>
          <a:xfrm>
            <a:off x="1028747" y="1655970"/>
            <a:ext cx="25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certain are you of the breed  when you are negotiating?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191892f0ad_1_1655"/>
          <p:cNvSpPr txBox="1"/>
          <p:nvPr/>
        </p:nvSpPr>
        <p:spPr>
          <a:xfrm>
            <a:off x="759710" y="3072600"/>
            <a:ext cx="26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How much does it weigh?</a:t>
            </a:r>
            <a:endParaRPr sz="6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191892f0ad_1_1655"/>
          <p:cNvSpPr/>
          <p:nvPr/>
        </p:nvSpPr>
        <p:spPr>
          <a:xfrm>
            <a:off x="1033741" y="3497543"/>
            <a:ext cx="25107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weigh a livestock without a scale?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accurate is the weighing formula?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ascertain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weight tampering on the spot?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does the weighing  process take?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confident are you about your guesstimate?</a:t>
            </a:r>
            <a:endParaRPr/>
          </a:p>
        </p:txBody>
      </p:sp>
      <p:pic>
        <p:nvPicPr>
          <p:cNvPr id="162" name="Google Shape;162;g1191892f0ad_1_16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298" y="4138446"/>
            <a:ext cx="3320798" cy="208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high confidence" id="163" name="Google Shape;163;g1191892f0ad_1_16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9631" y="2868157"/>
            <a:ext cx="2134086" cy="127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91892f0ad_1_16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0677" y="1940135"/>
            <a:ext cx="1520048" cy="6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1892f0ad_1_71"/>
          <p:cNvSpPr txBox="1"/>
          <p:nvPr>
            <p:ph type="title"/>
          </p:nvPr>
        </p:nvSpPr>
        <p:spPr>
          <a:xfrm>
            <a:off x="1724024" y="445305"/>
            <a:ext cx="34194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MARKET  </a:t>
            </a:r>
            <a:br>
              <a:rPr lang="en-US">
                <a:latin typeface="Raleway"/>
                <a:ea typeface="Raleway"/>
                <a:cs typeface="Raleway"/>
                <a:sym typeface="Raleway"/>
              </a:rPr>
            </a:br>
            <a:r>
              <a:rPr lang="en-US">
                <a:latin typeface="Raleway"/>
                <a:ea typeface="Raleway"/>
                <a:cs typeface="Raleway"/>
                <a:sym typeface="Raleway"/>
              </a:rPr>
              <a:t>&amp; END USERS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g1191892f0ad_1_71"/>
          <p:cNvSpPr txBox="1"/>
          <p:nvPr/>
        </p:nvSpPr>
        <p:spPr>
          <a:xfrm>
            <a:off x="1724024" y="2572288"/>
            <a:ext cx="220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0F55"/>
                </a:solidFill>
                <a:latin typeface="Montserrat"/>
                <a:ea typeface="Montserrat"/>
                <a:cs typeface="Montserrat"/>
                <a:sym typeface="Montserrat"/>
              </a:rPr>
              <a:t>FARMERS</a:t>
            </a:r>
            <a:endParaRPr b="1" sz="1200">
              <a:solidFill>
                <a:srgbClr val="010F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1191892f0ad_1_71"/>
          <p:cNvSpPr txBox="1"/>
          <p:nvPr/>
        </p:nvSpPr>
        <p:spPr>
          <a:xfrm>
            <a:off x="1724024" y="2878083"/>
            <a:ext cx="23922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low cost alternative to expensive weighing scale for farmers rearing livestock to keep track of the health of their livestock inventory.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1191892f0ad_1_71"/>
          <p:cNvSpPr txBox="1"/>
          <p:nvPr/>
        </p:nvSpPr>
        <p:spPr>
          <a:xfrm>
            <a:off x="5163835" y="2572700"/>
            <a:ext cx="23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0F55"/>
                </a:solidFill>
                <a:latin typeface="Open Sans"/>
                <a:ea typeface="Open Sans"/>
                <a:cs typeface="Open Sans"/>
                <a:sym typeface="Open Sans"/>
              </a:rPr>
              <a:t>INDUSTRIAL BUTCHER SHOPS &amp; MEAT PROCESSORS</a:t>
            </a:r>
            <a:endParaRPr sz="1200">
              <a:solidFill>
                <a:srgbClr val="010F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1191892f0ad_1_71"/>
          <p:cNvSpPr txBox="1"/>
          <p:nvPr/>
        </p:nvSpPr>
        <p:spPr>
          <a:xfrm>
            <a:off x="5143500" y="3002049"/>
            <a:ext cx="239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Increased productivity and accuracy in procurement decision making for Butcher shops &amp; Meat Processors.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1191892f0ad_1_71"/>
          <p:cNvSpPr txBox="1"/>
          <p:nvPr/>
        </p:nvSpPr>
        <p:spPr>
          <a:xfrm>
            <a:off x="8282597" y="2664678"/>
            <a:ext cx="2209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0F55"/>
                </a:solidFill>
                <a:latin typeface="Montserrat"/>
                <a:ea typeface="Montserrat"/>
                <a:cs typeface="Montserrat"/>
                <a:sym typeface="Montserrat"/>
              </a:rPr>
              <a:t>LIVESTOCK TRADERS</a:t>
            </a:r>
            <a:endParaRPr b="1" sz="1200">
              <a:solidFill>
                <a:srgbClr val="010F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1191892f0ad_1_71"/>
          <p:cNvSpPr txBox="1"/>
          <p:nvPr/>
        </p:nvSpPr>
        <p:spPr>
          <a:xfrm>
            <a:off x="8191466" y="3002048"/>
            <a:ext cx="239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Increased profitability through minimizing errors in weight estimations for spot livestock traders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g1191892f0ad_1_71"/>
          <p:cNvSpPr txBox="1"/>
          <p:nvPr/>
        </p:nvSpPr>
        <p:spPr>
          <a:xfrm>
            <a:off x="7226514" y="5194925"/>
            <a:ext cx="2209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0F55"/>
                </a:solidFill>
                <a:latin typeface="Open Sans"/>
                <a:ea typeface="Open Sans"/>
                <a:cs typeface="Open Sans"/>
                <a:sym typeface="Open Sans"/>
              </a:rPr>
              <a:t>GENERAL CONSUMERS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10F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g1191892f0ad_1_71"/>
          <p:cNvSpPr txBox="1"/>
          <p:nvPr/>
        </p:nvSpPr>
        <p:spPr>
          <a:xfrm>
            <a:off x="7226514" y="5435900"/>
            <a:ext cx="239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Enable better decision making for consumer looking to purchase livestock directly from the farmers or traders.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1191892f0ad_1_71"/>
          <p:cNvSpPr txBox="1"/>
          <p:nvPr/>
        </p:nvSpPr>
        <p:spPr>
          <a:xfrm>
            <a:off x="3893699" y="5123202"/>
            <a:ext cx="220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0F55"/>
                </a:solidFill>
                <a:latin typeface="Open Sans"/>
                <a:ea typeface="Open Sans"/>
                <a:cs typeface="Open Sans"/>
                <a:sym typeface="Open Sans"/>
              </a:rPr>
              <a:t>VETERINARIANS</a:t>
            </a:r>
            <a:endParaRPr b="1" sz="1200">
              <a:solidFill>
                <a:srgbClr val="010F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1191892f0ad_1_71"/>
          <p:cNvSpPr txBox="1"/>
          <p:nvPr/>
        </p:nvSpPr>
        <p:spPr>
          <a:xfrm>
            <a:off x="3893699" y="5400201"/>
            <a:ext cx="23922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Enable better animal care. Accurate weight estimation and breed identification are required for growth tracking and dosage estimation.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g1191892f0ad_1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871" y="1556623"/>
            <a:ext cx="910625" cy="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191892f0ad_1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0190" y="1625877"/>
            <a:ext cx="91080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91892f0ad_1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3562" y="1625877"/>
            <a:ext cx="91080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91892f0ad_1_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546" y="4070657"/>
            <a:ext cx="910800" cy="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191892f0ad_1_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71740" y="4058848"/>
            <a:ext cx="910800" cy="9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91892f0ad_1_2138"/>
          <p:cNvSpPr txBox="1"/>
          <p:nvPr/>
        </p:nvSpPr>
        <p:spPr>
          <a:xfrm>
            <a:off x="502752" y="938152"/>
            <a:ext cx="4377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How AI can add </a:t>
            </a:r>
            <a:r>
              <a:rPr b="1" lang="en-US" sz="600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Value?</a:t>
            </a:r>
            <a:endParaRPr/>
          </a:p>
        </p:txBody>
      </p:sp>
      <p:grpSp>
        <p:nvGrpSpPr>
          <p:cNvPr id="191" name="Google Shape;191;g1191892f0ad_1_2138"/>
          <p:cNvGrpSpPr/>
          <p:nvPr/>
        </p:nvGrpSpPr>
        <p:grpSpPr>
          <a:xfrm>
            <a:off x="5353722" y="1264229"/>
            <a:ext cx="1234479" cy="1234482"/>
            <a:chOff x="7208377" y="484986"/>
            <a:chExt cx="430973" cy="430974"/>
          </a:xfrm>
        </p:grpSpPr>
        <p:sp>
          <p:nvSpPr>
            <p:cNvPr id="192" name="Google Shape;192;g1191892f0ad_1_2138"/>
            <p:cNvSpPr/>
            <p:nvPr/>
          </p:nvSpPr>
          <p:spPr>
            <a:xfrm>
              <a:off x="7358344" y="729592"/>
              <a:ext cx="36400" cy="37856"/>
            </a:xfrm>
            <a:custGeom>
              <a:rect b="b" l="l" r="r" t="t"/>
              <a:pathLst>
                <a:path extrusionOk="0" h="78" w="76">
                  <a:moveTo>
                    <a:pt x="39" y="0"/>
                  </a:moveTo>
                  <a:lnTo>
                    <a:pt x="30" y="2"/>
                  </a:lnTo>
                  <a:lnTo>
                    <a:pt x="23" y="3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5" y="18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3" y="54"/>
                  </a:lnTo>
                  <a:lnTo>
                    <a:pt x="5" y="61"/>
                  </a:lnTo>
                  <a:lnTo>
                    <a:pt x="11" y="67"/>
                  </a:lnTo>
                  <a:lnTo>
                    <a:pt x="17" y="71"/>
                  </a:lnTo>
                  <a:lnTo>
                    <a:pt x="23" y="75"/>
                  </a:lnTo>
                  <a:lnTo>
                    <a:pt x="30" y="77"/>
                  </a:lnTo>
                  <a:lnTo>
                    <a:pt x="39" y="78"/>
                  </a:lnTo>
                  <a:lnTo>
                    <a:pt x="46" y="77"/>
                  </a:lnTo>
                  <a:lnTo>
                    <a:pt x="53" y="75"/>
                  </a:lnTo>
                  <a:lnTo>
                    <a:pt x="60" y="71"/>
                  </a:lnTo>
                  <a:lnTo>
                    <a:pt x="64" y="67"/>
                  </a:lnTo>
                  <a:lnTo>
                    <a:pt x="70" y="61"/>
                  </a:lnTo>
                  <a:lnTo>
                    <a:pt x="73" y="54"/>
                  </a:lnTo>
                  <a:lnTo>
                    <a:pt x="76" y="46"/>
                  </a:lnTo>
                  <a:lnTo>
                    <a:pt x="76" y="39"/>
                  </a:lnTo>
                  <a:lnTo>
                    <a:pt x="76" y="31"/>
                  </a:lnTo>
                  <a:lnTo>
                    <a:pt x="73" y="23"/>
                  </a:lnTo>
                  <a:lnTo>
                    <a:pt x="70" y="18"/>
                  </a:lnTo>
                  <a:lnTo>
                    <a:pt x="64" y="12"/>
                  </a:lnTo>
                  <a:lnTo>
                    <a:pt x="60" y="8"/>
                  </a:lnTo>
                  <a:lnTo>
                    <a:pt x="53" y="3"/>
                  </a:lnTo>
                  <a:lnTo>
                    <a:pt x="46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445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g1191892f0ad_1_2138"/>
            <p:cNvSpPr/>
            <p:nvPr/>
          </p:nvSpPr>
          <p:spPr>
            <a:xfrm>
              <a:off x="7320488" y="691737"/>
              <a:ext cx="112111" cy="112111"/>
            </a:xfrm>
            <a:custGeom>
              <a:rect b="b" l="l" r="r" t="t"/>
              <a:pathLst>
                <a:path extrusionOk="0" h="232" w="232">
                  <a:moveTo>
                    <a:pt x="117" y="0"/>
                  </a:moveTo>
                  <a:lnTo>
                    <a:pt x="104" y="1"/>
                  </a:lnTo>
                  <a:lnTo>
                    <a:pt x="92" y="3"/>
                  </a:lnTo>
                  <a:lnTo>
                    <a:pt x="82" y="5"/>
                  </a:lnTo>
                  <a:lnTo>
                    <a:pt x="70" y="10"/>
                  </a:lnTo>
                  <a:lnTo>
                    <a:pt x="60" y="14"/>
                  </a:lnTo>
                  <a:lnTo>
                    <a:pt x="52" y="20"/>
                  </a:lnTo>
                  <a:lnTo>
                    <a:pt x="42" y="27"/>
                  </a:lnTo>
                  <a:lnTo>
                    <a:pt x="34" y="34"/>
                  </a:lnTo>
                  <a:lnTo>
                    <a:pt x="26" y="43"/>
                  </a:lnTo>
                  <a:lnTo>
                    <a:pt x="20" y="51"/>
                  </a:lnTo>
                  <a:lnTo>
                    <a:pt x="14" y="62"/>
                  </a:lnTo>
                  <a:lnTo>
                    <a:pt x="9" y="72"/>
                  </a:lnTo>
                  <a:lnTo>
                    <a:pt x="6" y="82"/>
                  </a:lnTo>
                  <a:lnTo>
                    <a:pt x="3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0" y="128"/>
                  </a:lnTo>
                  <a:lnTo>
                    <a:pt x="3" y="139"/>
                  </a:lnTo>
                  <a:lnTo>
                    <a:pt x="6" y="151"/>
                  </a:lnTo>
                  <a:lnTo>
                    <a:pt x="9" y="161"/>
                  </a:lnTo>
                  <a:lnTo>
                    <a:pt x="14" y="171"/>
                  </a:lnTo>
                  <a:lnTo>
                    <a:pt x="20" y="181"/>
                  </a:lnTo>
                  <a:lnTo>
                    <a:pt x="26" y="190"/>
                  </a:lnTo>
                  <a:lnTo>
                    <a:pt x="34" y="198"/>
                  </a:lnTo>
                  <a:lnTo>
                    <a:pt x="42" y="206"/>
                  </a:lnTo>
                  <a:lnTo>
                    <a:pt x="52" y="213"/>
                  </a:lnTo>
                  <a:lnTo>
                    <a:pt x="60" y="219"/>
                  </a:lnTo>
                  <a:lnTo>
                    <a:pt x="70" y="223"/>
                  </a:lnTo>
                  <a:lnTo>
                    <a:pt x="82" y="227"/>
                  </a:lnTo>
                  <a:lnTo>
                    <a:pt x="92" y="230"/>
                  </a:lnTo>
                  <a:lnTo>
                    <a:pt x="104" y="232"/>
                  </a:lnTo>
                  <a:lnTo>
                    <a:pt x="117" y="232"/>
                  </a:lnTo>
                  <a:lnTo>
                    <a:pt x="128" y="232"/>
                  </a:lnTo>
                  <a:lnTo>
                    <a:pt x="140" y="230"/>
                  </a:lnTo>
                  <a:lnTo>
                    <a:pt x="150" y="227"/>
                  </a:lnTo>
                  <a:lnTo>
                    <a:pt x="161" y="223"/>
                  </a:lnTo>
                  <a:lnTo>
                    <a:pt x="171" y="219"/>
                  </a:lnTo>
                  <a:lnTo>
                    <a:pt x="180" y="213"/>
                  </a:lnTo>
                  <a:lnTo>
                    <a:pt x="190" y="206"/>
                  </a:lnTo>
                  <a:lnTo>
                    <a:pt x="197" y="198"/>
                  </a:lnTo>
                  <a:lnTo>
                    <a:pt x="206" y="190"/>
                  </a:lnTo>
                  <a:lnTo>
                    <a:pt x="212" y="181"/>
                  </a:lnTo>
                  <a:lnTo>
                    <a:pt x="217" y="171"/>
                  </a:lnTo>
                  <a:lnTo>
                    <a:pt x="223" y="161"/>
                  </a:lnTo>
                  <a:lnTo>
                    <a:pt x="226" y="151"/>
                  </a:lnTo>
                  <a:lnTo>
                    <a:pt x="229" y="139"/>
                  </a:lnTo>
                  <a:lnTo>
                    <a:pt x="232" y="128"/>
                  </a:lnTo>
                  <a:lnTo>
                    <a:pt x="232" y="116"/>
                  </a:lnTo>
                  <a:lnTo>
                    <a:pt x="232" y="105"/>
                  </a:lnTo>
                  <a:lnTo>
                    <a:pt x="229" y="93"/>
                  </a:lnTo>
                  <a:lnTo>
                    <a:pt x="226" y="82"/>
                  </a:lnTo>
                  <a:lnTo>
                    <a:pt x="223" y="72"/>
                  </a:lnTo>
                  <a:lnTo>
                    <a:pt x="217" y="62"/>
                  </a:lnTo>
                  <a:lnTo>
                    <a:pt x="212" y="51"/>
                  </a:lnTo>
                  <a:lnTo>
                    <a:pt x="206" y="43"/>
                  </a:lnTo>
                  <a:lnTo>
                    <a:pt x="197" y="34"/>
                  </a:lnTo>
                  <a:lnTo>
                    <a:pt x="190" y="27"/>
                  </a:lnTo>
                  <a:lnTo>
                    <a:pt x="180" y="20"/>
                  </a:lnTo>
                  <a:lnTo>
                    <a:pt x="171" y="14"/>
                  </a:lnTo>
                  <a:lnTo>
                    <a:pt x="161" y="10"/>
                  </a:lnTo>
                  <a:lnTo>
                    <a:pt x="150" y="5"/>
                  </a:lnTo>
                  <a:lnTo>
                    <a:pt x="140" y="3"/>
                  </a:lnTo>
                  <a:lnTo>
                    <a:pt x="128" y="1"/>
                  </a:lnTo>
                  <a:lnTo>
                    <a:pt x="117" y="0"/>
                  </a:lnTo>
                  <a:close/>
                  <a:moveTo>
                    <a:pt x="117" y="39"/>
                  </a:moveTo>
                  <a:lnTo>
                    <a:pt x="124" y="40"/>
                  </a:lnTo>
                  <a:lnTo>
                    <a:pt x="131" y="40"/>
                  </a:lnTo>
                  <a:lnTo>
                    <a:pt x="138" y="43"/>
                  </a:lnTo>
                  <a:lnTo>
                    <a:pt x="145" y="44"/>
                  </a:lnTo>
                  <a:lnTo>
                    <a:pt x="158" y="51"/>
                  </a:lnTo>
                  <a:lnTo>
                    <a:pt x="170" y="62"/>
                  </a:lnTo>
                  <a:lnTo>
                    <a:pt x="180" y="73"/>
                  </a:lnTo>
                  <a:lnTo>
                    <a:pt x="187" y="86"/>
                  </a:lnTo>
                  <a:lnTo>
                    <a:pt x="190" y="93"/>
                  </a:lnTo>
                  <a:lnTo>
                    <a:pt x="191" y="100"/>
                  </a:lnTo>
                  <a:lnTo>
                    <a:pt x="193" y="108"/>
                  </a:lnTo>
                  <a:lnTo>
                    <a:pt x="193" y="116"/>
                  </a:lnTo>
                  <a:lnTo>
                    <a:pt x="193" y="123"/>
                  </a:lnTo>
                  <a:lnTo>
                    <a:pt x="191" y="132"/>
                  </a:lnTo>
                  <a:lnTo>
                    <a:pt x="190" y="139"/>
                  </a:lnTo>
                  <a:lnTo>
                    <a:pt x="187" y="147"/>
                  </a:lnTo>
                  <a:lnTo>
                    <a:pt x="180" y="160"/>
                  </a:lnTo>
                  <a:lnTo>
                    <a:pt x="170" y="171"/>
                  </a:lnTo>
                  <a:lnTo>
                    <a:pt x="158" y="180"/>
                  </a:lnTo>
                  <a:lnTo>
                    <a:pt x="145" y="187"/>
                  </a:lnTo>
                  <a:lnTo>
                    <a:pt x="138" y="190"/>
                  </a:lnTo>
                  <a:lnTo>
                    <a:pt x="131" y="191"/>
                  </a:lnTo>
                  <a:lnTo>
                    <a:pt x="124" y="193"/>
                  </a:lnTo>
                  <a:lnTo>
                    <a:pt x="117" y="194"/>
                  </a:lnTo>
                  <a:lnTo>
                    <a:pt x="108" y="193"/>
                  </a:lnTo>
                  <a:lnTo>
                    <a:pt x="101" y="191"/>
                  </a:lnTo>
                  <a:lnTo>
                    <a:pt x="93" y="190"/>
                  </a:lnTo>
                  <a:lnTo>
                    <a:pt x="86" y="187"/>
                  </a:lnTo>
                  <a:lnTo>
                    <a:pt x="73" y="180"/>
                  </a:lnTo>
                  <a:lnTo>
                    <a:pt x="62" y="171"/>
                  </a:lnTo>
                  <a:lnTo>
                    <a:pt x="52" y="160"/>
                  </a:lnTo>
                  <a:lnTo>
                    <a:pt x="45" y="147"/>
                  </a:lnTo>
                  <a:lnTo>
                    <a:pt x="42" y="139"/>
                  </a:lnTo>
                  <a:lnTo>
                    <a:pt x="40" y="132"/>
                  </a:lnTo>
                  <a:lnTo>
                    <a:pt x="39" y="123"/>
                  </a:lnTo>
                  <a:lnTo>
                    <a:pt x="39" y="116"/>
                  </a:lnTo>
                  <a:lnTo>
                    <a:pt x="39" y="108"/>
                  </a:lnTo>
                  <a:lnTo>
                    <a:pt x="40" y="100"/>
                  </a:lnTo>
                  <a:lnTo>
                    <a:pt x="42" y="93"/>
                  </a:lnTo>
                  <a:lnTo>
                    <a:pt x="45" y="86"/>
                  </a:lnTo>
                  <a:lnTo>
                    <a:pt x="52" y="73"/>
                  </a:lnTo>
                  <a:lnTo>
                    <a:pt x="62" y="62"/>
                  </a:lnTo>
                  <a:lnTo>
                    <a:pt x="73" y="51"/>
                  </a:lnTo>
                  <a:lnTo>
                    <a:pt x="86" y="44"/>
                  </a:lnTo>
                  <a:lnTo>
                    <a:pt x="93" y="43"/>
                  </a:lnTo>
                  <a:lnTo>
                    <a:pt x="101" y="40"/>
                  </a:lnTo>
                  <a:lnTo>
                    <a:pt x="108" y="40"/>
                  </a:lnTo>
                  <a:lnTo>
                    <a:pt x="117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g1191892f0ad_1_2138"/>
            <p:cNvSpPr/>
            <p:nvPr/>
          </p:nvSpPr>
          <p:spPr>
            <a:xfrm>
              <a:off x="7265161" y="634953"/>
              <a:ext cx="224222" cy="225679"/>
            </a:xfrm>
            <a:custGeom>
              <a:rect b="b" l="l" r="r" t="t"/>
              <a:pathLst>
                <a:path extrusionOk="0" h="464" w="462">
                  <a:moveTo>
                    <a:pt x="232" y="0"/>
                  </a:moveTo>
                  <a:lnTo>
                    <a:pt x="207" y="2"/>
                  </a:lnTo>
                  <a:lnTo>
                    <a:pt x="184" y="5"/>
                  </a:lnTo>
                  <a:lnTo>
                    <a:pt x="162" y="10"/>
                  </a:lnTo>
                  <a:lnTo>
                    <a:pt x="141" y="19"/>
                  </a:lnTo>
                  <a:lnTo>
                    <a:pt x="121" y="28"/>
                  </a:lnTo>
                  <a:lnTo>
                    <a:pt x="102" y="39"/>
                  </a:lnTo>
                  <a:lnTo>
                    <a:pt x="83" y="54"/>
                  </a:lnTo>
                  <a:lnTo>
                    <a:pt x="67" y="68"/>
                  </a:lnTo>
                  <a:lnTo>
                    <a:pt x="52" y="85"/>
                  </a:lnTo>
                  <a:lnTo>
                    <a:pt x="39" y="103"/>
                  </a:lnTo>
                  <a:lnTo>
                    <a:pt x="27" y="121"/>
                  </a:lnTo>
                  <a:lnTo>
                    <a:pt x="17" y="142"/>
                  </a:lnTo>
                  <a:lnTo>
                    <a:pt x="10" y="163"/>
                  </a:lnTo>
                  <a:lnTo>
                    <a:pt x="4" y="185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55"/>
                  </a:lnTo>
                  <a:lnTo>
                    <a:pt x="4" y="278"/>
                  </a:lnTo>
                  <a:lnTo>
                    <a:pt x="10" y="301"/>
                  </a:lnTo>
                  <a:lnTo>
                    <a:pt x="17" y="323"/>
                  </a:lnTo>
                  <a:lnTo>
                    <a:pt x="27" y="343"/>
                  </a:lnTo>
                  <a:lnTo>
                    <a:pt x="39" y="362"/>
                  </a:lnTo>
                  <a:lnTo>
                    <a:pt x="52" y="379"/>
                  </a:lnTo>
                  <a:lnTo>
                    <a:pt x="67" y="396"/>
                  </a:lnTo>
                  <a:lnTo>
                    <a:pt x="83" y="411"/>
                  </a:lnTo>
                  <a:lnTo>
                    <a:pt x="102" y="424"/>
                  </a:lnTo>
                  <a:lnTo>
                    <a:pt x="121" y="435"/>
                  </a:lnTo>
                  <a:lnTo>
                    <a:pt x="141" y="445"/>
                  </a:lnTo>
                  <a:lnTo>
                    <a:pt x="162" y="454"/>
                  </a:lnTo>
                  <a:lnTo>
                    <a:pt x="184" y="460"/>
                  </a:lnTo>
                  <a:lnTo>
                    <a:pt x="207" y="463"/>
                  </a:lnTo>
                  <a:lnTo>
                    <a:pt x="232" y="464"/>
                  </a:lnTo>
                  <a:lnTo>
                    <a:pt x="255" y="463"/>
                  </a:lnTo>
                  <a:lnTo>
                    <a:pt x="278" y="460"/>
                  </a:lnTo>
                  <a:lnTo>
                    <a:pt x="299" y="454"/>
                  </a:lnTo>
                  <a:lnTo>
                    <a:pt x="321" y="445"/>
                  </a:lnTo>
                  <a:lnTo>
                    <a:pt x="341" y="435"/>
                  </a:lnTo>
                  <a:lnTo>
                    <a:pt x="360" y="424"/>
                  </a:lnTo>
                  <a:lnTo>
                    <a:pt x="378" y="411"/>
                  </a:lnTo>
                  <a:lnTo>
                    <a:pt x="394" y="396"/>
                  </a:lnTo>
                  <a:lnTo>
                    <a:pt x="410" y="379"/>
                  </a:lnTo>
                  <a:lnTo>
                    <a:pt x="423" y="362"/>
                  </a:lnTo>
                  <a:lnTo>
                    <a:pt x="435" y="343"/>
                  </a:lnTo>
                  <a:lnTo>
                    <a:pt x="445" y="323"/>
                  </a:lnTo>
                  <a:lnTo>
                    <a:pt x="452" y="301"/>
                  </a:lnTo>
                  <a:lnTo>
                    <a:pt x="458" y="278"/>
                  </a:lnTo>
                  <a:lnTo>
                    <a:pt x="462" y="255"/>
                  </a:lnTo>
                  <a:lnTo>
                    <a:pt x="462" y="232"/>
                  </a:lnTo>
                  <a:lnTo>
                    <a:pt x="462" y="208"/>
                  </a:lnTo>
                  <a:lnTo>
                    <a:pt x="458" y="185"/>
                  </a:lnTo>
                  <a:lnTo>
                    <a:pt x="452" y="163"/>
                  </a:lnTo>
                  <a:lnTo>
                    <a:pt x="445" y="142"/>
                  </a:lnTo>
                  <a:lnTo>
                    <a:pt x="435" y="121"/>
                  </a:lnTo>
                  <a:lnTo>
                    <a:pt x="423" y="103"/>
                  </a:lnTo>
                  <a:lnTo>
                    <a:pt x="410" y="85"/>
                  </a:lnTo>
                  <a:lnTo>
                    <a:pt x="394" y="68"/>
                  </a:lnTo>
                  <a:lnTo>
                    <a:pt x="378" y="54"/>
                  </a:lnTo>
                  <a:lnTo>
                    <a:pt x="360" y="39"/>
                  </a:lnTo>
                  <a:lnTo>
                    <a:pt x="341" y="28"/>
                  </a:lnTo>
                  <a:lnTo>
                    <a:pt x="321" y="19"/>
                  </a:lnTo>
                  <a:lnTo>
                    <a:pt x="299" y="10"/>
                  </a:lnTo>
                  <a:lnTo>
                    <a:pt x="278" y="5"/>
                  </a:lnTo>
                  <a:lnTo>
                    <a:pt x="255" y="2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32" y="39"/>
                  </a:moveTo>
                  <a:lnTo>
                    <a:pt x="250" y="39"/>
                  </a:lnTo>
                  <a:lnTo>
                    <a:pt x="270" y="44"/>
                  </a:lnTo>
                  <a:lnTo>
                    <a:pt x="288" y="48"/>
                  </a:lnTo>
                  <a:lnTo>
                    <a:pt x="306" y="54"/>
                  </a:lnTo>
                  <a:lnTo>
                    <a:pt x="322" y="62"/>
                  </a:lnTo>
                  <a:lnTo>
                    <a:pt x="338" y="72"/>
                  </a:lnTo>
                  <a:lnTo>
                    <a:pt x="354" y="82"/>
                  </a:lnTo>
                  <a:lnTo>
                    <a:pt x="367" y="95"/>
                  </a:lnTo>
                  <a:lnTo>
                    <a:pt x="380" y="110"/>
                  </a:lnTo>
                  <a:lnTo>
                    <a:pt x="391" y="124"/>
                  </a:lnTo>
                  <a:lnTo>
                    <a:pt x="400" y="140"/>
                  </a:lnTo>
                  <a:lnTo>
                    <a:pt x="409" y="157"/>
                  </a:lnTo>
                  <a:lnTo>
                    <a:pt x="416" y="175"/>
                  </a:lnTo>
                  <a:lnTo>
                    <a:pt x="420" y="193"/>
                  </a:lnTo>
                  <a:lnTo>
                    <a:pt x="423" y="212"/>
                  </a:lnTo>
                  <a:lnTo>
                    <a:pt x="424" y="232"/>
                  </a:lnTo>
                  <a:lnTo>
                    <a:pt x="423" y="252"/>
                  </a:lnTo>
                  <a:lnTo>
                    <a:pt x="420" y="271"/>
                  </a:lnTo>
                  <a:lnTo>
                    <a:pt x="416" y="290"/>
                  </a:lnTo>
                  <a:lnTo>
                    <a:pt x="409" y="307"/>
                  </a:lnTo>
                  <a:lnTo>
                    <a:pt x="400" y="324"/>
                  </a:lnTo>
                  <a:lnTo>
                    <a:pt x="391" y="340"/>
                  </a:lnTo>
                  <a:lnTo>
                    <a:pt x="380" y="355"/>
                  </a:lnTo>
                  <a:lnTo>
                    <a:pt x="367" y="369"/>
                  </a:lnTo>
                  <a:lnTo>
                    <a:pt x="354" y="381"/>
                  </a:lnTo>
                  <a:lnTo>
                    <a:pt x="338" y="392"/>
                  </a:lnTo>
                  <a:lnTo>
                    <a:pt x="322" y="402"/>
                  </a:lnTo>
                  <a:lnTo>
                    <a:pt x="306" y="409"/>
                  </a:lnTo>
                  <a:lnTo>
                    <a:pt x="288" y="417"/>
                  </a:lnTo>
                  <a:lnTo>
                    <a:pt x="270" y="421"/>
                  </a:lnTo>
                  <a:lnTo>
                    <a:pt x="250" y="424"/>
                  </a:lnTo>
                  <a:lnTo>
                    <a:pt x="232" y="425"/>
                  </a:lnTo>
                  <a:lnTo>
                    <a:pt x="211" y="424"/>
                  </a:lnTo>
                  <a:lnTo>
                    <a:pt x="193" y="421"/>
                  </a:lnTo>
                  <a:lnTo>
                    <a:pt x="174" y="417"/>
                  </a:lnTo>
                  <a:lnTo>
                    <a:pt x="155" y="409"/>
                  </a:lnTo>
                  <a:lnTo>
                    <a:pt x="139" y="402"/>
                  </a:lnTo>
                  <a:lnTo>
                    <a:pt x="124" y="392"/>
                  </a:lnTo>
                  <a:lnTo>
                    <a:pt x="108" y="381"/>
                  </a:lnTo>
                  <a:lnTo>
                    <a:pt x="95" y="369"/>
                  </a:lnTo>
                  <a:lnTo>
                    <a:pt x="82" y="355"/>
                  </a:lnTo>
                  <a:lnTo>
                    <a:pt x="70" y="340"/>
                  </a:lnTo>
                  <a:lnTo>
                    <a:pt x="62" y="324"/>
                  </a:lnTo>
                  <a:lnTo>
                    <a:pt x="53" y="307"/>
                  </a:lnTo>
                  <a:lnTo>
                    <a:pt x="46" y="290"/>
                  </a:lnTo>
                  <a:lnTo>
                    <a:pt x="41" y="271"/>
                  </a:lnTo>
                  <a:lnTo>
                    <a:pt x="39" y="252"/>
                  </a:lnTo>
                  <a:lnTo>
                    <a:pt x="37" y="232"/>
                  </a:lnTo>
                  <a:lnTo>
                    <a:pt x="39" y="212"/>
                  </a:lnTo>
                  <a:lnTo>
                    <a:pt x="41" y="193"/>
                  </a:lnTo>
                  <a:lnTo>
                    <a:pt x="46" y="175"/>
                  </a:lnTo>
                  <a:lnTo>
                    <a:pt x="53" y="157"/>
                  </a:lnTo>
                  <a:lnTo>
                    <a:pt x="62" y="140"/>
                  </a:lnTo>
                  <a:lnTo>
                    <a:pt x="70" y="124"/>
                  </a:lnTo>
                  <a:lnTo>
                    <a:pt x="82" y="110"/>
                  </a:lnTo>
                  <a:lnTo>
                    <a:pt x="95" y="95"/>
                  </a:lnTo>
                  <a:lnTo>
                    <a:pt x="108" y="82"/>
                  </a:lnTo>
                  <a:lnTo>
                    <a:pt x="124" y="72"/>
                  </a:lnTo>
                  <a:lnTo>
                    <a:pt x="139" y="62"/>
                  </a:lnTo>
                  <a:lnTo>
                    <a:pt x="155" y="54"/>
                  </a:lnTo>
                  <a:lnTo>
                    <a:pt x="174" y="48"/>
                  </a:lnTo>
                  <a:lnTo>
                    <a:pt x="193" y="44"/>
                  </a:lnTo>
                  <a:lnTo>
                    <a:pt x="211" y="39"/>
                  </a:lnTo>
                  <a:lnTo>
                    <a:pt x="232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5" name="Google Shape;195;g1191892f0ad_1_2138"/>
            <p:cNvSpPr/>
            <p:nvPr/>
          </p:nvSpPr>
          <p:spPr>
            <a:xfrm>
              <a:off x="7208377" y="579625"/>
              <a:ext cx="337790" cy="336333"/>
            </a:xfrm>
            <a:custGeom>
              <a:rect b="b" l="l" r="r" t="t"/>
              <a:pathLst>
                <a:path extrusionOk="0" h="694" w="696">
                  <a:moveTo>
                    <a:pt x="349" y="0"/>
                  </a:moveTo>
                  <a:lnTo>
                    <a:pt x="330" y="0"/>
                  </a:lnTo>
                  <a:lnTo>
                    <a:pt x="313" y="2"/>
                  </a:lnTo>
                  <a:lnTo>
                    <a:pt x="295" y="3"/>
                  </a:lnTo>
                  <a:lnTo>
                    <a:pt x="278" y="6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9" y="20"/>
                  </a:lnTo>
                  <a:lnTo>
                    <a:pt x="213" y="26"/>
                  </a:lnTo>
                  <a:lnTo>
                    <a:pt x="197" y="33"/>
                  </a:lnTo>
                  <a:lnTo>
                    <a:pt x="181" y="42"/>
                  </a:lnTo>
                  <a:lnTo>
                    <a:pt x="167" y="49"/>
                  </a:lnTo>
                  <a:lnTo>
                    <a:pt x="154" y="59"/>
                  </a:lnTo>
                  <a:lnTo>
                    <a:pt x="140" y="68"/>
                  </a:lnTo>
                  <a:lnTo>
                    <a:pt x="127" y="79"/>
                  </a:lnTo>
                  <a:lnTo>
                    <a:pt x="114" y="89"/>
                  </a:lnTo>
                  <a:lnTo>
                    <a:pt x="102" y="101"/>
                  </a:lnTo>
                  <a:lnTo>
                    <a:pt x="91" y="114"/>
                  </a:lnTo>
                  <a:lnTo>
                    <a:pt x="79" y="125"/>
                  </a:lnTo>
                  <a:lnTo>
                    <a:pt x="69" y="138"/>
                  </a:lnTo>
                  <a:lnTo>
                    <a:pt x="59" y="153"/>
                  </a:lnTo>
                  <a:lnTo>
                    <a:pt x="50" y="167"/>
                  </a:lnTo>
                  <a:lnTo>
                    <a:pt x="42" y="182"/>
                  </a:lnTo>
                  <a:lnTo>
                    <a:pt x="35" y="196"/>
                  </a:lnTo>
                  <a:lnTo>
                    <a:pt x="27" y="212"/>
                  </a:lnTo>
                  <a:lnTo>
                    <a:pt x="22" y="228"/>
                  </a:lnTo>
                  <a:lnTo>
                    <a:pt x="16" y="244"/>
                  </a:lnTo>
                  <a:lnTo>
                    <a:pt x="12" y="261"/>
                  </a:lnTo>
                  <a:lnTo>
                    <a:pt x="7" y="277"/>
                  </a:lnTo>
                  <a:lnTo>
                    <a:pt x="4" y="294"/>
                  </a:lnTo>
                  <a:lnTo>
                    <a:pt x="1" y="311"/>
                  </a:lnTo>
                  <a:lnTo>
                    <a:pt x="0" y="329"/>
                  </a:lnTo>
                  <a:lnTo>
                    <a:pt x="0" y="347"/>
                  </a:lnTo>
                  <a:lnTo>
                    <a:pt x="0" y="365"/>
                  </a:lnTo>
                  <a:lnTo>
                    <a:pt x="1" y="383"/>
                  </a:lnTo>
                  <a:lnTo>
                    <a:pt x="4" y="401"/>
                  </a:lnTo>
                  <a:lnTo>
                    <a:pt x="7" y="418"/>
                  </a:lnTo>
                  <a:lnTo>
                    <a:pt x="12" y="434"/>
                  </a:lnTo>
                  <a:lnTo>
                    <a:pt x="16" y="451"/>
                  </a:lnTo>
                  <a:lnTo>
                    <a:pt x="22" y="467"/>
                  </a:lnTo>
                  <a:lnTo>
                    <a:pt x="27" y="483"/>
                  </a:lnTo>
                  <a:lnTo>
                    <a:pt x="35" y="499"/>
                  </a:lnTo>
                  <a:lnTo>
                    <a:pt x="42" y="513"/>
                  </a:lnTo>
                  <a:lnTo>
                    <a:pt x="50" y="527"/>
                  </a:lnTo>
                  <a:lnTo>
                    <a:pt x="59" y="542"/>
                  </a:lnTo>
                  <a:lnTo>
                    <a:pt x="69" y="555"/>
                  </a:lnTo>
                  <a:lnTo>
                    <a:pt x="79" y="568"/>
                  </a:lnTo>
                  <a:lnTo>
                    <a:pt x="91" y="581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5"/>
                  </a:lnTo>
                  <a:lnTo>
                    <a:pt x="140" y="625"/>
                  </a:lnTo>
                  <a:lnTo>
                    <a:pt x="154" y="635"/>
                  </a:lnTo>
                  <a:lnTo>
                    <a:pt x="167" y="644"/>
                  </a:lnTo>
                  <a:lnTo>
                    <a:pt x="181" y="653"/>
                  </a:lnTo>
                  <a:lnTo>
                    <a:pt x="197" y="660"/>
                  </a:lnTo>
                  <a:lnTo>
                    <a:pt x="213" y="667"/>
                  </a:lnTo>
                  <a:lnTo>
                    <a:pt x="229" y="674"/>
                  </a:lnTo>
                  <a:lnTo>
                    <a:pt x="245" y="679"/>
                  </a:lnTo>
                  <a:lnTo>
                    <a:pt x="261" y="684"/>
                  </a:lnTo>
                  <a:lnTo>
                    <a:pt x="278" y="687"/>
                  </a:lnTo>
                  <a:lnTo>
                    <a:pt x="295" y="690"/>
                  </a:lnTo>
                  <a:lnTo>
                    <a:pt x="313" y="693"/>
                  </a:lnTo>
                  <a:lnTo>
                    <a:pt x="330" y="694"/>
                  </a:lnTo>
                  <a:lnTo>
                    <a:pt x="349" y="694"/>
                  </a:lnTo>
                  <a:lnTo>
                    <a:pt x="366" y="694"/>
                  </a:lnTo>
                  <a:lnTo>
                    <a:pt x="383" y="693"/>
                  </a:lnTo>
                  <a:lnTo>
                    <a:pt x="400" y="690"/>
                  </a:lnTo>
                  <a:lnTo>
                    <a:pt x="418" y="687"/>
                  </a:lnTo>
                  <a:lnTo>
                    <a:pt x="435" y="684"/>
                  </a:lnTo>
                  <a:lnTo>
                    <a:pt x="451" y="679"/>
                  </a:lnTo>
                  <a:lnTo>
                    <a:pt x="468" y="674"/>
                  </a:lnTo>
                  <a:lnTo>
                    <a:pt x="482" y="667"/>
                  </a:lnTo>
                  <a:lnTo>
                    <a:pt x="498" y="660"/>
                  </a:lnTo>
                  <a:lnTo>
                    <a:pt x="514" y="653"/>
                  </a:lnTo>
                  <a:lnTo>
                    <a:pt x="529" y="644"/>
                  </a:lnTo>
                  <a:lnTo>
                    <a:pt x="541" y="635"/>
                  </a:lnTo>
                  <a:lnTo>
                    <a:pt x="556" y="625"/>
                  </a:lnTo>
                  <a:lnTo>
                    <a:pt x="569" y="615"/>
                  </a:lnTo>
                  <a:lnTo>
                    <a:pt x="582" y="605"/>
                  </a:lnTo>
                  <a:lnTo>
                    <a:pt x="593" y="594"/>
                  </a:lnTo>
                  <a:lnTo>
                    <a:pt x="605" y="581"/>
                  </a:lnTo>
                  <a:lnTo>
                    <a:pt x="616" y="568"/>
                  </a:lnTo>
                  <a:lnTo>
                    <a:pt x="626" y="555"/>
                  </a:lnTo>
                  <a:lnTo>
                    <a:pt x="637" y="542"/>
                  </a:lnTo>
                  <a:lnTo>
                    <a:pt x="645" y="527"/>
                  </a:lnTo>
                  <a:lnTo>
                    <a:pt x="654" y="513"/>
                  </a:lnTo>
                  <a:lnTo>
                    <a:pt x="661" y="499"/>
                  </a:lnTo>
                  <a:lnTo>
                    <a:pt x="668" y="483"/>
                  </a:lnTo>
                  <a:lnTo>
                    <a:pt x="674" y="467"/>
                  </a:lnTo>
                  <a:lnTo>
                    <a:pt x="680" y="451"/>
                  </a:lnTo>
                  <a:lnTo>
                    <a:pt x="684" y="434"/>
                  </a:lnTo>
                  <a:lnTo>
                    <a:pt x="688" y="418"/>
                  </a:lnTo>
                  <a:lnTo>
                    <a:pt x="691" y="401"/>
                  </a:lnTo>
                  <a:lnTo>
                    <a:pt x="694" y="383"/>
                  </a:lnTo>
                  <a:lnTo>
                    <a:pt x="696" y="365"/>
                  </a:lnTo>
                  <a:lnTo>
                    <a:pt x="696" y="347"/>
                  </a:lnTo>
                  <a:lnTo>
                    <a:pt x="696" y="329"/>
                  </a:lnTo>
                  <a:lnTo>
                    <a:pt x="694" y="311"/>
                  </a:lnTo>
                  <a:lnTo>
                    <a:pt x="691" y="294"/>
                  </a:lnTo>
                  <a:lnTo>
                    <a:pt x="688" y="277"/>
                  </a:lnTo>
                  <a:lnTo>
                    <a:pt x="684" y="261"/>
                  </a:lnTo>
                  <a:lnTo>
                    <a:pt x="680" y="244"/>
                  </a:lnTo>
                  <a:lnTo>
                    <a:pt x="674" y="228"/>
                  </a:lnTo>
                  <a:lnTo>
                    <a:pt x="668" y="212"/>
                  </a:lnTo>
                  <a:lnTo>
                    <a:pt x="661" y="196"/>
                  </a:lnTo>
                  <a:lnTo>
                    <a:pt x="654" y="182"/>
                  </a:lnTo>
                  <a:lnTo>
                    <a:pt x="645" y="167"/>
                  </a:lnTo>
                  <a:lnTo>
                    <a:pt x="637" y="153"/>
                  </a:lnTo>
                  <a:lnTo>
                    <a:pt x="626" y="138"/>
                  </a:lnTo>
                  <a:lnTo>
                    <a:pt x="616" y="125"/>
                  </a:lnTo>
                  <a:lnTo>
                    <a:pt x="605" y="114"/>
                  </a:lnTo>
                  <a:lnTo>
                    <a:pt x="593" y="101"/>
                  </a:lnTo>
                  <a:lnTo>
                    <a:pt x="582" y="89"/>
                  </a:lnTo>
                  <a:lnTo>
                    <a:pt x="569" y="79"/>
                  </a:lnTo>
                  <a:lnTo>
                    <a:pt x="556" y="68"/>
                  </a:lnTo>
                  <a:lnTo>
                    <a:pt x="541" y="59"/>
                  </a:lnTo>
                  <a:lnTo>
                    <a:pt x="529" y="49"/>
                  </a:lnTo>
                  <a:lnTo>
                    <a:pt x="514" y="42"/>
                  </a:lnTo>
                  <a:lnTo>
                    <a:pt x="498" y="33"/>
                  </a:lnTo>
                  <a:lnTo>
                    <a:pt x="482" y="26"/>
                  </a:lnTo>
                  <a:lnTo>
                    <a:pt x="468" y="20"/>
                  </a:lnTo>
                  <a:lnTo>
                    <a:pt x="451" y="15"/>
                  </a:lnTo>
                  <a:lnTo>
                    <a:pt x="435" y="10"/>
                  </a:lnTo>
                  <a:lnTo>
                    <a:pt x="418" y="6"/>
                  </a:lnTo>
                  <a:lnTo>
                    <a:pt x="400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9" y="0"/>
                  </a:lnTo>
                  <a:lnTo>
                    <a:pt x="349" y="0"/>
                  </a:lnTo>
                  <a:close/>
                  <a:moveTo>
                    <a:pt x="349" y="38"/>
                  </a:moveTo>
                  <a:lnTo>
                    <a:pt x="364" y="39"/>
                  </a:lnTo>
                  <a:lnTo>
                    <a:pt x="379" y="39"/>
                  </a:lnTo>
                  <a:lnTo>
                    <a:pt x="395" y="42"/>
                  </a:lnTo>
                  <a:lnTo>
                    <a:pt x="410" y="45"/>
                  </a:lnTo>
                  <a:lnTo>
                    <a:pt x="425" y="48"/>
                  </a:lnTo>
                  <a:lnTo>
                    <a:pt x="439" y="52"/>
                  </a:lnTo>
                  <a:lnTo>
                    <a:pt x="454" y="56"/>
                  </a:lnTo>
                  <a:lnTo>
                    <a:pt x="468" y="62"/>
                  </a:lnTo>
                  <a:lnTo>
                    <a:pt x="481" y="69"/>
                  </a:lnTo>
                  <a:lnTo>
                    <a:pt x="495" y="75"/>
                  </a:lnTo>
                  <a:lnTo>
                    <a:pt x="508" y="82"/>
                  </a:lnTo>
                  <a:lnTo>
                    <a:pt x="520" y="91"/>
                  </a:lnTo>
                  <a:lnTo>
                    <a:pt x="544" y="108"/>
                  </a:lnTo>
                  <a:lnTo>
                    <a:pt x="566" y="128"/>
                  </a:lnTo>
                  <a:lnTo>
                    <a:pt x="586" y="150"/>
                  </a:lnTo>
                  <a:lnTo>
                    <a:pt x="603" y="174"/>
                  </a:lnTo>
                  <a:lnTo>
                    <a:pt x="612" y="187"/>
                  </a:lnTo>
                  <a:lnTo>
                    <a:pt x="619" y="200"/>
                  </a:lnTo>
                  <a:lnTo>
                    <a:pt x="626" y="213"/>
                  </a:lnTo>
                  <a:lnTo>
                    <a:pt x="632" y="226"/>
                  </a:lnTo>
                  <a:lnTo>
                    <a:pt x="638" y="241"/>
                  </a:lnTo>
                  <a:lnTo>
                    <a:pt x="642" y="255"/>
                  </a:lnTo>
                  <a:lnTo>
                    <a:pt x="647" y="270"/>
                  </a:lnTo>
                  <a:lnTo>
                    <a:pt x="651" y="285"/>
                  </a:lnTo>
                  <a:lnTo>
                    <a:pt x="654" y="300"/>
                  </a:lnTo>
                  <a:lnTo>
                    <a:pt x="655" y="316"/>
                  </a:lnTo>
                  <a:lnTo>
                    <a:pt x="657" y="331"/>
                  </a:lnTo>
                  <a:lnTo>
                    <a:pt x="657" y="347"/>
                  </a:lnTo>
                  <a:lnTo>
                    <a:pt x="657" y="363"/>
                  </a:lnTo>
                  <a:lnTo>
                    <a:pt x="655" y="379"/>
                  </a:lnTo>
                  <a:lnTo>
                    <a:pt x="654" y="395"/>
                  </a:lnTo>
                  <a:lnTo>
                    <a:pt x="651" y="409"/>
                  </a:lnTo>
                  <a:lnTo>
                    <a:pt x="647" y="424"/>
                  </a:lnTo>
                  <a:lnTo>
                    <a:pt x="642" y="439"/>
                  </a:lnTo>
                  <a:lnTo>
                    <a:pt x="638" y="454"/>
                  </a:lnTo>
                  <a:lnTo>
                    <a:pt x="632" y="467"/>
                  </a:lnTo>
                  <a:lnTo>
                    <a:pt x="626" y="481"/>
                  </a:lnTo>
                  <a:lnTo>
                    <a:pt x="619" y="494"/>
                  </a:lnTo>
                  <a:lnTo>
                    <a:pt x="612" y="507"/>
                  </a:lnTo>
                  <a:lnTo>
                    <a:pt x="603" y="520"/>
                  </a:lnTo>
                  <a:lnTo>
                    <a:pt x="586" y="543"/>
                  </a:lnTo>
                  <a:lnTo>
                    <a:pt x="566" y="566"/>
                  </a:lnTo>
                  <a:lnTo>
                    <a:pt x="544" y="585"/>
                  </a:lnTo>
                  <a:lnTo>
                    <a:pt x="520" y="604"/>
                  </a:lnTo>
                  <a:lnTo>
                    <a:pt x="508" y="611"/>
                  </a:lnTo>
                  <a:lnTo>
                    <a:pt x="495" y="618"/>
                  </a:lnTo>
                  <a:lnTo>
                    <a:pt x="481" y="625"/>
                  </a:lnTo>
                  <a:lnTo>
                    <a:pt x="468" y="632"/>
                  </a:lnTo>
                  <a:lnTo>
                    <a:pt x="454" y="637"/>
                  </a:lnTo>
                  <a:lnTo>
                    <a:pt x="439" y="643"/>
                  </a:lnTo>
                  <a:lnTo>
                    <a:pt x="425" y="647"/>
                  </a:lnTo>
                  <a:lnTo>
                    <a:pt x="410" y="650"/>
                  </a:lnTo>
                  <a:lnTo>
                    <a:pt x="395" y="653"/>
                  </a:lnTo>
                  <a:lnTo>
                    <a:pt x="379" y="654"/>
                  </a:lnTo>
                  <a:lnTo>
                    <a:pt x="364" y="656"/>
                  </a:lnTo>
                  <a:lnTo>
                    <a:pt x="349" y="656"/>
                  </a:lnTo>
                  <a:lnTo>
                    <a:pt x="331" y="656"/>
                  </a:lnTo>
                  <a:lnTo>
                    <a:pt x="317" y="654"/>
                  </a:lnTo>
                  <a:lnTo>
                    <a:pt x="301" y="653"/>
                  </a:lnTo>
                  <a:lnTo>
                    <a:pt x="285" y="650"/>
                  </a:lnTo>
                  <a:lnTo>
                    <a:pt x="271" y="647"/>
                  </a:lnTo>
                  <a:lnTo>
                    <a:pt x="256" y="643"/>
                  </a:lnTo>
                  <a:lnTo>
                    <a:pt x="242" y="637"/>
                  </a:lnTo>
                  <a:lnTo>
                    <a:pt x="228" y="632"/>
                  </a:lnTo>
                  <a:lnTo>
                    <a:pt x="215" y="625"/>
                  </a:lnTo>
                  <a:lnTo>
                    <a:pt x="200" y="618"/>
                  </a:lnTo>
                  <a:lnTo>
                    <a:pt x="187" y="611"/>
                  </a:lnTo>
                  <a:lnTo>
                    <a:pt x="176" y="604"/>
                  </a:lnTo>
                  <a:lnTo>
                    <a:pt x="151" y="585"/>
                  </a:lnTo>
                  <a:lnTo>
                    <a:pt x="130" y="566"/>
                  </a:lnTo>
                  <a:lnTo>
                    <a:pt x="109" y="543"/>
                  </a:lnTo>
                  <a:lnTo>
                    <a:pt x="92" y="520"/>
                  </a:lnTo>
                  <a:lnTo>
                    <a:pt x="84" y="507"/>
                  </a:lnTo>
                  <a:lnTo>
                    <a:pt x="76" y="494"/>
                  </a:lnTo>
                  <a:lnTo>
                    <a:pt x="69" y="481"/>
                  </a:lnTo>
                  <a:lnTo>
                    <a:pt x="63" y="467"/>
                  </a:lnTo>
                  <a:lnTo>
                    <a:pt x="58" y="454"/>
                  </a:lnTo>
                  <a:lnTo>
                    <a:pt x="53" y="439"/>
                  </a:lnTo>
                  <a:lnTo>
                    <a:pt x="49" y="424"/>
                  </a:lnTo>
                  <a:lnTo>
                    <a:pt x="45" y="409"/>
                  </a:lnTo>
                  <a:lnTo>
                    <a:pt x="42" y="395"/>
                  </a:lnTo>
                  <a:lnTo>
                    <a:pt x="40" y="379"/>
                  </a:lnTo>
                  <a:lnTo>
                    <a:pt x="39" y="363"/>
                  </a:lnTo>
                  <a:lnTo>
                    <a:pt x="39" y="347"/>
                  </a:lnTo>
                  <a:lnTo>
                    <a:pt x="39" y="331"/>
                  </a:lnTo>
                  <a:lnTo>
                    <a:pt x="40" y="316"/>
                  </a:lnTo>
                  <a:lnTo>
                    <a:pt x="42" y="300"/>
                  </a:lnTo>
                  <a:lnTo>
                    <a:pt x="45" y="285"/>
                  </a:lnTo>
                  <a:lnTo>
                    <a:pt x="49" y="270"/>
                  </a:lnTo>
                  <a:lnTo>
                    <a:pt x="53" y="255"/>
                  </a:lnTo>
                  <a:lnTo>
                    <a:pt x="58" y="241"/>
                  </a:lnTo>
                  <a:lnTo>
                    <a:pt x="63" y="226"/>
                  </a:lnTo>
                  <a:lnTo>
                    <a:pt x="69" y="213"/>
                  </a:lnTo>
                  <a:lnTo>
                    <a:pt x="76" y="200"/>
                  </a:lnTo>
                  <a:lnTo>
                    <a:pt x="84" y="187"/>
                  </a:lnTo>
                  <a:lnTo>
                    <a:pt x="92" y="174"/>
                  </a:lnTo>
                  <a:lnTo>
                    <a:pt x="109" y="150"/>
                  </a:lnTo>
                  <a:lnTo>
                    <a:pt x="130" y="128"/>
                  </a:lnTo>
                  <a:lnTo>
                    <a:pt x="151" y="108"/>
                  </a:lnTo>
                  <a:lnTo>
                    <a:pt x="176" y="91"/>
                  </a:lnTo>
                  <a:lnTo>
                    <a:pt x="187" y="82"/>
                  </a:lnTo>
                  <a:lnTo>
                    <a:pt x="200" y="75"/>
                  </a:lnTo>
                  <a:lnTo>
                    <a:pt x="215" y="69"/>
                  </a:lnTo>
                  <a:lnTo>
                    <a:pt x="228" y="62"/>
                  </a:lnTo>
                  <a:lnTo>
                    <a:pt x="242" y="56"/>
                  </a:lnTo>
                  <a:lnTo>
                    <a:pt x="256" y="52"/>
                  </a:lnTo>
                  <a:lnTo>
                    <a:pt x="271" y="48"/>
                  </a:lnTo>
                  <a:lnTo>
                    <a:pt x="285" y="45"/>
                  </a:lnTo>
                  <a:lnTo>
                    <a:pt x="301" y="42"/>
                  </a:lnTo>
                  <a:lnTo>
                    <a:pt x="317" y="39"/>
                  </a:lnTo>
                  <a:lnTo>
                    <a:pt x="331" y="39"/>
                  </a:lnTo>
                  <a:lnTo>
                    <a:pt x="349" y="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6" name="Google Shape;196;g1191892f0ad_1_2138"/>
            <p:cNvSpPr/>
            <p:nvPr/>
          </p:nvSpPr>
          <p:spPr>
            <a:xfrm>
              <a:off x="7377272" y="534490"/>
              <a:ext cx="212574" cy="213302"/>
            </a:xfrm>
            <a:custGeom>
              <a:rect b="b" l="l" r="r" t="t"/>
              <a:pathLst>
                <a:path extrusionOk="0" h="452" w="452">
                  <a:moveTo>
                    <a:pt x="425" y="0"/>
                  </a:moveTo>
                  <a:lnTo>
                    <a:pt x="452" y="27"/>
                  </a:lnTo>
                  <a:lnTo>
                    <a:pt x="27" y="452"/>
                  </a:lnTo>
                  <a:lnTo>
                    <a:pt x="0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0000CC"/>
            </a:solidFill>
            <a:ln cap="flat" cmpd="sng" w="9525">
              <a:solidFill>
                <a:srgbClr val="2445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4458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7" name="Google Shape;197;g1191892f0ad_1_2138"/>
            <p:cNvSpPr/>
            <p:nvPr/>
          </p:nvSpPr>
          <p:spPr>
            <a:xfrm>
              <a:off x="7496663" y="484986"/>
              <a:ext cx="142687" cy="144143"/>
            </a:xfrm>
            <a:custGeom>
              <a:rect b="b" l="l" r="r" t="t"/>
              <a:pathLst>
                <a:path extrusionOk="0" h="295" w="294">
                  <a:moveTo>
                    <a:pt x="197" y="0"/>
                  </a:moveTo>
                  <a:lnTo>
                    <a:pt x="184" y="4"/>
                  </a:lnTo>
                  <a:lnTo>
                    <a:pt x="151" y="18"/>
                  </a:lnTo>
                  <a:lnTo>
                    <a:pt x="129" y="27"/>
                  </a:lnTo>
                  <a:lnTo>
                    <a:pt x="108" y="39"/>
                  </a:lnTo>
                  <a:lnTo>
                    <a:pt x="85" y="53"/>
                  </a:lnTo>
                  <a:lnTo>
                    <a:pt x="62" y="67"/>
                  </a:lnTo>
                  <a:lnTo>
                    <a:pt x="52" y="76"/>
                  </a:lnTo>
                  <a:lnTo>
                    <a:pt x="42" y="85"/>
                  </a:lnTo>
                  <a:lnTo>
                    <a:pt x="31" y="95"/>
                  </a:lnTo>
                  <a:lnTo>
                    <a:pt x="23" y="103"/>
                  </a:lnTo>
                  <a:lnTo>
                    <a:pt x="16" y="114"/>
                  </a:lnTo>
                  <a:lnTo>
                    <a:pt x="10" y="125"/>
                  </a:lnTo>
                  <a:lnTo>
                    <a:pt x="6" y="135"/>
                  </a:lnTo>
                  <a:lnTo>
                    <a:pt x="1" y="147"/>
                  </a:lnTo>
                  <a:lnTo>
                    <a:pt x="0" y="158"/>
                  </a:lnTo>
                  <a:lnTo>
                    <a:pt x="0" y="171"/>
                  </a:lnTo>
                  <a:lnTo>
                    <a:pt x="1" y="183"/>
                  </a:lnTo>
                  <a:lnTo>
                    <a:pt x="4" y="196"/>
                  </a:lnTo>
                  <a:lnTo>
                    <a:pt x="11" y="210"/>
                  </a:lnTo>
                  <a:lnTo>
                    <a:pt x="18" y="223"/>
                  </a:lnTo>
                  <a:lnTo>
                    <a:pt x="30" y="237"/>
                  </a:lnTo>
                  <a:lnTo>
                    <a:pt x="43" y="252"/>
                  </a:lnTo>
                  <a:lnTo>
                    <a:pt x="54" y="262"/>
                  </a:lnTo>
                  <a:lnTo>
                    <a:pt x="65" y="271"/>
                  </a:lnTo>
                  <a:lnTo>
                    <a:pt x="76" y="279"/>
                  </a:lnTo>
                  <a:lnTo>
                    <a:pt x="88" y="285"/>
                  </a:lnTo>
                  <a:lnTo>
                    <a:pt x="98" y="289"/>
                  </a:lnTo>
                  <a:lnTo>
                    <a:pt x="108" y="292"/>
                  </a:lnTo>
                  <a:lnTo>
                    <a:pt x="118" y="294"/>
                  </a:lnTo>
                  <a:lnTo>
                    <a:pt x="128" y="295"/>
                  </a:lnTo>
                  <a:lnTo>
                    <a:pt x="138" y="294"/>
                  </a:lnTo>
                  <a:lnTo>
                    <a:pt x="147" y="292"/>
                  </a:lnTo>
                  <a:lnTo>
                    <a:pt x="155" y="289"/>
                  </a:lnTo>
                  <a:lnTo>
                    <a:pt x="165" y="286"/>
                  </a:lnTo>
                  <a:lnTo>
                    <a:pt x="174" y="282"/>
                  </a:lnTo>
                  <a:lnTo>
                    <a:pt x="181" y="276"/>
                  </a:lnTo>
                  <a:lnTo>
                    <a:pt x="190" y="271"/>
                  </a:lnTo>
                  <a:lnTo>
                    <a:pt x="197" y="263"/>
                  </a:lnTo>
                  <a:lnTo>
                    <a:pt x="213" y="249"/>
                  </a:lnTo>
                  <a:lnTo>
                    <a:pt x="226" y="232"/>
                  </a:lnTo>
                  <a:lnTo>
                    <a:pt x="239" y="214"/>
                  </a:lnTo>
                  <a:lnTo>
                    <a:pt x="250" y="196"/>
                  </a:lnTo>
                  <a:lnTo>
                    <a:pt x="269" y="160"/>
                  </a:lnTo>
                  <a:lnTo>
                    <a:pt x="282" y="128"/>
                  </a:lnTo>
                  <a:lnTo>
                    <a:pt x="291" y="105"/>
                  </a:lnTo>
                  <a:lnTo>
                    <a:pt x="294" y="96"/>
                  </a:lnTo>
                  <a:lnTo>
                    <a:pt x="197" y="96"/>
                  </a:lnTo>
                  <a:lnTo>
                    <a:pt x="197" y="0"/>
                  </a:lnTo>
                  <a:close/>
                  <a:moveTo>
                    <a:pt x="158" y="56"/>
                  </a:moveTo>
                  <a:lnTo>
                    <a:pt x="158" y="96"/>
                  </a:lnTo>
                  <a:lnTo>
                    <a:pt x="158" y="135"/>
                  </a:lnTo>
                  <a:lnTo>
                    <a:pt x="197" y="135"/>
                  </a:lnTo>
                  <a:lnTo>
                    <a:pt x="237" y="135"/>
                  </a:lnTo>
                  <a:lnTo>
                    <a:pt x="227" y="157"/>
                  </a:lnTo>
                  <a:lnTo>
                    <a:pt x="216" y="178"/>
                  </a:lnTo>
                  <a:lnTo>
                    <a:pt x="203" y="198"/>
                  </a:lnTo>
                  <a:lnTo>
                    <a:pt x="188" y="217"/>
                  </a:lnTo>
                  <a:lnTo>
                    <a:pt x="181" y="224"/>
                  </a:lnTo>
                  <a:lnTo>
                    <a:pt x="174" y="233"/>
                  </a:lnTo>
                  <a:lnTo>
                    <a:pt x="167" y="239"/>
                  </a:lnTo>
                  <a:lnTo>
                    <a:pt x="160" y="245"/>
                  </a:lnTo>
                  <a:lnTo>
                    <a:pt x="151" y="250"/>
                  </a:lnTo>
                  <a:lnTo>
                    <a:pt x="144" y="253"/>
                  </a:lnTo>
                  <a:lnTo>
                    <a:pt x="137" y="255"/>
                  </a:lnTo>
                  <a:lnTo>
                    <a:pt x="128" y="256"/>
                  </a:lnTo>
                  <a:lnTo>
                    <a:pt x="121" y="256"/>
                  </a:lnTo>
                  <a:lnTo>
                    <a:pt x="115" y="255"/>
                  </a:lnTo>
                  <a:lnTo>
                    <a:pt x="108" y="252"/>
                  </a:lnTo>
                  <a:lnTo>
                    <a:pt x="101" y="247"/>
                  </a:lnTo>
                  <a:lnTo>
                    <a:pt x="85" y="237"/>
                  </a:lnTo>
                  <a:lnTo>
                    <a:pt x="70" y="224"/>
                  </a:lnTo>
                  <a:lnTo>
                    <a:pt x="57" y="210"/>
                  </a:lnTo>
                  <a:lnTo>
                    <a:pt x="49" y="198"/>
                  </a:lnTo>
                  <a:lnTo>
                    <a:pt x="43" y="187"/>
                  </a:lnTo>
                  <a:lnTo>
                    <a:pt x="40" y="178"/>
                  </a:lnTo>
                  <a:lnTo>
                    <a:pt x="39" y="170"/>
                  </a:lnTo>
                  <a:lnTo>
                    <a:pt x="37" y="164"/>
                  </a:lnTo>
                  <a:lnTo>
                    <a:pt x="39" y="160"/>
                  </a:lnTo>
                  <a:lnTo>
                    <a:pt x="39" y="155"/>
                  </a:lnTo>
                  <a:lnTo>
                    <a:pt x="42" y="148"/>
                  </a:lnTo>
                  <a:lnTo>
                    <a:pt x="44" y="141"/>
                  </a:lnTo>
                  <a:lnTo>
                    <a:pt x="49" y="134"/>
                  </a:lnTo>
                  <a:lnTo>
                    <a:pt x="54" y="126"/>
                  </a:lnTo>
                  <a:lnTo>
                    <a:pt x="67" y="114"/>
                  </a:lnTo>
                  <a:lnTo>
                    <a:pt x="82" y="101"/>
                  </a:lnTo>
                  <a:lnTo>
                    <a:pt x="101" y="88"/>
                  </a:lnTo>
                  <a:lnTo>
                    <a:pt x="119" y="76"/>
                  </a:lnTo>
                  <a:lnTo>
                    <a:pt x="138" y="66"/>
                  </a:lnTo>
                  <a:lnTo>
                    <a:pt x="158" y="56"/>
                  </a:lnTo>
                  <a:close/>
                </a:path>
              </a:pathLst>
            </a:custGeom>
            <a:solidFill>
              <a:srgbClr val="0000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8" name="Google Shape;198;g1191892f0ad_1_2138"/>
            <p:cNvSpPr/>
            <p:nvPr/>
          </p:nvSpPr>
          <p:spPr>
            <a:xfrm>
              <a:off x="7208377" y="857720"/>
              <a:ext cx="58240" cy="58240"/>
            </a:xfrm>
            <a:custGeom>
              <a:rect b="b" l="l" r="r" t="t"/>
              <a:pathLst>
                <a:path extrusionOk="0" h="121" w="121">
                  <a:moveTo>
                    <a:pt x="20" y="121"/>
                  </a:moveTo>
                  <a:lnTo>
                    <a:pt x="16" y="121"/>
                  </a:lnTo>
                  <a:lnTo>
                    <a:pt x="13" y="120"/>
                  </a:lnTo>
                  <a:lnTo>
                    <a:pt x="9" y="119"/>
                  </a:lnTo>
                  <a:lnTo>
                    <a:pt x="6" y="116"/>
                  </a:lnTo>
                  <a:lnTo>
                    <a:pt x="3" y="113"/>
                  </a:lnTo>
                  <a:lnTo>
                    <a:pt x="1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6" y="88"/>
                  </a:lnTo>
                  <a:lnTo>
                    <a:pt x="88" y="6"/>
                  </a:lnTo>
                  <a:lnTo>
                    <a:pt x="91" y="3"/>
                  </a:lnTo>
                  <a:lnTo>
                    <a:pt x="95" y="2"/>
                  </a:lnTo>
                  <a:lnTo>
                    <a:pt x="98" y="0"/>
                  </a:lnTo>
                  <a:lnTo>
                    <a:pt x="102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2" y="3"/>
                  </a:lnTo>
                  <a:lnTo>
                    <a:pt x="115" y="6"/>
                  </a:lnTo>
                  <a:lnTo>
                    <a:pt x="118" y="9"/>
                  </a:lnTo>
                  <a:lnTo>
                    <a:pt x="120" y="13"/>
                  </a:lnTo>
                  <a:lnTo>
                    <a:pt x="121" y="16"/>
                  </a:lnTo>
                  <a:lnTo>
                    <a:pt x="121" y="21"/>
                  </a:lnTo>
                  <a:lnTo>
                    <a:pt x="121" y="23"/>
                  </a:lnTo>
                  <a:lnTo>
                    <a:pt x="120" y="28"/>
                  </a:lnTo>
                  <a:lnTo>
                    <a:pt x="118" y="31"/>
                  </a:lnTo>
                  <a:lnTo>
                    <a:pt x="115" y="34"/>
                  </a:lnTo>
                  <a:lnTo>
                    <a:pt x="33" y="116"/>
                  </a:lnTo>
                  <a:lnTo>
                    <a:pt x="30" y="119"/>
                  </a:lnTo>
                  <a:lnTo>
                    <a:pt x="27" y="120"/>
                  </a:lnTo>
                  <a:lnTo>
                    <a:pt x="23" y="121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9" name="Google Shape;199;g1191892f0ad_1_2138"/>
            <p:cNvSpPr/>
            <p:nvPr/>
          </p:nvSpPr>
          <p:spPr>
            <a:xfrm>
              <a:off x="7486471" y="857720"/>
              <a:ext cx="59696" cy="58240"/>
            </a:xfrm>
            <a:custGeom>
              <a:rect b="b" l="l" r="r" t="t"/>
              <a:pathLst>
                <a:path extrusionOk="0" h="121" w="121">
                  <a:moveTo>
                    <a:pt x="100" y="121"/>
                  </a:moveTo>
                  <a:lnTo>
                    <a:pt x="98" y="121"/>
                  </a:lnTo>
                  <a:lnTo>
                    <a:pt x="93" y="120"/>
                  </a:lnTo>
                  <a:lnTo>
                    <a:pt x="90" y="119"/>
                  </a:lnTo>
                  <a:lnTo>
                    <a:pt x="87" y="116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115" y="88"/>
                  </a:lnTo>
                  <a:lnTo>
                    <a:pt x="118" y="91"/>
                  </a:lnTo>
                  <a:lnTo>
                    <a:pt x="119" y="95"/>
                  </a:lnTo>
                  <a:lnTo>
                    <a:pt x="121" y="98"/>
                  </a:lnTo>
                  <a:lnTo>
                    <a:pt x="121" y="103"/>
                  </a:lnTo>
                  <a:lnTo>
                    <a:pt x="121" y="106"/>
                  </a:lnTo>
                  <a:lnTo>
                    <a:pt x="119" y="110"/>
                  </a:lnTo>
                  <a:lnTo>
                    <a:pt x="118" y="113"/>
                  </a:lnTo>
                  <a:lnTo>
                    <a:pt x="115" y="116"/>
                  </a:lnTo>
                  <a:lnTo>
                    <a:pt x="112" y="119"/>
                  </a:lnTo>
                  <a:lnTo>
                    <a:pt x="109" y="120"/>
                  </a:lnTo>
                  <a:lnTo>
                    <a:pt x="105" y="121"/>
                  </a:lnTo>
                  <a:lnTo>
                    <a:pt x="100" y="1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00" name="Google Shape;200;g1191892f0ad_1_2138"/>
          <p:cNvGrpSpPr/>
          <p:nvPr/>
        </p:nvGrpSpPr>
        <p:grpSpPr>
          <a:xfrm>
            <a:off x="7848338" y="2879442"/>
            <a:ext cx="1009579" cy="1009579"/>
            <a:chOff x="7174889" y="4491874"/>
            <a:chExt cx="449902" cy="449902"/>
          </a:xfrm>
        </p:grpSpPr>
        <p:sp>
          <p:nvSpPr>
            <p:cNvPr id="201" name="Google Shape;201;g1191892f0ad_1_2138"/>
            <p:cNvSpPr/>
            <p:nvPr/>
          </p:nvSpPr>
          <p:spPr>
            <a:xfrm>
              <a:off x="7278265" y="4595249"/>
              <a:ext cx="346526" cy="346527"/>
            </a:xfrm>
            <a:custGeom>
              <a:rect b="b" l="l" r="r" t="t"/>
              <a:pathLst>
                <a:path extrusionOk="0" h="715" w="714">
                  <a:moveTo>
                    <a:pt x="714" y="715"/>
                  </a:moveTo>
                  <a:lnTo>
                    <a:pt x="0" y="715"/>
                  </a:lnTo>
                  <a:lnTo>
                    <a:pt x="0" y="676"/>
                  </a:lnTo>
                  <a:lnTo>
                    <a:pt x="675" y="676"/>
                  </a:lnTo>
                  <a:lnTo>
                    <a:pt x="675" y="0"/>
                  </a:lnTo>
                  <a:lnTo>
                    <a:pt x="714" y="0"/>
                  </a:lnTo>
                  <a:lnTo>
                    <a:pt x="714" y="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2" name="Google Shape;202;g1191892f0ad_1_2138"/>
            <p:cNvSpPr/>
            <p:nvPr/>
          </p:nvSpPr>
          <p:spPr>
            <a:xfrm>
              <a:off x="7221481" y="4538465"/>
              <a:ext cx="365453" cy="365453"/>
            </a:xfrm>
            <a:custGeom>
              <a:rect b="b" l="l" r="r" t="t"/>
              <a:pathLst>
                <a:path extrusionOk="0" h="753" w="753">
                  <a:moveTo>
                    <a:pt x="753" y="753"/>
                  </a:moveTo>
                  <a:lnTo>
                    <a:pt x="0" y="753"/>
                  </a:lnTo>
                  <a:lnTo>
                    <a:pt x="0" y="714"/>
                  </a:lnTo>
                  <a:lnTo>
                    <a:pt x="714" y="714"/>
                  </a:lnTo>
                  <a:lnTo>
                    <a:pt x="714" y="0"/>
                  </a:lnTo>
                  <a:lnTo>
                    <a:pt x="753" y="0"/>
                  </a:lnTo>
                  <a:lnTo>
                    <a:pt x="753" y="7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3" name="Google Shape;203;g1191892f0ad_1_2138"/>
            <p:cNvSpPr/>
            <p:nvPr/>
          </p:nvSpPr>
          <p:spPr>
            <a:xfrm>
              <a:off x="7174889" y="4491874"/>
              <a:ext cx="374190" cy="375645"/>
            </a:xfrm>
            <a:custGeom>
              <a:rect b="b" l="l" r="r" t="t"/>
              <a:pathLst>
                <a:path extrusionOk="0" h="774" w="772">
                  <a:moveTo>
                    <a:pt x="772" y="0"/>
                  </a:moveTo>
                  <a:lnTo>
                    <a:pt x="0" y="0"/>
                  </a:lnTo>
                  <a:lnTo>
                    <a:pt x="0" y="774"/>
                  </a:lnTo>
                  <a:lnTo>
                    <a:pt x="772" y="774"/>
                  </a:lnTo>
                  <a:lnTo>
                    <a:pt x="772" y="0"/>
                  </a:lnTo>
                  <a:close/>
                  <a:moveTo>
                    <a:pt x="733" y="39"/>
                  </a:moveTo>
                  <a:lnTo>
                    <a:pt x="733" y="735"/>
                  </a:lnTo>
                  <a:lnTo>
                    <a:pt x="38" y="735"/>
                  </a:lnTo>
                  <a:lnTo>
                    <a:pt x="38" y="39"/>
                  </a:lnTo>
                  <a:lnTo>
                    <a:pt x="733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g1191892f0ad_1_2138"/>
            <p:cNvSpPr/>
            <p:nvPr/>
          </p:nvSpPr>
          <p:spPr>
            <a:xfrm>
              <a:off x="7250601" y="4622913"/>
              <a:ext cx="251886" cy="164527"/>
            </a:xfrm>
            <a:custGeom>
              <a:rect b="b" l="l" r="r" t="t"/>
              <a:pathLst>
                <a:path extrusionOk="0" h="339" w="517">
                  <a:moveTo>
                    <a:pt x="33" y="339"/>
                  </a:moveTo>
                  <a:lnTo>
                    <a:pt x="0" y="318"/>
                  </a:lnTo>
                  <a:lnTo>
                    <a:pt x="116" y="125"/>
                  </a:lnTo>
                  <a:lnTo>
                    <a:pt x="118" y="121"/>
                  </a:lnTo>
                  <a:lnTo>
                    <a:pt x="123" y="118"/>
                  </a:lnTo>
                  <a:lnTo>
                    <a:pt x="127" y="117"/>
                  </a:lnTo>
                  <a:lnTo>
                    <a:pt x="131" y="115"/>
                  </a:lnTo>
                  <a:lnTo>
                    <a:pt x="136" y="117"/>
                  </a:lnTo>
                  <a:lnTo>
                    <a:pt x="140" y="117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228" y="219"/>
                  </a:lnTo>
                  <a:lnTo>
                    <a:pt x="368" y="9"/>
                  </a:lnTo>
                  <a:lnTo>
                    <a:pt x="370" y="4"/>
                  </a:lnTo>
                  <a:lnTo>
                    <a:pt x="375" y="2"/>
                  </a:lnTo>
                  <a:lnTo>
                    <a:pt x="380" y="0"/>
                  </a:lnTo>
                  <a:lnTo>
                    <a:pt x="386" y="0"/>
                  </a:lnTo>
                  <a:lnTo>
                    <a:pt x="391" y="2"/>
                  </a:lnTo>
                  <a:lnTo>
                    <a:pt x="395" y="4"/>
                  </a:lnTo>
                  <a:lnTo>
                    <a:pt x="399" y="7"/>
                  </a:lnTo>
                  <a:lnTo>
                    <a:pt x="402" y="13"/>
                  </a:lnTo>
                  <a:lnTo>
                    <a:pt x="517" y="321"/>
                  </a:lnTo>
                  <a:lnTo>
                    <a:pt x="481" y="336"/>
                  </a:lnTo>
                  <a:lnTo>
                    <a:pt x="379" y="62"/>
                  </a:lnTo>
                  <a:lnTo>
                    <a:pt x="245" y="262"/>
                  </a:lnTo>
                  <a:lnTo>
                    <a:pt x="242" y="265"/>
                  </a:lnTo>
                  <a:lnTo>
                    <a:pt x="238" y="268"/>
                  </a:lnTo>
                  <a:lnTo>
                    <a:pt x="235" y="269"/>
                  </a:lnTo>
                  <a:lnTo>
                    <a:pt x="229" y="271"/>
                  </a:lnTo>
                  <a:lnTo>
                    <a:pt x="225" y="269"/>
                  </a:lnTo>
                  <a:lnTo>
                    <a:pt x="221" y="269"/>
                  </a:lnTo>
                  <a:lnTo>
                    <a:pt x="218" y="267"/>
                  </a:lnTo>
                  <a:lnTo>
                    <a:pt x="213" y="264"/>
                  </a:lnTo>
                  <a:lnTo>
                    <a:pt x="134" y="169"/>
                  </a:lnTo>
                  <a:lnTo>
                    <a:pt x="33" y="339"/>
                  </a:lnTo>
                  <a:close/>
                </a:path>
              </a:pathLst>
            </a:custGeom>
            <a:solidFill>
              <a:srgbClr val="0000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g1191892f0ad_1_2138"/>
            <p:cNvSpPr/>
            <p:nvPr/>
          </p:nvSpPr>
          <p:spPr>
            <a:xfrm>
              <a:off x="7249145" y="4548657"/>
              <a:ext cx="75712" cy="74256"/>
            </a:xfrm>
            <a:custGeom>
              <a:rect b="b" l="l" r="r" t="t"/>
              <a:pathLst>
                <a:path extrusionOk="0" h="154" w="155">
                  <a:moveTo>
                    <a:pt x="77" y="39"/>
                  </a:moveTo>
                  <a:lnTo>
                    <a:pt x="70" y="39"/>
                  </a:lnTo>
                  <a:lnTo>
                    <a:pt x="62" y="42"/>
                  </a:lnTo>
                  <a:lnTo>
                    <a:pt x="55" y="45"/>
                  </a:lnTo>
                  <a:lnTo>
                    <a:pt x="51" y="49"/>
                  </a:lnTo>
                  <a:lnTo>
                    <a:pt x="45" y="55"/>
                  </a:lnTo>
                  <a:lnTo>
                    <a:pt x="42" y="62"/>
                  </a:lnTo>
                  <a:lnTo>
                    <a:pt x="39" y="69"/>
                  </a:lnTo>
                  <a:lnTo>
                    <a:pt x="39" y="76"/>
                  </a:lnTo>
                  <a:lnTo>
                    <a:pt x="39" y="85"/>
                  </a:lnTo>
                  <a:lnTo>
                    <a:pt x="42" y="92"/>
                  </a:lnTo>
                  <a:lnTo>
                    <a:pt x="45" y="98"/>
                  </a:lnTo>
                  <a:lnTo>
                    <a:pt x="51" y="104"/>
                  </a:lnTo>
                  <a:lnTo>
                    <a:pt x="55" y="109"/>
                  </a:lnTo>
                  <a:lnTo>
                    <a:pt x="62" y="112"/>
                  </a:lnTo>
                  <a:lnTo>
                    <a:pt x="70" y="115"/>
                  </a:lnTo>
                  <a:lnTo>
                    <a:pt x="77" y="115"/>
                  </a:lnTo>
                  <a:lnTo>
                    <a:pt x="85" y="115"/>
                  </a:lnTo>
                  <a:lnTo>
                    <a:pt x="93" y="112"/>
                  </a:lnTo>
                  <a:lnTo>
                    <a:pt x="98" y="109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3" y="92"/>
                  </a:lnTo>
                  <a:lnTo>
                    <a:pt x="116" y="85"/>
                  </a:lnTo>
                  <a:lnTo>
                    <a:pt x="116" y="76"/>
                  </a:lnTo>
                  <a:lnTo>
                    <a:pt x="116" y="69"/>
                  </a:lnTo>
                  <a:lnTo>
                    <a:pt x="113" y="62"/>
                  </a:lnTo>
                  <a:lnTo>
                    <a:pt x="110" y="55"/>
                  </a:lnTo>
                  <a:lnTo>
                    <a:pt x="104" y="49"/>
                  </a:lnTo>
                  <a:lnTo>
                    <a:pt x="98" y="45"/>
                  </a:lnTo>
                  <a:lnTo>
                    <a:pt x="93" y="42"/>
                  </a:lnTo>
                  <a:lnTo>
                    <a:pt x="85" y="39"/>
                  </a:lnTo>
                  <a:lnTo>
                    <a:pt x="77" y="39"/>
                  </a:lnTo>
                  <a:close/>
                  <a:moveTo>
                    <a:pt x="77" y="154"/>
                  </a:moveTo>
                  <a:lnTo>
                    <a:pt x="70" y="154"/>
                  </a:lnTo>
                  <a:lnTo>
                    <a:pt x="62" y="153"/>
                  </a:lnTo>
                  <a:lnTo>
                    <a:pt x="55" y="151"/>
                  </a:lnTo>
                  <a:lnTo>
                    <a:pt x="48" y="148"/>
                  </a:lnTo>
                  <a:lnTo>
                    <a:pt x="34" y="141"/>
                  </a:lnTo>
                  <a:lnTo>
                    <a:pt x="23" y="131"/>
                  </a:lnTo>
                  <a:lnTo>
                    <a:pt x="13" y="120"/>
                  </a:lnTo>
                  <a:lnTo>
                    <a:pt x="6" y="107"/>
                  </a:lnTo>
                  <a:lnTo>
                    <a:pt x="3" y="99"/>
                  </a:lnTo>
                  <a:lnTo>
                    <a:pt x="2" y="92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3" y="53"/>
                  </a:lnTo>
                  <a:lnTo>
                    <a:pt x="6" y="46"/>
                  </a:lnTo>
                  <a:lnTo>
                    <a:pt x="13" y="33"/>
                  </a:lnTo>
                  <a:lnTo>
                    <a:pt x="23" y="22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55" y="3"/>
                  </a:lnTo>
                  <a:lnTo>
                    <a:pt x="62" y="1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20" y="13"/>
                  </a:lnTo>
                  <a:lnTo>
                    <a:pt x="131" y="22"/>
                  </a:lnTo>
                  <a:lnTo>
                    <a:pt x="142" y="33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3" y="62"/>
                  </a:lnTo>
                  <a:lnTo>
                    <a:pt x="155" y="69"/>
                  </a:lnTo>
                  <a:lnTo>
                    <a:pt x="155" y="76"/>
                  </a:lnTo>
                  <a:lnTo>
                    <a:pt x="155" y="85"/>
                  </a:lnTo>
                  <a:lnTo>
                    <a:pt x="153" y="92"/>
                  </a:lnTo>
                  <a:lnTo>
                    <a:pt x="152" y="99"/>
                  </a:lnTo>
                  <a:lnTo>
                    <a:pt x="149" y="107"/>
                  </a:lnTo>
                  <a:lnTo>
                    <a:pt x="142" y="120"/>
                  </a:lnTo>
                  <a:lnTo>
                    <a:pt x="131" y="131"/>
                  </a:lnTo>
                  <a:lnTo>
                    <a:pt x="120" y="141"/>
                  </a:lnTo>
                  <a:lnTo>
                    <a:pt x="107" y="148"/>
                  </a:lnTo>
                  <a:lnTo>
                    <a:pt x="100" y="151"/>
                  </a:lnTo>
                  <a:lnTo>
                    <a:pt x="93" y="153"/>
                  </a:lnTo>
                  <a:lnTo>
                    <a:pt x="85" y="154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rgbClr val="0000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g1191892f0ad_1_2138"/>
            <p:cNvSpPr/>
            <p:nvPr/>
          </p:nvSpPr>
          <p:spPr>
            <a:xfrm>
              <a:off x="7174889" y="4772880"/>
              <a:ext cx="374100" cy="189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07" name="Google Shape;207;g1191892f0ad_1_2138"/>
          <p:cNvGrpSpPr/>
          <p:nvPr/>
        </p:nvGrpSpPr>
        <p:grpSpPr>
          <a:xfrm>
            <a:off x="5349167" y="4282220"/>
            <a:ext cx="1077244" cy="1080727"/>
            <a:chOff x="5009830" y="3762422"/>
            <a:chExt cx="449901" cy="451356"/>
          </a:xfrm>
        </p:grpSpPr>
        <p:sp>
          <p:nvSpPr>
            <p:cNvPr id="208" name="Google Shape;208;g1191892f0ad_1_2138"/>
            <p:cNvSpPr/>
            <p:nvPr/>
          </p:nvSpPr>
          <p:spPr>
            <a:xfrm>
              <a:off x="5009830" y="3762422"/>
              <a:ext cx="449901" cy="451356"/>
            </a:xfrm>
            <a:custGeom>
              <a:rect b="b" l="l" r="r" t="t"/>
              <a:pathLst>
                <a:path extrusionOk="0" h="928" w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9" name="Google Shape;209;g1191892f0ad_1_2138"/>
            <p:cNvSpPr/>
            <p:nvPr/>
          </p:nvSpPr>
          <p:spPr>
            <a:xfrm>
              <a:off x="5140870" y="3894917"/>
              <a:ext cx="187823" cy="186367"/>
            </a:xfrm>
            <a:custGeom>
              <a:rect b="b" l="l" r="r" t="t"/>
              <a:pathLst>
                <a:path extrusionOk="0" h="386" w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solidFill>
              <a:srgbClr val="0000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10" name="Google Shape;210;g1191892f0ad_1_2138"/>
          <p:cNvGrpSpPr/>
          <p:nvPr/>
        </p:nvGrpSpPr>
        <p:grpSpPr>
          <a:xfrm>
            <a:off x="6681414" y="1291771"/>
            <a:ext cx="2415007" cy="1024706"/>
            <a:chOff x="520891" y="3402763"/>
            <a:chExt cx="2349000" cy="1024706"/>
          </a:xfrm>
        </p:grpSpPr>
        <p:sp>
          <p:nvSpPr>
            <p:cNvPr id="211" name="Google Shape;211;g1191892f0ad_1_2138"/>
            <p:cNvSpPr txBox="1"/>
            <p:nvPr/>
          </p:nvSpPr>
          <p:spPr>
            <a:xfrm>
              <a:off x="520891" y="3402763"/>
              <a:ext cx="1910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Increase Speed and Accuracy</a:t>
              </a:r>
              <a:endParaRPr/>
            </a:p>
          </p:txBody>
        </p:sp>
        <p:sp>
          <p:nvSpPr>
            <p:cNvPr id="212" name="Google Shape;212;g1191892f0ad_1_2138"/>
            <p:cNvSpPr/>
            <p:nvPr/>
          </p:nvSpPr>
          <p:spPr>
            <a:xfrm>
              <a:off x="520891" y="3965769"/>
              <a:ext cx="234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Pts val="1200"/>
                <a:buFont typeface="Noto Sans Symbols"/>
                <a:buChar char="▪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Augment your existing knowhow to make better decisions with AI</a:t>
              </a:r>
              <a:endParaRPr/>
            </a:p>
          </p:txBody>
        </p:sp>
      </p:grpSp>
      <p:grpSp>
        <p:nvGrpSpPr>
          <p:cNvPr id="213" name="Google Shape;213;g1191892f0ad_1_2138"/>
          <p:cNvGrpSpPr/>
          <p:nvPr/>
        </p:nvGrpSpPr>
        <p:grpSpPr>
          <a:xfrm>
            <a:off x="9266050" y="2613085"/>
            <a:ext cx="2607625" cy="1542316"/>
            <a:chOff x="520885" y="3381547"/>
            <a:chExt cx="2349000" cy="1160684"/>
          </a:xfrm>
        </p:grpSpPr>
        <p:sp>
          <p:nvSpPr>
            <p:cNvPr id="214" name="Google Shape;214;g1191892f0ad_1_2138"/>
            <p:cNvSpPr txBox="1"/>
            <p:nvPr/>
          </p:nvSpPr>
          <p:spPr>
            <a:xfrm>
              <a:off x="520891" y="3381547"/>
              <a:ext cx="22680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600">
                  <a:solidFill>
                    <a:srgbClr val="292929"/>
                  </a:solidFill>
                  <a:latin typeface="Raleway"/>
                  <a:ea typeface="Raleway"/>
                  <a:cs typeface="Raleway"/>
                  <a:sym typeface="Raleway"/>
                </a:rPr>
                <a:t>Low Cost &amp; Portability</a:t>
              </a:r>
              <a:endParaRPr/>
            </a:p>
          </p:txBody>
        </p:sp>
        <p:sp>
          <p:nvSpPr>
            <p:cNvPr id="215" name="Google Shape;215;g1191892f0ad_1_2138"/>
            <p:cNvSpPr/>
            <p:nvPr/>
          </p:nvSpPr>
          <p:spPr>
            <a:xfrm>
              <a:off x="520885" y="3782331"/>
              <a:ext cx="2349000" cy="7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Pts val="1200"/>
                <a:buFont typeface="Noto Sans Symbols"/>
                <a:buChar char="▪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Bulky Weighing scales are not required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Pts val="1200"/>
                <a:buFont typeface="Noto Sans Symbols"/>
                <a:buChar char="▪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time spent on weighing leading to productivity gain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Pts val="1200"/>
                <a:buFont typeface="Noto Sans Symbols"/>
                <a:buChar char="▪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cost device that is easily portable</a:t>
              </a:r>
              <a:endParaRPr/>
            </a:p>
          </p:txBody>
        </p:sp>
      </p:grpSp>
      <p:grpSp>
        <p:nvGrpSpPr>
          <p:cNvPr id="216" name="Google Shape;216;g1191892f0ad_1_2138"/>
          <p:cNvGrpSpPr/>
          <p:nvPr/>
        </p:nvGrpSpPr>
        <p:grpSpPr>
          <a:xfrm>
            <a:off x="6604060" y="4316394"/>
            <a:ext cx="2349000" cy="1046657"/>
            <a:chOff x="519579" y="3402763"/>
            <a:chExt cx="2349000" cy="548620"/>
          </a:xfrm>
        </p:grpSpPr>
        <p:sp>
          <p:nvSpPr>
            <p:cNvPr id="217" name="Google Shape;217;g1191892f0ad_1_2138"/>
            <p:cNvSpPr txBox="1"/>
            <p:nvPr/>
          </p:nvSpPr>
          <p:spPr>
            <a:xfrm>
              <a:off x="520891" y="3402763"/>
              <a:ext cx="19101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Maximize Output</a:t>
              </a:r>
              <a:endParaRPr/>
            </a:p>
          </p:txBody>
        </p:sp>
        <p:sp>
          <p:nvSpPr>
            <p:cNvPr id="218" name="Google Shape;218;g1191892f0ad_1_2138"/>
            <p:cNvSpPr/>
            <p:nvPr/>
          </p:nvSpPr>
          <p:spPr>
            <a:xfrm>
              <a:off x="519579" y="3709283"/>
              <a:ext cx="2349000" cy="24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E24848"/>
                </a:buClr>
                <a:buSzPts val="1200"/>
                <a:buFont typeface="Noto Sans Symbols"/>
                <a:buChar char="▪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 overall yield by reducing weighing error </a:t>
              </a:r>
              <a:endParaRPr/>
            </a:p>
          </p:txBody>
        </p:sp>
      </p:grpSp>
      <p:pic>
        <p:nvPicPr>
          <p:cNvPr descr="A picture containing clipart&#10;&#10;Description generated with high confidence" id="219" name="Google Shape;219;g1191892f0ad_1_2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2823" y="4544731"/>
            <a:ext cx="2134086" cy="12702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191892f0ad_1_2138"/>
          <p:cNvSpPr/>
          <p:nvPr/>
        </p:nvSpPr>
        <p:spPr>
          <a:xfrm>
            <a:off x="585419" y="2995028"/>
            <a:ext cx="40596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can augment and scale human expertise and aid solving real-world challenges. Much of the recent progress in AI has relied on data-driven techniques like deep learning and artificial neural networks. Given sufficiently large labeled training data sets and enough computation, these approaches can achieve unprecedented results. </a:t>
            </a:r>
            <a:endParaRPr/>
          </a:p>
        </p:txBody>
      </p:sp>
      <p:pic>
        <p:nvPicPr>
          <p:cNvPr id="221" name="Google Shape;221;g1191892f0ad_1_2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1989" y="1543935"/>
            <a:ext cx="1520048" cy="6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1892f0ad_1_2636"/>
          <p:cNvSpPr txBox="1"/>
          <p:nvPr/>
        </p:nvSpPr>
        <p:spPr>
          <a:xfrm>
            <a:off x="502752" y="938152"/>
            <a:ext cx="319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What is </a:t>
            </a:r>
            <a:r>
              <a:rPr b="1" lang="en-US" sz="480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Needed ?</a:t>
            </a:r>
            <a:endParaRPr/>
          </a:p>
        </p:txBody>
      </p:sp>
      <p:sp>
        <p:nvSpPr>
          <p:cNvPr id="228" name="Google Shape;228;g1191892f0ad_1_2636"/>
          <p:cNvSpPr/>
          <p:nvPr/>
        </p:nvSpPr>
        <p:spPr>
          <a:xfrm>
            <a:off x="502752" y="2715901"/>
            <a:ext cx="309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currency of any business will be the ability to convert their data into AI that drives competitive advantage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-Satya Nadella, CEO, Microsoft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g1191892f0ad_1_2636"/>
          <p:cNvGrpSpPr/>
          <p:nvPr/>
        </p:nvGrpSpPr>
        <p:grpSpPr>
          <a:xfrm>
            <a:off x="4213963" y="1082563"/>
            <a:ext cx="303634" cy="304580"/>
            <a:chOff x="3958387" y="3000660"/>
            <a:chExt cx="577800" cy="579600"/>
          </a:xfrm>
        </p:grpSpPr>
        <p:sp>
          <p:nvSpPr>
            <p:cNvPr id="230" name="Google Shape;230;g1191892f0ad_1_2636"/>
            <p:cNvSpPr/>
            <p:nvPr/>
          </p:nvSpPr>
          <p:spPr>
            <a:xfrm>
              <a:off x="3958387" y="3000660"/>
              <a:ext cx="577800" cy="579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1" name="Google Shape;231;g1191892f0ad_1_2636"/>
            <p:cNvSpPr/>
            <p:nvPr/>
          </p:nvSpPr>
          <p:spPr>
            <a:xfrm rot="-2700000">
              <a:off x="4088606" y="3123461"/>
              <a:ext cx="398637" cy="195083"/>
            </a:xfrm>
            <a:custGeom>
              <a:rect b="b" l="l" r="r" t="t"/>
              <a:pathLst>
                <a:path extrusionOk="0" h="1149538" w="2050029">
                  <a:moveTo>
                    <a:pt x="54079" y="0"/>
                  </a:moveTo>
                  <a:lnTo>
                    <a:pt x="270386" y="0"/>
                  </a:lnTo>
                  <a:cubicBezTo>
                    <a:pt x="300253" y="0"/>
                    <a:pt x="324465" y="24212"/>
                    <a:pt x="324465" y="54079"/>
                  </a:cubicBezTo>
                  <a:lnTo>
                    <a:pt x="324465" y="820107"/>
                  </a:lnTo>
                  <a:lnTo>
                    <a:pt x="1995123" y="820107"/>
                  </a:lnTo>
                  <a:cubicBezTo>
                    <a:pt x="2025447" y="820107"/>
                    <a:pt x="2050029" y="844689"/>
                    <a:pt x="2050029" y="875013"/>
                  </a:cubicBezTo>
                  <a:lnTo>
                    <a:pt x="2050029" y="1094632"/>
                  </a:lnTo>
                  <a:cubicBezTo>
                    <a:pt x="2050029" y="1124956"/>
                    <a:pt x="2025447" y="1149538"/>
                    <a:pt x="1995123" y="1149538"/>
                  </a:cubicBezTo>
                  <a:lnTo>
                    <a:pt x="270389" y="1149538"/>
                  </a:lnTo>
                  <a:lnTo>
                    <a:pt x="270386" y="1149538"/>
                  </a:lnTo>
                  <a:lnTo>
                    <a:pt x="54079" y="1149538"/>
                  </a:lnTo>
                  <a:cubicBezTo>
                    <a:pt x="24212" y="1149538"/>
                    <a:pt x="0" y="1125326"/>
                    <a:pt x="0" y="1095459"/>
                  </a:cubicBezTo>
                  <a:lnTo>
                    <a:pt x="0" y="54079"/>
                  </a:lnTo>
                  <a:cubicBezTo>
                    <a:pt x="0" y="24212"/>
                    <a:pt x="24212" y="0"/>
                    <a:pt x="54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32" name="Google Shape;232;g1191892f0ad_1_2636"/>
          <p:cNvSpPr/>
          <p:nvPr/>
        </p:nvSpPr>
        <p:spPr>
          <a:xfrm>
            <a:off x="4751143" y="1387022"/>
            <a:ext cx="28524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Image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requires images with known parameters. While small number of images could show promising results,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10,000+ images are required for better and consistent results</a:t>
            </a:r>
            <a:endParaRPr/>
          </a:p>
        </p:txBody>
      </p:sp>
      <p:sp>
        <p:nvSpPr>
          <p:cNvPr id="233" name="Google Shape;233;g1191892f0ad_1_2636"/>
          <p:cNvSpPr/>
          <p:nvPr/>
        </p:nvSpPr>
        <p:spPr>
          <a:xfrm>
            <a:off x="4751143" y="1023923"/>
            <a:ext cx="3157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Labeled </a:t>
            </a:r>
            <a:r>
              <a:rPr b="1" lang="en-U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/>
          </a:p>
        </p:txBody>
      </p:sp>
      <p:grpSp>
        <p:nvGrpSpPr>
          <p:cNvPr id="234" name="Google Shape;234;g1191892f0ad_1_2636"/>
          <p:cNvGrpSpPr/>
          <p:nvPr/>
        </p:nvGrpSpPr>
        <p:grpSpPr>
          <a:xfrm>
            <a:off x="4224093" y="3087976"/>
            <a:ext cx="303634" cy="304580"/>
            <a:chOff x="3958387" y="3000660"/>
            <a:chExt cx="577800" cy="579600"/>
          </a:xfrm>
        </p:grpSpPr>
        <p:sp>
          <p:nvSpPr>
            <p:cNvPr id="235" name="Google Shape;235;g1191892f0ad_1_2636"/>
            <p:cNvSpPr/>
            <p:nvPr/>
          </p:nvSpPr>
          <p:spPr>
            <a:xfrm>
              <a:off x="3958387" y="3000660"/>
              <a:ext cx="577800" cy="579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6" name="Google Shape;236;g1191892f0ad_1_2636"/>
            <p:cNvSpPr/>
            <p:nvPr/>
          </p:nvSpPr>
          <p:spPr>
            <a:xfrm rot="-2700000">
              <a:off x="4088606" y="3123461"/>
              <a:ext cx="398637" cy="195083"/>
            </a:xfrm>
            <a:custGeom>
              <a:rect b="b" l="l" r="r" t="t"/>
              <a:pathLst>
                <a:path extrusionOk="0" h="1149538" w="2050029">
                  <a:moveTo>
                    <a:pt x="54079" y="0"/>
                  </a:moveTo>
                  <a:lnTo>
                    <a:pt x="270386" y="0"/>
                  </a:lnTo>
                  <a:cubicBezTo>
                    <a:pt x="300253" y="0"/>
                    <a:pt x="324465" y="24212"/>
                    <a:pt x="324465" y="54079"/>
                  </a:cubicBezTo>
                  <a:lnTo>
                    <a:pt x="324465" y="820107"/>
                  </a:lnTo>
                  <a:lnTo>
                    <a:pt x="1995123" y="820107"/>
                  </a:lnTo>
                  <a:cubicBezTo>
                    <a:pt x="2025447" y="820107"/>
                    <a:pt x="2050029" y="844689"/>
                    <a:pt x="2050029" y="875013"/>
                  </a:cubicBezTo>
                  <a:lnTo>
                    <a:pt x="2050029" y="1094632"/>
                  </a:lnTo>
                  <a:cubicBezTo>
                    <a:pt x="2050029" y="1124956"/>
                    <a:pt x="2025447" y="1149538"/>
                    <a:pt x="1995123" y="1149538"/>
                  </a:cubicBezTo>
                  <a:lnTo>
                    <a:pt x="270389" y="1149538"/>
                  </a:lnTo>
                  <a:lnTo>
                    <a:pt x="270386" y="1149538"/>
                  </a:lnTo>
                  <a:lnTo>
                    <a:pt x="54079" y="1149538"/>
                  </a:lnTo>
                  <a:cubicBezTo>
                    <a:pt x="24212" y="1149538"/>
                    <a:pt x="0" y="1125326"/>
                    <a:pt x="0" y="1095459"/>
                  </a:cubicBezTo>
                  <a:lnTo>
                    <a:pt x="0" y="54079"/>
                  </a:lnTo>
                  <a:cubicBezTo>
                    <a:pt x="0" y="24212"/>
                    <a:pt x="24212" y="0"/>
                    <a:pt x="54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37" name="Google Shape;237;g1191892f0ad_1_2636"/>
          <p:cNvSpPr/>
          <p:nvPr/>
        </p:nvSpPr>
        <p:spPr>
          <a:xfrm>
            <a:off x="4751143" y="3434100"/>
            <a:ext cx="285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Image recognition solution is dependent upon the accuracy of training data. The more accurate the training data, the more accurate the results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191892f0ad_1_2636"/>
          <p:cNvSpPr/>
          <p:nvPr/>
        </p:nvSpPr>
        <p:spPr>
          <a:xfrm>
            <a:off x="4751143" y="3045259"/>
            <a:ext cx="2943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Accuracy</a:t>
            </a:r>
            <a:endParaRPr/>
          </a:p>
        </p:txBody>
      </p:sp>
      <p:grpSp>
        <p:nvGrpSpPr>
          <p:cNvPr id="239" name="Google Shape;239;g1191892f0ad_1_2636"/>
          <p:cNvGrpSpPr/>
          <p:nvPr/>
        </p:nvGrpSpPr>
        <p:grpSpPr>
          <a:xfrm>
            <a:off x="4240187" y="4706964"/>
            <a:ext cx="303634" cy="304580"/>
            <a:chOff x="3958387" y="3000660"/>
            <a:chExt cx="577800" cy="579600"/>
          </a:xfrm>
        </p:grpSpPr>
        <p:sp>
          <p:nvSpPr>
            <p:cNvPr id="240" name="Google Shape;240;g1191892f0ad_1_2636"/>
            <p:cNvSpPr/>
            <p:nvPr/>
          </p:nvSpPr>
          <p:spPr>
            <a:xfrm>
              <a:off x="3958387" y="3000660"/>
              <a:ext cx="577800" cy="579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1" name="Google Shape;241;g1191892f0ad_1_2636"/>
            <p:cNvSpPr/>
            <p:nvPr/>
          </p:nvSpPr>
          <p:spPr>
            <a:xfrm rot="-2700000">
              <a:off x="4088606" y="3123461"/>
              <a:ext cx="398637" cy="195083"/>
            </a:xfrm>
            <a:custGeom>
              <a:rect b="b" l="l" r="r" t="t"/>
              <a:pathLst>
                <a:path extrusionOk="0" h="1149538" w="2050029">
                  <a:moveTo>
                    <a:pt x="54079" y="0"/>
                  </a:moveTo>
                  <a:lnTo>
                    <a:pt x="270386" y="0"/>
                  </a:lnTo>
                  <a:cubicBezTo>
                    <a:pt x="300253" y="0"/>
                    <a:pt x="324465" y="24212"/>
                    <a:pt x="324465" y="54079"/>
                  </a:cubicBezTo>
                  <a:lnTo>
                    <a:pt x="324465" y="820107"/>
                  </a:lnTo>
                  <a:lnTo>
                    <a:pt x="1995123" y="820107"/>
                  </a:lnTo>
                  <a:cubicBezTo>
                    <a:pt x="2025447" y="820107"/>
                    <a:pt x="2050029" y="844689"/>
                    <a:pt x="2050029" y="875013"/>
                  </a:cubicBezTo>
                  <a:lnTo>
                    <a:pt x="2050029" y="1094632"/>
                  </a:lnTo>
                  <a:cubicBezTo>
                    <a:pt x="2050029" y="1124956"/>
                    <a:pt x="2025447" y="1149538"/>
                    <a:pt x="1995123" y="1149538"/>
                  </a:cubicBezTo>
                  <a:lnTo>
                    <a:pt x="270389" y="1149538"/>
                  </a:lnTo>
                  <a:lnTo>
                    <a:pt x="270386" y="1149538"/>
                  </a:lnTo>
                  <a:lnTo>
                    <a:pt x="54079" y="1149538"/>
                  </a:lnTo>
                  <a:cubicBezTo>
                    <a:pt x="24212" y="1149538"/>
                    <a:pt x="0" y="1125326"/>
                    <a:pt x="0" y="1095459"/>
                  </a:cubicBezTo>
                  <a:lnTo>
                    <a:pt x="0" y="54079"/>
                  </a:lnTo>
                  <a:cubicBezTo>
                    <a:pt x="0" y="24212"/>
                    <a:pt x="24212" y="0"/>
                    <a:pt x="54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42" name="Google Shape;242;g1191892f0ad_1_2636"/>
          <p:cNvSpPr/>
          <p:nvPr/>
        </p:nvSpPr>
        <p:spPr>
          <a:xfrm>
            <a:off x="4751143" y="5106558"/>
            <a:ext cx="285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our research community can build their novel models or finetune existing ones without the hassle of data collection.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191892f0ad_1_2636"/>
          <p:cNvSpPr/>
          <p:nvPr/>
        </p:nvSpPr>
        <p:spPr>
          <a:xfrm>
            <a:off x="4751143" y="4648324"/>
            <a:ext cx="300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Large Possible Dataset</a:t>
            </a:r>
            <a:endParaRPr/>
          </a:p>
        </p:txBody>
      </p:sp>
      <p:sp>
        <p:nvSpPr>
          <p:cNvPr id="244" name="Google Shape;244;g1191892f0ad_1_2636"/>
          <p:cNvSpPr txBox="1"/>
          <p:nvPr/>
        </p:nvSpPr>
        <p:spPr>
          <a:xfrm>
            <a:off x="11379200" y="193984"/>
            <a:ext cx="50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g1191892f0ad_1_2636"/>
          <p:cNvSpPr txBox="1"/>
          <p:nvPr/>
        </p:nvSpPr>
        <p:spPr>
          <a:xfrm>
            <a:off x="11379200" y="193984"/>
            <a:ext cx="50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g1191892f0ad_1_2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1989" y="1543935"/>
            <a:ext cx="1520048" cy="60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high confidence" id="247" name="Google Shape;247;g1191892f0ad_1_26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6773" y="2403356"/>
            <a:ext cx="2134086" cy="127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1892f5b2_0_2"/>
          <p:cNvSpPr txBox="1"/>
          <p:nvPr>
            <p:ph type="title"/>
          </p:nvPr>
        </p:nvSpPr>
        <p:spPr>
          <a:xfrm>
            <a:off x="1724024" y="445305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OUR  </a:t>
            </a:r>
            <a:br>
              <a:rPr lang="en-US">
                <a:latin typeface="Raleway"/>
                <a:ea typeface="Raleway"/>
                <a:cs typeface="Raleway"/>
                <a:sym typeface="Raleway"/>
              </a:rPr>
            </a:br>
            <a:r>
              <a:rPr lang="en-US">
                <a:latin typeface="Raleway"/>
                <a:ea typeface="Raleway"/>
                <a:cs typeface="Raleway"/>
                <a:sym typeface="Raleway"/>
              </a:rPr>
              <a:t>Dataset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</p:txBody>
      </p:sp>
      <p:sp>
        <p:nvSpPr>
          <p:cNvPr id="253" name="Google Shape;253;g1191892f5b2_0_2"/>
          <p:cNvSpPr/>
          <p:nvPr/>
        </p:nvSpPr>
        <p:spPr>
          <a:xfrm>
            <a:off x="4911647" y="4029443"/>
            <a:ext cx="190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1</a:t>
            </a:r>
            <a:endParaRPr/>
          </a:p>
        </p:txBody>
      </p:sp>
      <p:sp>
        <p:nvSpPr>
          <p:cNvPr id="254" name="Google Shape;254;g1191892f5b2_0_2"/>
          <p:cNvSpPr/>
          <p:nvPr/>
        </p:nvSpPr>
        <p:spPr>
          <a:xfrm>
            <a:off x="7300352" y="4029443"/>
            <a:ext cx="235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2</a:t>
            </a:r>
            <a:endParaRPr/>
          </a:p>
        </p:txBody>
      </p:sp>
      <p:sp>
        <p:nvSpPr>
          <p:cNvPr id="255" name="Google Shape;255;g1191892f5b2_0_2"/>
          <p:cNvSpPr/>
          <p:nvPr/>
        </p:nvSpPr>
        <p:spPr>
          <a:xfrm>
            <a:off x="10090351" y="4480340"/>
            <a:ext cx="10398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1191892f5b2_0_2"/>
          <p:cNvSpPr/>
          <p:nvPr/>
        </p:nvSpPr>
        <p:spPr>
          <a:xfrm>
            <a:off x="10039785" y="4565126"/>
            <a:ext cx="1796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 Distribution in Taka (BDT) of Cow Images Dataset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1191892f5b2_0_2"/>
          <p:cNvSpPr/>
          <p:nvPr/>
        </p:nvSpPr>
        <p:spPr>
          <a:xfrm>
            <a:off x="9977965" y="3988606"/>
            <a:ext cx="169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3</a:t>
            </a:r>
            <a:endParaRPr/>
          </a:p>
        </p:txBody>
      </p:sp>
      <p:sp>
        <p:nvSpPr>
          <p:cNvPr id="258" name="Google Shape;258;g1191892f5b2_0_2"/>
          <p:cNvSpPr/>
          <p:nvPr/>
        </p:nvSpPr>
        <p:spPr>
          <a:xfrm>
            <a:off x="7414833" y="4507273"/>
            <a:ext cx="10398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g1191892f5b2_0_2"/>
          <p:cNvSpPr/>
          <p:nvPr/>
        </p:nvSpPr>
        <p:spPr>
          <a:xfrm>
            <a:off x="5029667" y="4482879"/>
            <a:ext cx="10398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g1191892f5b2_0_2"/>
          <p:cNvSpPr/>
          <p:nvPr/>
        </p:nvSpPr>
        <p:spPr>
          <a:xfrm>
            <a:off x="4966269" y="4605963"/>
            <a:ext cx="1796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Height Distribution in Inch of Cow Images Dataset</a:t>
            </a: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261" name="Google Shape;261;g1191892f5b2_0_2"/>
          <p:cNvSpPr/>
          <p:nvPr/>
        </p:nvSpPr>
        <p:spPr>
          <a:xfrm>
            <a:off x="7414833" y="4605963"/>
            <a:ext cx="1796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 Distribution in Kg of Cow Images Dataset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191892f5b2_0_2"/>
          <p:cNvSpPr txBox="1"/>
          <p:nvPr/>
        </p:nvSpPr>
        <p:spPr>
          <a:xfrm>
            <a:off x="1207450" y="2373150"/>
            <a:ext cx="32208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developed our cow images dataset of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17,899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images with vitals (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sex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breed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feed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teeth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height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which can be used for both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g1191892f5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50" y="2066801"/>
            <a:ext cx="2473725" cy="17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191892f5b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000" y="2121287"/>
            <a:ext cx="2367750" cy="16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191892f5b2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6975" y="2066800"/>
            <a:ext cx="2319475" cy="1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91892f5b2_0_41"/>
          <p:cNvSpPr txBox="1"/>
          <p:nvPr>
            <p:ph type="title"/>
          </p:nvPr>
        </p:nvSpPr>
        <p:spPr>
          <a:xfrm>
            <a:off x="1724024" y="445305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OUR  </a:t>
            </a:r>
            <a:br>
              <a:rPr lang="en-US">
                <a:latin typeface="Raleway"/>
                <a:ea typeface="Raleway"/>
                <a:cs typeface="Raleway"/>
                <a:sym typeface="Raleway"/>
              </a:rPr>
            </a:br>
            <a:r>
              <a:rPr lang="en-US">
                <a:latin typeface="Raleway"/>
                <a:ea typeface="Raleway"/>
                <a:cs typeface="Raleway"/>
                <a:sym typeface="Raleway"/>
              </a:rPr>
              <a:t>Dataset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</p:txBody>
      </p:sp>
      <p:sp>
        <p:nvSpPr>
          <p:cNvPr id="271" name="Google Shape;271;g1191892f5b2_0_41"/>
          <p:cNvSpPr/>
          <p:nvPr/>
        </p:nvSpPr>
        <p:spPr>
          <a:xfrm>
            <a:off x="4911647" y="4029443"/>
            <a:ext cx="190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 1</a:t>
            </a:r>
            <a:endParaRPr/>
          </a:p>
        </p:txBody>
      </p:sp>
      <p:sp>
        <p:nvSpPr>
          <p:cNvPr id="272" name="Google Shape;272;g1191892f5b2_0_41"/>
          <p:cNvSpPr/>
          <p:nvPr/>
        </p:nvSpPr>
        <p:spPr>
          <a:xfrm>
            <a:off x="7300352" y="4029443"/>
            <a:ext cx="235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 2</a:t>
            </a:r>
            <a:endParaRPr/>
          </a:p>
        </p:txBody>
      </p:sp>
      <p:sp>
        <p:nvSpPr>
          <p:cNvPr id="273" name="Google Shape;273;g1191892f5b2_0_41"/>
          <p:cNvSpPr/>
          <p:nvPr/>
        </p:nvSpPr>
        <p:spPr>
          <a:xfrm>
            <a:off x="10090351" y="4480340"/>
            <a:ext cx="10398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g1191892f5b2_0_41"/>
          <p:cNvSpPr/>
          <p:nvPr/>
        </p:nvSpPr>
        <p:spPr>
          <a:xfrm>
            <a:off x="10039785" y="4565126"/>
            <a:ext cx="1796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Resolution Wise Image Distribution of Cow Images Dataset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1191892f5b2_0_41"/>
          <p:cNvSpPr/>
          <p:nvPr/>
        </p:nvSpPr>
        <p:spPr>
          <a:xfrm>
            <a:off x="9977965" y="3988606"/>
            <a:ext cx="169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 3</a:t>
            </a:r>
            <a:endParaRPr/>
          </a:p>
        </p:txBody>
      </p:sp>
      <p:sp>
        <p:nvSpPr>
          <p:cNvPr id="276" name="Google Shape;276;g1191892f5b2_0_41"/>
          <p:cNvSpPr/>
          <p:nvPr/>
        </p:nvSpPr>
        <p:spPr>
          <a:xfrm>
            <a:off x="7414833" y="4507273"/>
            <a:ext cx="10398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g1191892f5b2_0_41"/>
          <p:cNvSpPr/>
          <p:nvPr/>
        </p:nvSpPr>
        <p:spPr>
          <a:xfrm>
            <a:off x="5029667" y="4482879"/>
            <a:ext cx="10398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g1191892f5b2_0_41"/>
          <p:cNvSpPr/>
          <p:nvPr/>
        </p:nvSpPr>
        <p:spPr>
          <a:xfrm>
            <a:off x="4966269" y="4605963"/>
            <a:ext cx="1796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Breed Distribution of Our Cow Images Dataset</a:t>
            </a:r>
            <a:endParaRPr/>
          </a:p>
        </p:txBody>
      </p:sp>
      <p:sp>
        <p:nvSpPr>
          <p:cNvPr id="279" name="Google Shape;279;g1191892f5b2_0_41"/>
          <p:cNvSpPr/>
          <p:nvPr/>
        </p:nvSpPr>
        <p:spPr>
          <a:xfrm>
            <a:off x="7414833" y="4605963"/>
            <a:ext cx="1796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(Year) Distribution of Our Cow Images Dataset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1191892f5b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673" y="2112775"/>
            <a:ext cx="2231575" cy="15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191892f5b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450" y="2216775"/>
            <a:ext cx="2448550" cy="14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191892f5b2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9925" y="2216775"/>
            <a:ext cx="2454550" cy="14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191892f5b2_0_41"/>
          <p:cNvSpPr txBox="1"/>
          <p:nvPr/>
        </p:nvSpPr>
        <p:spPr>
          <a:xfrm>
            <a:off x="1207450" y="2373150"/>
            <a:ext cx="32208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developed our cow images dataset of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17,899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images with vitals (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sex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breed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feed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teeth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height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which can be used for both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91892f5b2_0_20"/>
          <p:cNvSpPr txBox="1"/>
          <p:nvPr>
            <p:ph type="title"/>
          </p:nvPr>
        </p:nvSpPr>
        <p:spPr>
          <a:xfrm>
            <a:off x="1724024" y="445305"/>
            <a:ext cx="422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2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OUR  </a:t>
            </a:r>
            <a:br>
              <a:rPr lang="en-US">
                <a:latin typeface="Raleway"/>
                <a:ea typeface="Raleway"/>
                <a:cs typeface="Raleway"/>
                <a:sym typeface="Raleway"/>
              </a:rPr>
            </a:br>
            <a:r>
              <a:rPr lang="en-US">
                <a:latin typeface="Raleway"/>
                <a:ea typeface="Raleway"/>
                <a:cs typeface="Raleway"/>
                <a:sym typeface="Raleway"/>
              </a:rPr>
              <a:t>Model &amp; Results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</p:txBody>
      </p:sp>
      <p:sp>
        <p:nvSpPr>
          <p:cNvPr id="289" name="Google Shape;289;g1191892f5b2_0_20"/>
          <p:cNvSpPr/>
          <p:nvPr/>
        </p:nvSpPr>
        <p:spPr>
          <a:xfrm>
            <a:off x="5696452" y="3183768"/>
            <a:ext cx="235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4</a:t>
            </a:r>
            <a:endParaRPr/>
          </a:p>
        </p:txBody>
      </p:sp>
      <p:sp>
        <p:nvSpPr>
          <p:cNvPr id="290" name="Google Shape;290;g1191892f5b2_0_20"/>
          <p:cNvSpPr/>
          <p:nvPr/>
        </p:nvSpPr>
        <p:spPr>
          <a:xfrm>
            <a:off x="5696458" y="3546786"/>
            <a:ext cx="10398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g1191892f5b2_0_20"/>
          <p:cNvSpPr/>
          <p:nvPr/>
        </p:nvSpPr>
        <p:spPr>
          <a:xfrm>
            <a:off x="5655496" y="3678363"/>
            <a:ext cx="1796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CowNet Model Architecture for 1 Input - 4 Outputs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g1191892f5b2_0_20"/>
          <p:cNvSpPr txBox="1"/>
          <p:nvPr/>
        </p:nvSpPr>
        <p:spPr>
          <a:xfrm>
            <a:off x="924450" y="1679125"/>
            <a:ext cx="3937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are also contributing baseline models demonstrating how this dataset can be used for regression and classification. These baseline models consist of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 input-output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network (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input - 2 outputs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outputs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 outputs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to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classify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cattle livestock vitals among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them (</a:t>
            </a:r>
            <a:r>
              <a:rPr i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input - 2 outputs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have the best accuracy of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75%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67% 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respectively for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breed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the minimum loss.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g1191892f5b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225" y="644850"/>
            <a:ext cx="3484874" cy="240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191892f5b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450" y="3183775"/>
            <a:ext cx="31731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191892f5b2_0_20"/>
          <p:cNvSpPr/>
          <p:nvPr/>
        </p:nvSpPr>
        <p:spPr>
          <a:xfrm>
            <a:off x="9295752" y="4688843"/>
            <a:ext cx="2356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</a:t>
            </a: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4</a:t>
            </a:r>
            <a:endParaRPr/>
          </a:p>
        </p:txBody>
      </p:sp>
      <p:sp>
        <p:nvSpPr>
          <p:cNvPr id="296" name="Google Shape;296;g1191892f5b2_0_20"/>
          <p:cNvSpPr/>
          <p:nvPr/>
        </p:nvSpPr>
        <p:spPr>
          <a:xfrm>
            <a:off x="10612458" y="5051861"/>
            <a:ext cx="10398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g1191892f5b2_0_20"/>
          <p:cNvSpPr/>
          <p:nvPr/>
        </p:nvSpPr>
        <p:spPr>
          <a:xfrm>
            <a:off x="9856146" y="5193688"/>
            <a:ext cx="1796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for Baseline Models.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2019-12-24T08:35:39Z</dcterms:created>
  <dc:creator>Ziarat H. Khan</dc:creator>
</cp:coreProperties>
</file>