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147375589" r:id="rId6"/>
    <p:sldId id="4848" r:id="rId7"/>
    <p:sldId id="2147375597" r:id="rId8"/>
    <p:sldId id="2147375600" r:id="rId9"/>
    <p:sldId id="2147375601" r:id="rId10"/>
    <p:sldId id="2147375602" r:id="rId11"/>
    <p:sldId id="2147375603" r:id="rId12"/>
    <p:sldId id="2147375604" r:id="rId13"/>
    <p:sldId id="2147375605" r:id="rId14"/>
    <p:sldId id="2147375606" r:id="rId15"/>
    <p:sldId id="2147375607" r:id="rId16"/>
    <p:sldId id="2147375608" r:id="rId17"/>
    <p:sldId id="2147375609" r:id="rId18"/>
    <p:sldId id="2147375610" r:id="rId19"/>
    <p:sldId id="2147375611" r:id="rId20"/>
    <p:sldId id="2147375612" r:id="rId21"/>
    <p:sldId id="2147375613" r:id="rId22"/>
    <p:sldId id="2147375614" r:id="rId23"/>
    <p:sldId id="1633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EE776-563B-4DEC-AF9B-0EEBCC67C311}" v="79" dt="2024-09-05T04:37:34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360" imgH="360" progId="TCLayout.ActiveDocument.1">
                  <p:embed/>
                </p:oleObj>
              </mc:Choice>
              <mc:Fallback>
                <p:oleObj name="think-cell Slide" r:id="rId16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3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2.jpeg"/><Relationship Id="rId4" Type="http://schemas.openxmlformats.org/officeDocument/2006/relationships/image" Target="../media/image2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37A4A8-A3C7-407F-B123-88E2E165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269" y="3003335"/>
            <a:ext cx="10525125" cy="1200329"/>
          </a:xfrm>
        </p:spPr>
        <p:txBody>
          <a:bodyPr anchor="b">
            <a:spAutoFit/>
          </a:bodyPr>
          <a:lstStyle/>
          <a:p>
            <a:r>
              <a:rPr lang="en-US" sz="4000" dirty="0"/>
              <a:t>Shell Bootcamp 2024</a:t>
            </a:r>
            <a:br>
              <a:rPr lang="en-US" sz="4000" dirty="0"/>
            </a:br>
            <a:r>
              <a:rPr lang="en-US" sz="4000" dirty="0"/>
              <a:t>3 Reflections for Week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684269" y="4795291"/>
            <a:ext cx="8299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Alvia Hussain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Date : 06-Sep-2024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3446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0" dirty="0">
                <a:solidFill>
                  <a:srgbClr val="111111"/>
                </a:solidFill>
                <a:effectLst/>
              </a:rPr>
              <a:t>Azure AD, VM, Networking: Manages identities, virtual machines, and networks.</a:t>
            </a:r>
          </a:p>
          <a:p>
            <a:r>
              <a:rPr lang="en-US" sz="2000" i="0" dirty="0">
                <a:solidFill>
                  <a:srgbClr val="111111"/>
                </a:solidFill>
                <a:effectLst/>
              </a:rPr>
              <a:t>Cloud Scalability and Elasticity: Adapts resources to demand.</a:t>
            </a:r>
          </a:p>
          <a:p>
            <a:r>
              <a:rPr lang="en-US" sz="2000" i="0" dirty="0">
                <a:solidFill>
                  <a:srgbClr val="111111"/>
                </a:solidFill>
                <a:effectLst/>
              </a:rPr>
              <a:t>DDL, DML, DQL, DCL, TCL: Database operation commands.</a:t>
            </a:r>
          </a:p>
          <a:p>
            <a:r>
              <a:rPr lang="en-US" sz="2000" i="0" dirty="0">
                <a:solidFill>
                  <a:srgbClr val="111111"/>
                </a:solidFill>
                <a:effectLst/>
              </a:rPr>
              <a:t>Keys and Joins: Relational database concepts for logical querying</a:t>
            </a:r>
          </a:p>
          <a:p>
            <a:r>
              <a:rPr lang="en-US" sz="2000" dirty="0">
                <a:solidFill>
                  <a:srgbClr val="111111"/>
                </a:solidFill>
              </a:rPr>
              <a:t>Normalization removes redundancy in databases</a:t>
            </a:r>
            <a:endParaRPr lang="en-US" sz="2000" i="0" dirty="0">
              <a:solidFill>
                <a:srgbClr val="111111"/>
              </a:solidFill>
              <a:effectLst/>
            </a:endParaRPr>
          </a:p>
          <a:p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6146" name="Picture 2" descr="Different Normal Forms / Normalization in DBMS">
            <a:extLst>
              <a:ext uri="{FF2B5EF4-FFF2-40B4-BE49-F238E27FC236}">
                <a16:creationId xmlns:a16="http://schemas.microsoft.com/office/drawing/2014/main" id="{826F3673-0948-35AD-F007-508827244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755" y="1922765"/>
            <a:ext cx="5060793" cy="401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6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Challenges in implementing learning</a:t>
            </a:r>
            <a:endParaRPr lang="en-IN" sz="4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F2FEB897-CC3D-F8EF-554F-5F2193736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6726" y="2866221"/>
            <a:ext cx="1125557" cy="11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1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1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0" dirty="0">
                <a:solidFill>
                  <a:srgbClr val="111111"/>
                </a:solidFill>
                <a:effectLst/>
              </a:rPr>
              <a:t>Complex Integration: Integrating STLC with SDLC can be intricate.</a:t>
            </a:r>
          </a:p>
          <a:p>
            <a:pPr marL="457200" lvl="1" indent="0">
              <a:buNone/>
            </a:pPr>
            <a:r>
              <a:rPr lang="en-US" sz="2000" i="0" dirty="0">
                <a:solidFill>
                  <a:srgbClr val="111111"/>
                </a:solidFill>
                <a:effectLst/>
              </a:rPr>
              <a:t>Solution: Use detailed documentation and collaboration tools.</a:t>
            </a:r>
          </a:p>
          <a:p>
            <a:r>
              <a:rPr lang="en-US" sz="2000" i="0" dirty="0">
                <a:solidFill>
                  <a:srgbClr val="111111"/>
                </a:solidFill>
                <a:effectLst/>
              </a:rPr>
              <a:t>Tool Proficiency: Mastering diverse DevOps tools requires time and practice.</a:t>
            </a:r>
          </a:p>
          <a:p>
            <a:pPr marL="457200" lvl="1" indent="0">
              <a:buNone/>
            </a:pPr>
            <a:r>
              <a:rPr lang="en-US" sz="2000" i="0" dirty="0">
                <a:solidFill>
                  <a:srgbClr val="111111"/>
                </a:solidFill>
                <a:effectLst/>
              </a:rPr>
              <a:t>Solution: Provide comprehensive training and hands-on workshops.</a:t>
            </a:r>
          </a:p>
          <a:p>
            <a:r>
              <a:rPr lang="en-US" sz="2000" i="0" dirty="0">
                <a:solidFill>
                  <a:srgbClr val="111111"/>
                </a:solidFill>
                <a:effectLst/>
              </a:rPr>
              <a:t>Continuous Adaptation: Keeping up with evolving DevOps practices and technologies.</a:t>
            </a:r>
          </a:p>
          <a:p>
            <a:pPr marL="457200" lvl="1" indent="0">
              <a:buNone/>
            </a:pPr>
            <a:r>
              <a:rPr lang="en-US" sz="2000" i="0" dirty="0">
                <a:solidFill>
                  <a:srgbClr val="111111"/>
                </a:solidFill>
                <a:effectLst/>
              </a:rPr>
              <a:t>Solution: Encourage continuous learning and regular updates.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7170" name="Picture 2" descr="What Is DevOps? Complete Guide to Best Practices - Orange Matter">
            <a:extLst>
              <a:ext uri="{FF2B5EF4-FFF2-40B4-BE49-F238E27FC236}">
                <a16:creationId xmlns:a16="http://schemas.microsoft.com/office/drawing/2014/main" id="{470EC21E-DB85-B526-A617-9E000AA54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395" y="2221992"/>
            <a:ext cx="5312311" cy="322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2647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2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0" dirty="0">
                <a:solidFill>
                  <a:srgbClr val="111111"/>
                </a:solidFill>
                <a:effectLst/>
              </a:rPr>
              <a:t>Configuration Complexity: Setting up GitHub Actions and workflows can be intricate.</a:t>
            </a:r>
          </a:p>
          <a:p>
            <a:pPr marL="457200" lvl="1" indent="0">
              <a:buNone/>
            </a:pPr>
            <a:r>
              <a:rPr lang="en-US" sz="2000" i="0" dirty="0">
                <a:solidFill>
                  <a:srgbClr val="111111"/>
                </a:solidFill>
                <a:effectLst/>
              </a:rPr>
              <a:t>Solution: Utilize templates and community resources for guidance.</a:t>
            </a:r>
          </a:p>
          <a:p>
            <a:r>
              <a:rPr lang="en-US" sz="2000" i="0" dirty="0">
                <a:solidFill>
                  <a:srgbClr val="111111"/>
                </a:solidFill>
                <a:effectLst/>
              </a:rPr>
              <a:t>Security Management: Handling secrets and environment variables securely.</a:t>
            </a:r>
          </a:p>
          <a:p>
            <a:pPr marL="457200" lvl="1" indent="0">
              <a:buNone/>
            </a:pPr>
            <a:r>
              <a:rPr lang="en-US" sz="2000" i="0" dirty="0">
                <a:solidFill>
                  <a:srgbClr val="111111"/>
                </a:solidFill>
                <a:effectLst/>
              </a:rPr>
              <a:t>Solution: Implement robust security policies and regular audits.</a:t>
            </a:r>
          </a:p>
          <a:p>
            <a:r>
              <a:rPr lang="en-US" sz="2000" i="0" dirty="0">
                <a:solidFill>
                  <a:srgbClr val="111111"/>
                </a:solidFill>
                <a:effectLst/>
              </a:rPr>
              <a:t>Cloud Integration: Navigating various cloud services and deployment models.</a:t>
            </a:r>
          </a:p>
          <a:p>
            <a:pPr marL="457200" lvl="1" indent="0">
              <a:buNone/>
            </a:pPr>
            <a:r>
              <a:rPr lang="en-US" sz="2000" i="0" dirty="0">
                <a:solidFill>
                  <a:srgbClr val="111111"/>
                </a:solidFill>
                <a:effectLst/>
              </a:rPr>
              <a:t>Solution: Leverage cloud provider documentation and support services.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8194" name="Picture 2" descr="Demystifying GitHub Actions. GitHub Actions is a powerful and… | by ...">
            <a:extLst>
              <a:ext uri="{FF2B5EF4-FFF2-40B4-BE49-F238E27FC236}">
                <a16:creationId xmlns:a16="http://schemas.microsoft.com/office/drawing/2014/main" id="{418DE9B2-AACD-D18E-B04F-30F1FE9DA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2411975"/>
            <a:ext cx="5287599" cy="297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148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62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Challenge faced while implementing Learning 3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0" dirty="0">
                <a:solidFill>
                  <a:srgbClr val="111111"/>
                </a:solidFill>
                <a:effectLst/>
              </a:rPr>
              <a:t>Complex Configurations: Setting up Azure AD, VMs, and networking.</a:t>
            </a:r>
          </a:p>
          <a:p>
            <a:pPr lvl="1"/>
            <a:r>
              <a:rPr lang="en-US" sz="2000" i="0" dirty="0">
                <a:solidFill>
                  <a:srgbClr val="111111"/>
                </a:solidFill>
                <a:effectLst/>
              </a:rPr>
              <a:t>Solution: Follow best practices and use automation tools.</a:t>
            </a:r>
          </a:p>
          <a:p>
            <a:r>
              <a:rPr lang="en-US" sz="2000" i="0" dirty="0">
                <a:solidFill>
                  <a:srgbClr val="111111"/>
                </a:solidFill>
                <a:effectLst/>
              </a:rPr>
              <a:t>Database Management: Understanding various database types and operations.</a:t>
            </a:r>
          </a:p>
          <a:p>
            <a:pPr lvl="1"/>
            <a:r>
              <a:rPr lang="en-US" sz="2000" i="0" dirty="0">
                <a:solidFill>
                  <a:srgbClr val="111111"/>
                </a:solidFill>
                <a:effectLst/>
              </a:rPr>
              <a:t>Solution: Provide targeted training and use comprehensive documentation.</a:t>
            </a:r>
          </a:p>
          <a:p>
            <a:r>
              <a:rPr lang="en-US" sz="2000" i="0" dirty="0">
                <a:solidFill>
                  <a:srgbClr val="111111"/>
                </a:solidFill>
                <a:effectLst/>
              </a:rPr>
              <a:t>Scalability Issues: Implementing cloud scalability and elasticity effectively.</a:t>
            </a:r>
          </a:p>
          <a:p>
            <a:pPr lvl="1"/>
            <a:r>
              <a:rPr lang="en-US" sz="2000" i="0" dirty="0">
                <a:solidFill>
                  <a:srgbClr val="111111"/>
                </a:solidFill>
                <a:effectLst/>
              </a:rPr>
              <a:t>Solution: Use scalable architecture patterns and performance monitoring tools.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pic>
        <p:nvPicPr>
          <p:cNvPr id="9218" name="Picture 2" descr="What is Database Management System (DBMS)? - Examples, Components">
            <a:extLst>
              <a:ext uri="{FF2B5EF4-FFF2-40B4-BE49-F238E27FC236}">
                <a16:creationId xmlns:a16="http://schemas.microsoft.com/office/drawing/2014/main" id="{57E0D3B1-82D7-45FF-1CCA-1B20BF77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676" y="2061870"/>
            <a:ext cx="5167152" cy="387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20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Action Plan</a:t>
            </a:r>
            <a:endParaRPr lang="en-IN" sz="4000" dirty="0"/>
          </a:p>
        </p:txBody>
      </p:sp>
      <p:pic>
        <p:nvPicPr>
          <p:cNvPr id="4" name="Graphic 3" descr="Steps icon">
            <a:extLst>
              <a:ext uri="{FF2B5EF4-FFF2-40B4-BE49-F238E27FC236}">
                <a16:creationId xmlns:a16="http://schemas.microsoft.com/office/drawing/2014/main" id="{B5F8A401-110E-E4BD-2FD5-DBD699116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2471" y="2893076"/>
            <a:ext cx="1049813" cy="104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6799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My Action Plan for this Week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16</a:t>
            </a:fld>
            <a:endParaRPr lang="en-IN" dirty="0"/>
          </a:p>
        </p:txBody>
      </p:sp>
      <p:pic>
        <p:nvPicPr>
          <p:cNvPr id="5" name="Graphic 4" descr="Steps icon">
            <a:extLst>
              <a:ext uri="{FF2B5EF4-FFF2-40B4-BE49-F238E27FC236}">
                <a16:creationId xmlns:a16="http://schemas.microsoft.com/office/drawing/2014/main" id="{B5EEB56D-B388-3B36-90D7-E1D1797C4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01613" y="206613"/>
            <a:ext cx="1049813" cy="1049813"/>
          </a:xfrm>
          <a:prstGeom prst="rect">
            <a:avLst/>
          </a:prstGeom>
        </p:spPr>
      </p:pic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6C73795A-BE20-7075-E9C6-6F145CE60794}"/>
              </a:ext>
            </a:extLst>
          </p:cNvPr>
          <p:cNvSpPr txBox="1">
            <a:spLocks/>
          </p:cNvSpPr>
          <p:nvPr/>
        </p:nvSpPr>
        <p:spPr>
          <a:xfrm>
            <a:off x="825971" y="1963738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Keep learning on the given topics and prepare for next week</a:t>
            </a:r>
          </a:p>
        </p:txBody>
      </p:sp>
      <p:sp>
        <p:nvSpPr>
          <p:cNvPr id="19" name="Text Placeholder 32">
            <a:extLst>
              <a:ext uri="{FF2B5EF4-FFF2-40B4-BE49-F238E27FC236}">
                <a16:creationId xmlns:a16="http://schemas.microsoft.com/office/drawing/2014/main" id="{A3E2F4D1-4417-E244-3DB9-A6FF5866A342}"/>
              </a:ext>
            </a:extLst>
          </p:cNvPr>
          <p:cNvSpPr txBox="1">
            <a:spLocks/>
          </p:cNvSpPr>
          <p:nvPr/>
        </p:nvSpPr>
        <p:spPr>
          <a:xfrm>
            <a:off x="4104451" y="1950811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Brush up on the given topics over the weekend</a:t>
            </a:r>
          </a:p>
        </p:txBody>
      </p:sp>
      <p:sp>
        <p:nvSpPr>
          <p:cNvPr id="20" name="Text Placeholder 33">
            <a:extLst>
              <a:ext uri="{FF2B5EF4-FFF2-40B4-BE49-F238E27FC236}">
                <a16:creationId xmlns:a16="http://schemas.microsoft.com/office/drawing/2014/main" id="{3EBEB0AC-D407-44FD-A74F-90F67F3D13C3}"/>
              </a:ext>
            </a:extLst>
          </p:cNvPr>
          <p:cNvSpPr txBox="1">
            <a:spLocks/>
          </p:cNvSpPr>
          <p:nvPr/>
        </p:nvSpPr>
        <p:spPr>
          <a:xfrm>
            <a:off x="7379732" y="1945213"/>
            <a:ext cx="3060802" cy="43306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of the same by the end of the week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FD767-7EE2-8BA3-9320-45A7293391FF}"/>
              </a:ext>
            </a:extLst>
          </p:cNvPr>
          <p:cNvSpPr/>
          <p:nvPr/>
        </p:nvSpPr>
        <p:spPr>
          <a:xfrm>
            <a:off x="82597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Actions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89516E-B769-4A13-DD90-39AC62DED9BD}"/>
              </a:ext>
            </a:extLst>
          </p:cNvPr>
          <p:cNvSpPr/>
          <p:nvPr/>
        </p:nvSpPr>
        <p:spPr>
          <a:xfrm>
            <a:off x="4104451" y="125642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1DDA7-0DFB-87EE-DF38-AA6219713C1B}"/>
              </a:ext>
            </a:extLst>
          </p:cNvPr>
          <p:cNvSpPr/>
          <p:nvPr/>
        </p:nvSpPr>
        <p:spPr>
          <a:xfrm>
            <a:off x="7379732" y="1250646"/>
            <a:ext cx="3060802" cy="61301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Status</a:t>
            </a:r>
          </a:p>
        </p:txBody>
      </p:sp>
      <p:grpSp>
        <p:nvGrpSpPr>
          <p:cNvPr id="24" name="Group 23" descr="thumbs up icon">
            <a:extLst>
              <a:ext uri="{FF2B5EF4-FFF2-40B4-BE49-F238E27FC236}">
                <a16:creationId xmlns:a16="http://schemas.microsoft.com/office/drawing/2014/main" id="{DCA04876-65F9-DDA2-9E8E-9D570857B2A5}"/>
              </a:ext>
            </a:extLst>
          </p:cNvPr>
          <p:cNvGrpSpPr/>
          <p:nvPr/>
        </p:nvGrpSpPr>
        <p:grpSpPr>
          <a:xfrm>
            <a:off x="10965805" y="2219370"/>
            <a:ext cx="823913" cy="823913"/>
            <a:chOff x="744537" y="2086166"/>
            <a:chExt cx="823913" cy="823913"/>
          </a:xfrm>
          <a:solidFill>
            <a:schemeClr val="bg1"/>
          </a:solidFill>
        </p:grpSpPr>
        <p:sp>
          <p:nvSpPr>
            <p:cNvPr id="25" name="Oval 68">
              <a:extLst>
                <a:ext uri="{FF2B5EF4-FFF2-40B4-BE49-F238E27FC236}">
                  <a16:creationId xmlns:a16="http://schemas.microsoft.com/office/drawing/2014/main" id="{3A38CCAC-78C9-81D4-1E36-CB51C716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2086166"/>
              <a:ext cx="823913" cy="82391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E083201A-5603-E7AE-C4E0-0A003C89B4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536" y="2278488"/>
              <a:ext cx="358468" cy="351052"/>
            </a:xfrm>
            <a:custGeom>
              <a:avLst/>
              <a:gdLst>
                <a:gd name="T0" fmla="*/ 358468 w 188"/>
                <a:gd name="T1" fmla="*/ 181250 h 184"/>
                <a:gd name="T2" fmla="*/ 257411 w 188"/>
                <a:gd name="T3" fmla="*/ 135460 h 184"/>
                <a:gd name="T4" fmla="*/ 257411 w 188"/>
                <a:gd name="T5" fmla="*/ 125921 h 184"/>
                <a:gd name="T6" fmla="*/ 286012 w 188"/>
                <a:gd name="T7" fmla="*/ 70592 h 184"/>
                <a:gd name="T8" fmla="*/ 263131 w 188"/>
                <a:gd name="T9" fmla="*/ 5724 h 184"/>
                <a:gd name="T10" fmla="*/ 226903 w 188"/>
                <a:gd name="T11" fmla="*/ 34342 h 184"/>
                <a:gd name="T12" fmla="*/ 179234 w 188"/>
                <a:gd name="T13" fmla="*/ 104934 h 184"/>
                <a:gd name="T14" fmla="*/ 133472 w 188"/>
                <a:gd name="T15" fmla="*/ 175526 h 184"/>
                <a:gd name="T16" fmla="*/ 97244 w 188"/>
                <a:gd name="T17" fmla="*/ 160263 h 184"/>
                <a:gd name="T18" fmla="*/ 0 w 188"/>
                <a:gd name="T19" fmla="*/ 177434 h 184"/>
                <a:gd name="T20" fmla="*/ 17161 w 188"/>
                <a:gd name="T21" fmla="*/ 351052 h 184"/>
                <a:gd name="T22" fmla="*/ 114405 w 188"/>
                <a:gd name="T23" fmla="*/ 337697 h 184"/>
                <a:gd name="T24" fmla="*/ 139192 w 188"/>
                <a:gd name="T25" fmla="*/ 351052 h 184"/>
                <a:gd name="T26" fmla="*/ 143006 w 188"/>
                <a:gd name="T27" fmla="*/ 351052 h 184"/>
                <a:gd name="T28" fmla="*/ 299359 w 188"/>
                <a:gd name="T29" fmla="*/ 351052 h 184"/>
                <a:gd name="T30" fmla="*/ 333680 w 188"/>
                <a:gd name="T31" fmla="*/ 307171 h 184"/>
                <a:gd name="T32" fmla="*/ 343214 w 188"/>
                <a:gd name="T33" fmla="*/ 257565 h 184"/>
                <a:gd name="T34" fmla="*/ 348934 w 188"/>
                <a:gd name="T35" fmla="*/ 206052 h 184"/>
                <a:gd name="T36" fmla="*/ 97244 w 188"/>
                <a:gd name="T37" fmla="*/ 335789 h 184"/>
                <a:gd name="T38" fmla="*/ 15254 w 188"/>
                <a:gd name="T39" fmla="*/ 333881 h 184"/>
                <a:gd name="T40" fmla="*/ 17161 w 188"/>
                <a:gd name="T41" fmla="*/ 175526 h 184"/>
                <a:gd name="T42" fmla="*/ 99151 w 188"/>
                <a:gd name="T43" fmla="*/ 177434 h 184"/>
                <a:gd name="T44" fmla="*/ 335587 w 188"/>
                <a:gd name="T45" fmla="*/ 198421 h 184"/>
                <a:gd name="T46" fmla="*/ 333680 w 188"/>
                <a:gd name="T47" fmla="*/ 209868 h 184"/>
                <a:gd name="T48" fmla="*/ 329867 w 188"/>
                <a:gd name="T49" fmla="*/ 249934 h 184"/>
                <a:gd name="T50" fmla="*/ 327960 w 188"/>
                <a:gd name="T51" fmla="*/ 261381 h 184"/>
                <a:gd name="T52" fmla="*/ 320333 w 188"/>
                <a:gd name="T53" fmla="*/ 297631 h 184"/>
                <a:gd name="T54" fmla="*/ 318426 w 188"/>
                <a:gd name="T55" fmla="*/ 307171 h 184"/>
                <a:gd name="T56" fmla="*/ 299359 w 188"/>
                <a:gd name="T57" fmla="*/ 335789 h 184"/>
                <a:gd name="T58" fmla="*/ 133472 w 188"/>
                <a:gd name="T59" fmla="*/ 330065 h 184"/>
                <a:gd name="T60" fmla="*/ 114405 w 188"/>
                <a:gd name="T61" fmla="*/ 190789 h 184"/>
                <a:gd name="T62" fmla="*/ 137286 w 188"/>
                <a:gd name="T63" fmla="*/ 190789 h 184"/>
                <a:gd name="T64" fmla="*/ 169700 w 188"/>
                <a:gd name="T65" fmla="*/ 152631 h 184"/>
                <a:gd name="T66" fmla="*/ 192581 w 188"/>
                <a:gd name="T67" fmla="*/ 112566 h 184"/>
                <a:gd name="T68" fmla="*/ 247877 w 188"/>
                <a:gd name="T69" fmla="*/ 19079 h 184"/>
                <a:gd name="T70" fmla="*/ 272664 w 188"/>
                <a:gd name="T71" fmla="*/ 66776 h 184"/>
                <a:gd name="T72" fmla="*/ 244063 w 188"/>
                <a:gd name="T73" fmla="*/ 145000 h 184"/>
                <a:gd name="T74" fmla="*/ 308893 w 188"/>
                <a:gd name="T75" fmla="*/ 150723 h 184"/>
                <a:gd name="T76" fmla="*/ 335587 w 188"/>
                <a:gd name="T77" fmla="*/ 198421 h 18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88" h="184">
                  <a:moveTo>
                    <a:pt x="183" y="108"/>
                  </a:moveTo>
                  <a:cubicBezTo>
                    <a:pt x="185" y="105"/>
                    <a:pt x="188" y="101"/>
                    <a:pt x="188" y="95"/>
                  </a:cubicBezTo>
                  <a:cubicBezTo>
                    <a:pt x="188" y="78"/>
                    <a:pt x="172" y="72"/>
                    <a:pt x="163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5" y="71"/>
                    <a:pt x="135" y="71"/>
                    <a:pt x="135" y="71"/>
                  </a:cubicBezTo>
                  <a:cubicBezTo>
                    <a:pt x="133" y="69"/>
                    <a:pt x="135" y="66"/>
                    <a:pt x="135" y="66"/>
                  </a:cubicBezTo>
                  <a:cubicBezTo>
                    <a:pt x="135" y="66"/>
                    <a:pt x="135" y="66"/>
                    <a:pt x="135" y="66"/>
                  </a:cubicBezTo>
                  <a:cubicBezTo>
                    <a:pt x="136" y="66"/>
                    <a:pt x="144" y="55"/>
                    <a:pt x="150" y="37"/>
                  </a:cubicBezTo>
                  <a:cubicBezTo>
                    <a:pt x="157" y="18"/>
                    <a:pt x="140" y="4"/>
                    <a:pt x="139" y="3"/>
                  </a:cubicBezTo>
                  <a:cubicBezTo>
                    <a:pt x="138" y="3"/>
                    <a:pt x="138" y="3"/>
                    <a:pt x="138" y="3"/>
                  </a:cubicBezTo>
                  <a:cubicBezTo>
                    <a:pt x="138" y="3"/>
                    <a:pt x="132" y="0"/>
                    <a:pt x="126" y="4"/>
                  </a:cubicBezTo>
                  <a:cubicBezTo>
                    <a:pt x="122" y="6"/>
                    <a:pt x="119" y="11"/>
                    <a:pt x="119" y="18"/>
                  </a:cubicBezTo>
                  <a:cubicBezTo>
                    <a:pt x="117" y="34"/>
                    <a:pt x="103" y="48"/>
                    <a:pt x="97" y="53"/>
                  </a:cubicBezTo>
                  <a:cubicBezTo>
                    <a:pt x="96" y="54"/>
                    <a:pt x="95" y="54"/>
                    <a:pt x="94" y="55"/>
                  </a:cubicBezTo>
                  <a:cubicBezTo>
                    <a:pt x="90" y="59"/>
                    <a:pt x="85" y="69"/>
                    <a:pt x="82" y="76"/>
                  </a:cubicBezTo>
                  <a:cubicBezTo>
                    <a:pt x="79" y="81"/>
                    <a:pt x="73" y="89"/>
                    <a:pt x="70" y="92"/>
                  </a:cubicBezTo>
                  <a:cubicBezTo>
                    <a:pt x="67" y="92"/>
                    <a:pt x="63" y="92"/>
                    <a:pt x="60" y="92"/>
                  </a:cubicBezTo>
                  <a:cubicBezTo>
                    <a:pt x="59" y="88"/>
                    <a:pt x="55" y="84"/>
                    <a:pt x="51" y="84"/>
                  </a:cubicBezTo>
                  <a:cubicBezTo>
                    <a:pt x="9" y="84"/>
                    <a:pt x="9" y="84"/>
                    <a:pt x="9" y="84"/>
                  </a:cubicBezTo>
                  <a:cubicBezTo>
                    <a:pt x="4" y="84"/>
                    <a:pt x="0" y="88"/>
                    <a:pt x="0" y="9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0"/>
                    <a:pt x="4" y="184"/>
                    <a:pt x="9" y="184"/>
                  </a:cubicBezTo>
                  <a:cubicBezTo>
                    <a:pt x="51" y="184"/>
                    <a:pt x="51" y="184"/>
                    <a:pt x="51" y="184"/>
                  </a:cubicBezTo>
                  <a:cubicBezTo>
                    <a:pt x="56" y="184"/>
                    <a:pt x="59" y="181"/>
                    <a:pt x="60" y="177"/>
                  </a:cubicBezTo>
                  <a:cubicBezTo>
                    <a:pt x="62" y="177"/>
                    <a:pt x="63" y="175"/>
                    <a:pt x="64" y="175"/>
                  </a:cubicBezTo>
                  <a:cubicBezTo>
                    <a:pt x="65" y="177"/>
                    <a:pt x="67" y="181"/>
                    <a:pt x="73" y="184"/>
                  </a:cubicBezTo>
                  <a:cubicBezTo>
                    <a:pt x="74" y="184"/>
                    <a:pt x="74" y="184"/>
                    <a:pt x="74" y="184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103" y="184"/>
                    <a:pt x="129" y="184"/>
                  </a:cubicBezTo>
                  <a:cubicBezTo>
                    <a:pt x="142" y="184"/>
                    <a:pt x="153" y="184"/>
                    <a:pt x="157" y="184"/>
                  </a:cubicBezTo>
                  <a:cubicBezTo>
                    <a:pt x="165" y="184"/>
                    <a:pt x="170" y="180"/>
                    <a:pt x="172" y="177"/>
                  </a:cubicBezTo>
                  <a:cubicBezTo>
                    <a:pt x="176" y="172"/>
                    <a:pt x="176" y="165"/>
                    <a:pt x="175" y="161"/>
                  </a:cubicBezTo>
                  <a:cubicBezTo>
                    <a:pt x="181" y="156"/>
                    <a:pt x="181" y="147"/>
                    <a:pt x="181" y="143"/>
                  </a:cubicBezTo>
                  <a:cubicBezTo>
                    <a:pt x="182" y="140"/>
                    <a:pt x="181" y="138"/>
                    <a:pt x="180" y="135"/>
                  </a:cubicBezTo>
                  <a:cubicBezTo>
                    <a:pt x="183" y="133"/>
                    <a:pt x="186" y="127"/>
                    <a:pt x="186" y="120"/>
                  </a:cubicBezTo>
                  <a:cubicBezTo>
                    <a:pt x="187" y="115"/>
                    <a:pt x="185" y="110"/>
                    <a:pt x="183" y="108"/>
                  </a:cubicBezTo>
                  <a:close/>
                  <a:moveTo>
                    <a:pt x="52" y="175"/>
                  </a:moveTo>
                  <a:cubicBezTo>
                    <a:pt x="52" y="176"/>
                    <a:pt x="52" y="176"/>
                    <a:pt x="51" y="176"/>
                  </a:cubicBezTo>
                  <a:cubicBezTo>
                    <a:pt x="9" y="176"/>
                    <a:pt x="9" y="176"/>
                    <a:pt x="9" y="176"/>
                  </a:cubicBezTo>
                  <a:cubicBezTo>
                    <a:pt x="9" y="176"/>
                    <a:pt x="8" y="176"/>
                    <a:pt x="8" y="175"/>
                  </a:cubicBezTo>
                  <a:cubicBezTo>
                    <a:pt x="8" y="93"/>
                    <a:pt x="8" y="93"/>
                    <a:pt x="8" y="93"/>
                  </a:cubicBezTo>
                  <a:cubicBezTo>
                    <a:pt x="8" y="93"/>
                    <a:pt x="9" y="92"/>
                    <a:pt x="9" y="92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2" y="92"/>
                    <a:pt x="52" y="93"/>
                    <a:pt x="52" y="93"/>
                  </a:cubicBezTo>
                  <a:lnTo>
                    <a:pt x="52" y="175"/>
                  </a:lnTo>
                  <a:close/>
                  <a:moveTo>
                    <a:pt x="176" y="104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5" y="110"/>
                    <a:pt x="175" y="110"/>
                    <a:pt x="175" y="110"/>
                  </a:cubicBezTo>
                  <a:cubicBezTo>
                    <a:pt x="176" y="111"/>
                    <a:pt x="179" y="114"/>
                    <a:pt x="178" y="120"/>
                  </a:cubicBezTo>
                  <a:cubicBezTo>
                    <a:pt x="178" y="127"/>
                    <a:pt x="173" y="131"/>
                    <a:pt x="173" y="131"/>
                  </a:cubicBezTo>
                  <a:cubicBezTo>
                    <a:pt x="167" y="133"/>
                    <a:pt x="167" y="133"/>
                    <a:pt x="167" y="133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72" y="138"/>
                    <a:pt x="174" y="140"/>
                    <a:pt x="173" y="144"/>
                  </a:cubicBezTo>
                  <a:cubicBezTo>
                    <a:pt x="173" y="147"/>
                    <a:pt x="172" y="154"/>
                    <a:pt x="168" y="156"/>
                  </a:cubicBezTo>
                  <a:cubicBezTo>
                    <a:pt x="164" y="158"/>
                    <a:pt x="164" y="158"/>
                    <a:pt x="164" y="158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68" y="163"/>
                    <a:pt x="168" y="169"/>
                    <a:pt x="165" y="173"/>
                  </a:cubicBezTo>
                  <a:cubicBezTo>
                    <a:pt x="164" y="175"/>
                    <a:pt x="161" y="176"/>
                    <a:pt x="157" y="176"/>
                  </a:cubicBezTo>
                  <a:cubicBezTo>
                    <a:pt x="144" y="176"/>
                    <a:pt x="84" y="176"/>
                    <a:pt x="76" y="176"/>
                  </a:cubicBezTo>
                  <a:cubicBezTo>
                    <a:pt x="73" y="175"/>
                    <a:pt x="71" y="174"/>
                    <a:pt x="70" y="173"/>
                  </a:cubicBezTo>
                  <a:cubicBezTo>
                    <a:pt x="69" y="172"/>
                    <a:pt x="67" y="167"/>
                    <a:pt x="60" y="16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4" y="100"/>
                    <a:pt x="71" y="100"/>
                    <a:pt x="71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9"/>
                    <a:pt x="85" y="88"/>
                    <a:pt x="89" y="80"/>
                  </a:cubicBezTo>
                  <a:cubicBezTo>
                    <a:pt x="93" y="72"/>
                    <a:pt x="96" y="63"/>
                    <a:pt x="100" y="61"/>
                  </a:cubicBezTo>
                  <a:cubicBezTo>
                    <a:pt x="100" y="60"/>
                    <a:pt x="101" y="60"/>
                    <a:pt x="101" y="59"/>
                  </a:cubicBezTo>
                  <a:cubicBezTo>
                    <a:pt x="108" y="54"/>
                    <a:pt x="124" y="38"/>
                    <a:pt x="127" y="19"/>
                  </a:cubicBezTo>
                  <a:cubicBezTo>
                    <a:pt x="127" y="14"/>
                    <a:pt x="128" y="12"/>
                    <a:pt x="130" y="10"/>
                  </a:cubicBezTo>
                  <a:cubicBezTo>
                    <a:pt x="132" y="9"/>
                    <a:pt x="134" y="10"/>
                    <a:pt x="135" y="10"/>
                  </a:cubicBezTo>
                  <a:cubicBezTo>
                    <a:pt x="137" y="12"/>
                    <a:pt x="147" y="22"/>
                    <a:pt x="143" y="35"/>
                  </a:cubicBezTo>
                  <a:cubicBezTo>
                    <a:pt x="137" y="51"/>
                    <a:pt x="129" y="61"/>
                    <a:pt x="129" y="61"/>
                  </a:cubicBezTo>
                  <a:cubicBezTo>
                    <a:pt x="127" y="64"/>
                    <a:pt x="124" y="70"/>
                    <a:pt x="128" y="76"/>
                  </a:cubicBezTo>
                  <a:cubicBezTo>
                    <a:pt x="130" y="79"/>
                    <a:pt x="133" y="79"/>
                    <a:pt x="135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3" y="79"/>
                    <a:pt x="180" y="81"/>
                    <a:pt x="180" y="95"/>
                  </a:cubicBezTo>
                  <a:cubicBezTo>
                    <a:pt x="180" y="101"/>
                    <a:pt x="176" y="104"/>
                    <a:pt x="176" y="104"/>
                  </a:cubicBez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26" descr="clock icon">
            <a:extLst>
              <a:ext uri="{FF2B5EF4-FFF2-40B4-BE49-F238E27FC236}">
                <a16:creationId xmlns:a16="http://schemas.microsoft.com/office/drawing/2014/main" id="{B808CBE1-9B84-7818-F1B7-F6B6847390C9}"/>
              </a:ext>
            </a:extLst>
          </p:cNvPr>
          <p:cNvGrpSpPr/>
          <p:nvPr/>
        </p:nvGrpSpPr>
        <p:grpSpPr>
          <a:xfrm>
            <a:off x="10965805" y="3169273"/>
            <a:ext cx="823913" cy="823912"/>
            <a:chOff x="744537" y="3036069"/>
            <a:chExt cx="823913" cy="823912"/>
          </a:xfrm>
          <a:solidFill>
            <a:schemeClr val="bg1"/>
          </a:solidFill>
        </p:grpSpPr>
        <p:sp>
          <p:nvSpPr>
            <p:cNvPr id="28" name="Oval 68">
              <a:extLst>
                <a:ext uri="{FF2B5EF4-FFF2-40B4-BE49-F238E27FC236}">
                  <a16:creationId xmlns:a16="http://schemas.microsoft.com/office/drawing/2014/main" id="{0D5B9A7E-609B-61CB-6B76-65F108A04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036069"/>
              <a:ext cx="823913" cy="823912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Open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 Light" pitchFamily="34" charset="0"/>
                </a:defRPr>
              </a:lvl9pPr>
            </a:lstStyle>
            <a:p>
              <a:pPr eaLnBrk="1" hangingPunct="1"/>
              <a:endParaRPr lang="en-US" altLang="en-US" dirty="0"/>
            </a:p>
          </p:txBody>
        </p:sp>
        <p:grpSp>
          <p:nvGrpSpPr>
            <p:cNvPr id="29" name="Group 28" descr="Clock">
              <a:extLst>
                <a:ext uri="{FF2B5EF4-FFF2-40B4-BE49-F238E27FC236}">
                  <a16:creationId xmlns:a16="http://schemas.microsoft.com/office/drawing/2014/main" id="{1C95187E-2D4F-6A0D-B336-8B096F1468D7}"/>
                </a:ext>
              </a:extLst>
            </p:cNvPr>
            <p:cNvGrpSpPr/>
            <p:nvPr/>
          </p:nvGrpSpPr>
          <p:grpSpPr bwMode="auto">
            <a:xfrm>
              <a:off x="982527" y="3270522"/>
              <a:ext cx="343634" cy="344872"/>
              <a:chOff x="9155465" y="4372601"/>
              <a:chExt cx="343634" cy="344872"/>
            </a:xfrm>
            <a:grpFill/>
          </p:grpSpPr>
          <p:sp>
            <p:nvSpPr>
              <p:cNvPr id="30" name="Freeform 158">
                <a:extLst>
                  <a:ext uri="{FF2B5EF4-FFF2-40B4-BE49-F238E27FC236}">
                    <a16:creationId xmlns:a16="http://schemas.microsoft.com/office/drawing/2014/main" id="{6A73770E-F6A1-75D7-11EF-CB4EC6F3B3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79198" y="4372601"/>
                <a:ext cx="119901" cy="101360"/>
              </a:xfrm>
              <a:custGeom>
                <a:avLst/>
                <a:gdLst>
                  <a:gd name="T0" fmla="*/ 50 w 63"/>
                  <a:gd name="T1" fmla="*/ 53 h 53"/>
                  <a:gd name="T2" fmla="*/ 47 w 63"/>
                  <a:gd name="T3" fmla="*/ 49 h 53"/>
                  <a:gd name="T4" fmla="*/ 4 w 63"/>
                  <a:gd name="T5" fmla="*/ 15 h 53"/>
                  <a:gd name="T6" fmla="*/ 0 w 63"/>
                  <a:gd name="T7" fmla="*/ 14 h 53"/>
                  <a:gd name="T8" fmla="*/ 2 w 63"/>
                  <a:gd name="T9" fmla="*/ 10 h 53"/>
                  <a:gd name="T10" fmla="*/ 19 w 63"/>
                  <a:gd name="T11" fmla="*/ 0 h 53"/>
                  <a:gd name="T12" fmla="*/ 42 w 63"/>
                  <a:gd name="T13" fmla="*/ 11 h 53"/>
                  <a:gd name="T14" fmla="*/ 52 w 63"/>
                  <a:gd name="T15" fmla="*/ 50 h 53"/>
                  <a:gd name="T16" fmla="*/ 50 w 63"/>
                  <a:gd name="T17" fmla="*/ 53 h 53"/>
                  <a:gd name="T18" fmla="*/ 10 w 63"/>
                  <a:gd name="T19" fmla="*/ 11 h 53"/>
                  <a:gd name="T20" fmla="*/ 50 w 63"/>
                  <a:gd name="T21" fmla="*/ 42 h 53"/>
                  <a:gd name="T22" fmla="*/ 39 w 63"/>
                  <a:gd name="T23" fmla="*/ 16 h 53"/>
                  <a:gd name="T24" fmla="*/ 19 w 63"/>
                  <a:gd name="T25" fmla="*/ 6 h 53"/>
                  <a:gd name="T26" fmla="*/ 10 w 63"/>
                  <a:gd name="T27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50" y="53"/>
                    </a:moveTo>
                    <a:cubicBezTo>
                      <a:pt x="47" y="49"/>
                      <a:pt x="47" y="49"/>
                      <a:pt x="47" y="49"/>
                    </a:cubicBezTo>
                    <a:cubicBezTo>
                      <a:pt x="37" y="33"/>
                      <a:pt x="22" y="21"/>
                      <a:pt x="4" y="1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5"/>
                      <a:pt x="11" y="0"/>
                      <a:pt x="19" y="0"/>
                    </a:cubicBezTo>
                    <a:cubicBezTo>
                      <a:pt x="26" y="0"/>
                      <a:pt x="33" y="4"/>
                      <a:pt x="42" y="11"/>
                    </a:cubicBezTo>
                    <a:cubicBezTo>
                      <a:pt x="63" y="27"/>
                      <a:pt x="61" y="38"/>
                      <a:pt x="52" y="50"/>
                    </a:cubicBezTo>
                    <a:lnTo>
                      <a:pt x="50" y="53"/>
                    </a:lnTo>
                    <a:close/>
                    <a:moveTo>
                      <a:pt x="10" y="11"/>
                    </a:moveTo>
                    <a:cubicBezTo>
                      <a:pt x="26" y="17"/>
                      <a:pt x="40" y="28"/>
                      <a:pt x="50" y="42"/>
                    </a:cubicBezTo>
                    <a:cubicBezTo>
                      <a:pt x="54" y="36"/>
                      <a:pt x="55" y="29"/>
                      <a:pt x="39" y="16"/>
                    </a:cubicBezTo>
                    <a:cubicBezTo>
                      <a:pt x="30" y="9"/>
                      <a:pt x="24" y="6"/>
                      <a:pt x="19" y="6"/>
                    </a:cubicBezTo>
                    <a:cubicBezTo>
                      <a:pt x="16" y="6"/>
                      <a:pt x="13" y="8"/>
                      <a:pt x="10" y="11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1" name="Freeform 159">
                <a:extLst>
                  <a:ext uri="{FF2B5EF4-FFF2-40B4-BE49-F238E27FC236}">
                    <a16:creationId xmlns:a16="http://schemas.microsoft.com/office/drawing/2014/main" id="{3529665D-D778-71CC-E4C5-628FF60324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55465" y="4372601"/>
                <a:ext cx="119901" cy="101360"/>
              </a:xfrm>
              <a:custGeom>
                <a:avLst/>
                <a:gdLst>
                  <a:gd name="T0" fmla="*/ 13 w 63"/>
                  <a:gd name="T1" fmla="*/ 53 h 53"/>
                  <a:gd name="T2" fmla="*/ 10 w 63"/>
                  <a:gd name="T3" fmla="*/ 50 h 53"/>
                  <a:gd name="T4" fmla="*/ 20 w 63"/>
                  <a:gd name="T5" fmla="*/ 11 h 53"/>
                  <a:gd name="T6" fmla="*/ 44 w 63"/>
                  <a:gd name="T7" fmla="*/ 0 h 53"/>
                  <a:gd name="T8" fmla="*/ 60 w 63"/>
                  <a:gd name="T9" fmla="*/ 10 h 53"/>
                  <a:gd name="T10" fmla="*/ 63 w 63"/>
                  <a:gd name="T11" fmla="*/ 14 h 53"/>
                  <a:gd name="T12" fmla="*/ 59 w 63"/>
                  <a:gd name="T13" fmla="*/ 15 h 53"/>
                  <a:gd name="T14" fmla="*/ 15 w 63"/>
                  <a:gd name="T15" fmla="*/ 49 h 53"/>
                  <a:gd name="T16" fmla="*/ 13 w 63"/>
                  <a:gd name="T17" fmla="*/ 53 h 53"/>
                  <a:gd name="T18" fmla="*/ 44 w 63"/>
                  <a:gd name="T19" fmla="*/ 6 h 53"/>
                  <a:gd name="T20" fmla="*/ 24 w 63"/>
                  <a:gd name="T21" fmla="*/ 16 h 53"/>
                  <a:gd name="T22" fmla="*/ 13 w 63"/>
                  <a:gd name="T23" fmla="*/ 42 h 53"/>
                  <a:gd name="T24" fmla="*/ 53 w 63"/>
                  <a:gd name="T25" fmla="*/ 11 h 53"/>
                  <a:gd name="T26" fmla="*/ 44 w 63"/>
                  <a:gd name="T27" fmla="*/ 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53">
                    <a:moveTo>
                      <a:pt x="13" y="53"/>
                    </a:moveTo>
                    <a:cubicBezTo>
                      <a:pt x="10" y="50"/>
                      <a:pt x="10" y="50"/>
                      <a:pt x="10" y="50"/>
                    </a:cubicBezTo>
                    <a:cubicBezTo>
                      <a:pt x="2" y="38"/>
                      <a:pt x="0" y="27"/>
                      <a:pt x="20" y="11"/>
                    </a:cubicBezTo>
                    <a:cubicBezTo>
                      <a:pt x="30" y="4"/>
                      <a:pt x="37" y="0"/>
                      <a:pt x="44" y="0"/>
                    </a:cubicBezTo>
                    <a:cubicBezTo>
                      <a:pt x="51" y="0"/>
                      <a:pt x="56" y="5"/>
                      <a:pt x="60" y="10"/>
                    </a:cubicBezTo>
                    <a:cubicBezTo>
                      <a:pt x="63" y="14"/>
                      <a:pt x="63" y="14"/>
                      <a:pt x="63" y="1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1" y="21"/>
                      <a:pt x="26" y="33"/>
                      <a:pt x="15" y="49"/>
                    </a:cubicBezTo>
                    <a:lnTo>
                      <a:pt x="13" y="53"/>
                    </a:lnTo>
                    <a:close/>
                    <a:moveTo>
                      <a:pt x="44" y="6"/>
                    </a:moveTo>
                    <a:cubicBezTo>
                      <a:pt x="39" y="6"/>
                      <a:pt x="32" y="9"/>
                      <a:pt x="24" y="16"/>
                    </a:cubicBezTo>
                    <a:cubicBezTo>
                      <a:pt x="8" y="29"/>
                      <a:pt x="9" y="36"/>
                      <a:pt x="13" y="42"/>
                    </a:cubicBezTo>
                    <a:cubicBezTo>
                      <a:pt x="23" y="28"/>
                      <a:pt x="37" y="17"/>
                      <a:pt x="53" y="11"/>
                    </a:cubicBezTo>
                    <a:cubicBezTo>
                      <a:pt x="50" y="8"/>
                      <a:pt x="47" y="6"/>
                      <a:pt x="4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2" name="Freeform 160">
                <a:extLst>
                  <a:ext uri="{FF2B5EF4-FFF2-40B4-BE49-F238E27FC236}">
                    <a16:creationId xmlns:a16="http://schemas.microsoft.com/office/drawing/2014/main" id="{1D07999A-0B9E-EABC-79E7-1E3F332E3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6256" y="4671737"/>
                <a:ext cx="43263" cy="44500"/>
              </a:xfrm>
              <a:custGeom>
                <a:avLst/>
                <a:gdLst>
                  <a:gd name="T0" fmla="*/ 6 w 35"/>
                  <a:gd name="T1" fmla="*/ 36 h 36"/>
                  <a:gd name="T2" fmla="*/ 0 w 35"/>
                  <a:gd name="T3" fmla="*/ 30 h 36"/>
                  <a:gd name="T4" fmla="*/ 29 w 35"/>
                  <a:gd name="T5" fmla="*/ 0 h 36"/>
                  <a:gd name="T6" fmla="*/ 35 w 35"/>
                  <a:gd name="T7" fmla="*/ 8 h 36"/>
                  <a:gd name="T8" fmla="*/ 6 w 35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6">
                    <a:moveTo>
                      <a:pt x="6" y="36"/>
                    </a:moveTo>
                    <a:lnTo>
                      <a:pt x="0" y="30"/>
                    </a:lnTo>
                    <a:lnTo>
                      <a:pt x="29" y="0"/>
                    </a:lnTo>
                    <a:lnTo>
                      <a:pt x="35" y="8"/>
                    </a:lnTo>
                    <a:lnTo>
                      <a:pt x="6" y="36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3" name="Freeform 161">
                <a:extLst>
                  <a:ext uri="{FF2B5EF4-FFF2-40B4-BE49-F238E27FC236}">
                    <a16:creationId xmlns:a16="http://schemas.microsoft.com/office/drawing/2014/main" id="{417F16D0-0B89-5C5D-14AF-5F751A829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3809" y="4671737"/>
                <a:ext cx="45736" cy="45736"/>
              </a:xfrm>
              <a:custGeom>
                <a:avLst/>
                <a:gdLst>
                  <a:gd name="T0" fmla="*/ 29 w 37"/>
                  <a:gd name="T1" fmla="*/ 37 h 37"/>
                  <a:gd name="T2" fmla="*/ 0 w 37"/>
                  <a:gd name="T3" fmla="*/ 8 h 37"/>
                  <a:gd name="T4" fmla="*/ 6 w 37"/>
                  <a:gd name="T5" fmla="*/ 0 h 37"/>
                  <a:gd name="T6" fmla="*/ 37 w 37"/>
                  <a:gd name="T7" fmla="*/ 31 h 37"/>
                  <a:gd name="T8" fmla="*/ 29 w 37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29" y="37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37" y="31"/>
                    </a:lnTo>
                    <a:lnTo>
                      <a:pt x="29" y="37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4" name="Freeform 162">
                <a:extLst>
                  <a:ext uri="{FF2B5EF4-FFF2-40B4-BE49-F238E27FC236}">
                    <a16:creationId xmlns:a16="http://schemas.microsoft.com/office/drawing/2014/main" id="{EBCE8487-1B7B-DC4F-4D30-0095CB46F8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7826" y="4397323"/>
                <a:ext cx="320149" cy="320149"/>
              </a:xfrm>
              <a:custGeom>
                <a:avLst/>
                <a:gdLst>
                  <a:gd name="T0" fmla="*/ 84 w 168"/>
                  <a:gd name="T1" fmla="*/ 168 h 168"/>
                  <a:gd name="T2" fmla="*/ 0 w 168"/>
                  <a:gd name="T3" fmla="*/ 84 h 168"/>
                  <a:gd name="T4" fmla="*/ 84 w 168"/>
                  <a:gd name="T5" fmla="*/ 0 h 168"/>
                  <a:gd name="T6" fmla="*/ 168 w 168"/>
                  <a:gd name="T7" fmla="*/ 84 h 168"/>
                  <a:gd name="T8" fmla="*/ 84 w 168"/>
                  <a:gd name="T9" fmla="*/ 168 h 168"/>
                  <a:gd name="T10" fmla="*/ 84 w 168"/>
                  <a:gd name="T11" fmla="*/ 6 h 168"/>
                  <a:gd name="T12" fmla="*/ 6 w 168"/>
                  <a:gd name="T13" fmla="*/ 84 h 168"/>
                  <a:gd name="T14" fmla="*/ 84 w 168"/>
                  <a:gd name="T15" fmla="*/ 162 h 168"/>
                  <a:gd name="T16" fmla="*/ 162 w 168"/>
                  <a:gd name="T17" fmla="*/ 84 h 168"/>
                  <a:gd name="T18" fmla="*/ 84 w 168"/>
                  <a:gd name="T19" fmla="*/ 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8" h="168">
                    <a:moveTo>
                      <a:pt x="84" y="168"/>
                    </a:moveTo>
                    <a:cubicBezTo>
                      <a:pt x="38" y="168"/>
                      <a:pt x="0" y="131"/>
                      <a:pt x="0" y="84"/>
                    </a:cubicBezTo>
                    <a:cubicBezTo>
                      <a:pt x="0" y="38"/>
                      <a:pt x="38" y="0"/>
                      <a:pt x="84" y="0"/>
                    </a:cubicBezTo>
                    <a:cubicBezTo>
                      <a:pt x="130" y="0"/>
                      <a:pt x="168" y="38"/>
                      <a:pt x="168" y="84"/>
                    </a:cubicBezTo>
                    <a:cubicBezTo>
                      <a:pt x="168" y="131"/>
                      <a:pt x="130" y="168"/>
                      <a:pt x="84" y="168"/>
                    </a:cubicBezTo>
                    <a:close/>
                    <a:moveTo>
                      <a:pt x="84" y="6"/>
                    </a:moveTo>
                    <a:cubicBezTo>
                      <a:pt x="41" y="6"/>
                      <a:pt x="6" y="41"/>
                      <a:pt x="6" y="84"/>
                    </a:cubicBezTo>
                    <a:cubicBezTo>
                      <a:pt x="6" y="127"/>
                      <a:pt x="41" y="162"/>
                      <a:pt x="84" y="162"/>
                    </a:cubicBezTo>
                    <a:cubicBezTo>
                      <a:pt x="127" y="162"/>
                      <a:pt x="162" y="127"/>
                      <a:pt x="162" y="84"/>
                    </a:cubicBezTo>
                    <a:cubicBezTo>
                      <a:pt x="162" y="41"/>
                      <a:pt x="127" y="6"/>
                      <a:pt x="84" y="6"/>
                    </a:cubicBez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5" name="Freeform 163">
                <a:extLst>
                  <a:ext uri="{FF2B5EF4-FFF2-40B4-BE49-F238E27FC236}">
                    <a16:creationId xmlns:a16="http://schemas.microsoft.com/office/drawing/2014/main" id="{6C353EFD-0A51-247D-9F9E-964856BBE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4575" y="4446767"/>
                <a:ext cx="100124" cy="126082"/>
              </a:xfrm>
              <a:custGeom>
                <a:avLst/>
                <a:gdLst>
                  <a:gd name="T0" fmla="*/ 81 w 81"/>
                  <a:gd name="T1" fmla="*/ 102 h 102"/>
                  <a:gd name="T2" fmla="*/ 0 w 81"/>
                  <a:gd name="T3" fmla="*/ 102 h 102"/>
                  <a:gd name="T4" fmla="*/ 0 w 81"/>
                  <a:gd name="T5" fmla="*/ 93 h 102"/>
                  <a:gd name="T6" fmla="*/ 72 w 81"/>
                  <a:gd name="T7" fmla="*/ 93 h 102"/>
                  <a:gd name="T8" fmla="*/ 72 w 81"/>
                  <a:gd name="T9" fmla="*/ 0 h 102"/>
                  <a:gd name="T10" fmla="*/ 81 w 81"/>
                  <a:gd name="T11" fmla="*/ 0 h 102"/>
                  <a:gd name="T12" fmla="*/ 81 w 81"/>
                  <a:gd name="T13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1" h="102">
                    <a:moveTo>
                      <a:pt x="81" y="102"/>
                    </a:moveTo>
                    <a:lnTo>
                      <a:pt x="0" y="102"/>
                    </a:lnTo>
                    <a:lnTo>
                      <a:pt x="0" y="93"/>
                    </a:lnTo>
                    <a:lnTo>
                      <a:pt x="72" y="93"/>
                    </a:lnTo>
                    <a:lnTo>
                      <a:pt x="72" y="0"/>
                    </a:lnTo>
                    <a:lnTo>
                      <a:pt x="81" y="0"/>
                    </a:lnTo>
                    <a:lnTo>
                      <a:pt x="81" y="102"/>
                    </a:lnTo>
                    <a:close/>
                  </a:path>
                </a:pathLst>
              </a:custGeom>
              <a:grp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36" name="Group 35" descr="search icon">
            <a:extLst>
              <a:ext uri="{FF2B5EF4-FFF2-40B4-BE49-F238E27FC236}">
                <a16:creationId xmlns:a16="http://schemas.microsoft.com/office/drawing/2014/main" id="{687B6C54-1790-E64F-C35E-76DA0084E125}"/>
              </a:ext>
            </a:extLst>
          </p:cNvPr>
          <p:cNvGrpSpPr/>
          <p:nvPr/>
        </p:nvGrpSpPr>
        <p:grpSpPr>
          <a:xfrm>
            <a:off x="10965805" y="4109091"/>
            <a:ext cx="823913" cy="823912"/>
            <a:chOff x="744537" y="3975887"/>
            <a:chExt cx="823913" cy="823912"/>
          </a:xfrm>
          <a:solidFill>
            <a:schemeClr val="bg1"/>
          </a:solidFill>
        </p:grpSpPr>
        <p:sp>
          <p:nvSpPr>
            <p:cNvPr id="37" name="Oval 68">
              <a:extLst>
                <a:ext uri="{FF2B5EF4-FFF2-40B4-BE49-F238E27FC236}">
                  <a16:creationId xmlns:a16="http://schemas.microsoft.com/office/drawing/2014/main" id="{B380DB8B-E26A-8E61-2773-43637836E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537" y="3975887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8" name="Group 37" descr="Unlock">
              <a:extLst>
                <a:ext uri="{FF2B5EF4-FFF2-40B4-BE49-F238E27FC236}">
                  <a16:creationId xmlns:a16="http://schemas.microsoft.com/office/drawing/2014/main" id="{31961FAE-21E7-F95B-70E1-CB3C7A6E0466}"/>
                </a:ext>
              </a:extLst>
            </p:cNvPr>
            <p:cNvGrpSpPr/>
            <p:nvPr/>
          </p:nvGrpSpPr>
          <p:grpSpPr bwMode="auto">
            <a:xfrm>
              <a:off x="993177" y="4210484"/>
              <a:ext cx="360941" cy="337455"/>
              <a:chOff x="6955211" y="4365185"/>
              <a:chExt cx="360941" cy="337455"/>
            </a:xfrm>
            <a:grpFill/>
          </p:grpSpPr>
          <p:sp>
            <p:nvSpPr>
              <p:cNvPr id="39" name="Freeform 188">
                <a:extLst>
                  <a:ext uri="{FF2B5EF4-FFF2-40B4-BE49-F238E27FC236}">
                    <a16:creationId xmlns:a16="http://schemas.microsoft.com/office/drawing/2014/main" id="{EA3947DC-A4F0-4BBD-41F0-EA78C084B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55211" y="4365185"/>
                <a:ext cx="337455" cy="337455"/>
              </a:xfrm>
              <a:custGeom>
                <a:avLst/>
                <a:gdLst>
                  <a:gd name="T0" fmla="*/ 88 w 177"/>
                  <a:gd name="T1" fmla="*/ 177 h 177"/>
                  <a:gd name="T2" fmla="*/ 26 w 177"/>
                  <a:gd name="T3" fmla="*/ 151 h 177"/>
                  <a:gd name="T4" fmla="*/ 0 w 177"/>
                  <a:gd name="T5" fmla="*/ 89 h 177"/>
                  <a:gd name="T6" fmla="*/ 26 w 177"/>
                  <a:gd name="T7" fmla="*/ 27 h 177"/>
                  <a:gd name="T8" fmla="*/ 88 w 177"/>
                  <a:gd name="T9" fmla="*/ 0 h 177"/>
                  <a:gd name="T10" fmla="*/ 88 w 177"/>
                  <a:gd name="T11" fmla="*/ 0 h 177"/>
                  <a:gd name="T12" fmla="*/ 177 w 177"/>
                  <a:gd name="T13" fmla="*/ 88 h 177"/>
                  <a:gd name="T14" fmla="*/ 171 w 177"/>
                  <a:gd name="T15" fmla="*/ 88 h 177"/>
                  <a:gd name="T16" fmla="*/ 88 w 177"/>
                  <a:gd name="T17" fmla="*/ 6 h 177"/>
                  <a:gd name="T18" fmla="*/ 88 w 177"/>
                  <a:gd name="T19" fmla="*/ 6 h 177"/>
                  <a:gd name="T20" fmla="*/ 30 w 177"/>
                  <a:gd name="T21" fmla="*/ 31 h 177"/>
                  <a:gd name="T22" fmla="*/ 6 w 177"/>
                  <a:gd name="T23" fmla="*/ 89 h 177"/>
                  <a:gd name="T24" fmla="*/ 31 w 177"/>
                  <a:gd name="T25" fmla="*/ 147 h 177"/>
                  <a:gd name="T26" fmla="*/ 88 w 177"/>
                  <a:gd name="T27" fmla="*/ 171 h 177"/>
                  <a:gd name="T28" fmla="*/ 89 w 177"/>
                  <a:gd name="T29" fmla="*/ 171 h 177"/>
                  <a:gd name="T30" fmla="*/ 155 w 177"/>
                  <a:gd name="T31" fmla="*/ 136 h 177"/>
                  <a:gd name="T32" fmla="*/ 160 w 177"/>
                  <a:gd name="T33" fmla="*/ 140 h 177"/>
                  <a:gd name="T34" fmla="*/ 89 w 177"/>
                  <a:gd name="T35" fmla="*/ 177 h 177"/>
                  <a:gd name="T36" fmla="*/ 88 w 177"/>
                  <a:gd name="T37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7" h="177">
                    <a:moveTo>
                      <a:pt x="88" y="177"/>
                    </a:moveTo>
                    <a:cubicBezTo>
                      <a:pt x="65" y="177"/>
                      <a:pt x="43" y="168"/>
                      <a:pt x="26" y="151"/>
                    </a:cubicBezTo>
                    <a:cubicBezTo>
                      <a:pt x="10" y="135"/>
                      <a:pt x="0" y="113"/>
                      <a:pt x="0" y="89"/>
                    </a:cubicBezTo>
                    <a:cubicBezTo>
                      <a:pt x="0" y="66"/>
                      <a:pt x="9" y="43"/>
                      <a:pt x="26" y="27"/>
                    </a:cubicBezTo>
                    <a:cubicBezTo>
                      <a:pt x="42" y="10"/>
                      <a:pt x="64" y="1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137" y="0"/>
                      <a:pt x="176" y="40"/>
                      <a:pt x="177" y="88"/>
                    </a:cubicBezTo>
                    <a:cubicBezTo>
                      <a:pt x="171" y="88"/>
                      <a:pt x="171" y="88"/>
                      <a:pt x="171" y="88"/>
                    </a:cubicBezTo>
                    <a:cubicBezTo>
                      <a:pt x="170" y="43"/>
                      <a:pt x="133" y="6"/>
                      <a:pt x="88" y="6"/>
                    </a:cubicBezTo>
                    <a:cubicBezTo>
                      <a:pt x="88" y="6"/>
                      <a:pt x="88" y="6"/>
                      <a:pt x="88" y="6"/>
                    </a:cubicBezTo>
                    <a:cubicBezTo>
                      <a:pt x="66" y="7"/>
                      <a:pt x="45" y="15"/>
                      <a:pt x="30" y="31"/>
                    </a:cubicBezTo>
                    <a:cubicBezTo>
                      <a:pt x="14" y="46"/>
                      <a:pt x="6" y="67"/>
                      <a:pt x="6" y="89"/>
                    </a:cubicBezTo>
                    <a:cubicBezTo>
                      <a:pt x="6" y="111"/>
                      <a:pt x="15" y="132"/>
                      <a:pt x="31" y="147"/>
                    </a:cubicBezTo>
                    <a:cubicBezTo>
                      <a:pt x="46" y="162"/>
                      <a:pt x="67" y="171"/>
                      <a:pt x="88" y="171"/>
                    </a:cubicBezTo>
                    <a:cubicBezTo>
                      <a:pt x="88" y="171"/>
                      <a:pt x="89" y="171"/>
                      <a:pt x="89" y="171"/>
                    </a:cubicBezTo>
                    <a:cubicBezTo>
                      <a:pt x="115" y="171"/>
                      <a:pt x="140" y="158"/>
                      <a:pt x="155" y="136"/>
                    </a:cubicBezTo>
                    <a:cubicBezTo>
                      <a:pt x="160" y="140"/>
                      <a:pt x="160" y="140"/>
                      <a:pt x="160" y="140"/>
                    </a:cubicBezTo>
                    <a:cubicBezTo>
                      <a:pt x="144" y="163"/>
                      <a:pt x="117" y="177"/>
                      <a:pt x="89" y="177"/>
                    </a:cubicBezTo>
                    <a:cubicBezTo>
                      <a:pt x="89" y="177"/>
                      <a:pt x="89" y="177"/>
                      <a:pt x="88" y="177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0" name="Freeform 189">
                <a:extLst>
                  <a:ext uri="{FF2B5EF4-FFF2-40B4-BE49-F238E27FC236}">
                    <a16:creationId xmlns:a16="http://schemas.microsoft.com/office/drawing/2014/main" id="{3CF09D77-F139-589A-402B-7F84A0051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1986" y="4491267"/>
                <a:ext cx="74166" cy="66749"/>
              </a:xfrm>
              <a:custGeom>
                <a:avLst/>
                <a:gdLst>
                  <a:gd name="T0" fmla="*/ 0 w 60"/>
                  <a:gd name="T1" fmla="*/ 0 h 54"/>
                  <a:gd name="T2" fmla="*/ 31 w 60"/>
                  <a:gd name="T3" fmla="*/ 54 h 54"/>
                  <a:gd name="T4" fmla="*/ 60 w 60"/>
                  <a:gd name="T5" fmla="*/ 0 h 54"/>
                  <a:gd name="T6" fmla="*/ 0 w 60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54">
                    <a:moveTo>
                      <a:pt x="0" y="0"/>
                    </a:moveTo>
                    <a:lnTo>
                      <a:pt x="31" y="54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1" name="Freeform 190">
                <a:extLst>
                  <a:ext uri="{FF2B5EF4-FFF2-40B4-BE49-F238E27FC236}">
                    <a16:creationId xmlns:a16="http://schemas.microsoft.com/office/drawing/2014/main" id="{DF1C3F24-8703-6BE4-9364-F8F863E775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7585" y="4452947"/>
                <a:ext cx="91471" cy="76638"/>
              </a:xfrm>
              <a:custGeom>
                <a:avLst/>
                <a:gdLst>
                  <a:gd name="T0" fmla="*/ 1 w 48"/>
                  <a:gd name="T1" fmla="*/ 40 h 40"/>
                  <a:gd name="T2" fmla="*/ 0 w 48"/>
                  <a:gd name="T3" fmla="*/ 24 h 40"/>
                  <a:gd name="T4" fmla="*/ 24 w 48"/>
                  <a:gd name="T5" fmla="*/ 0 h 40"/>
                  <a:gd name="T6" fmla="*/ 48 w 48"/>
                  <a:gd name="T7" fmla="*/ 23 h 40"/>
                  <a:gd name="T8" fmla="*/ 48 w 48"/>
                  <a:gd name="T9" fmla="*/ 40 h 40"/>
                  <a:gd name="T10" fmla="*/ 1 w 48"/>
                  <a:gd name="T11" fmla="*/ 40 h 40"/>
                  <a:gd name="T12" fmla="*/ 24 w 48"/>
                  <a:gd name="T13" fmla="*/ 6 h 40"/>
                  <a:gd name="T14" fmla="*/ 6 w 48"/>
                  <a:gd name="T15" fmla="*/ 24 h 40"/>
                  <a:gd name="T16" fmla="*/ 7 w 48"/>
                  <a:gd name="T17" fmla="*/ 34 h 40"/>
                  <a:gd name="T18" fmla="*/ 42 w 48"/>
                  <a:gd name="T19" fmla="*/ 34 h 40"/>
                  <a:gd name="T20" fmla="*/ 42 w 48"/>
                  <a:gd name="T21" fmla="*/ 23 h 40"/>
                  <a:gd name="T22" fmla="*/ 24 w 48"/>
                  <a:gd name="T23" fmla="*/ 6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8" h="40">
                    <a:moveTo>
                      <a:pt x="1" y="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3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1" y="40"/>
                    </a:lnTo>
                    <a:close/>
                    <a:moveTo>
                      <a:pt x="24" y="6"/>
                    </a:moveTo>
                    <a:cubicBezTo>
                      <a:pt x="14" y="6"/>
                      <a:pt x="6" y="14"/>
                      <a:pt x="6" y="24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42" y="34"/>
                      <a:pt x="42" y="34"/>
                      <a:pt x="42" y="34"/>
                    </a:cubicBezTo>
                    <a:cubicBezTo>
                      <a:pt x="42" y="23"/>
                      <a:pt x="42" y="23"/>
                      <a:pt x="42" y="23"/>
                    </a:cubicBezTo>
                    <a:cubicBezTo>
                      <a:pt x="42" y="14"/>
                      <a:pt x="34" y="6"/>
                      <a:pt x="24" y="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2" name="Freeform 191">
                <a:extLst>
                  <a:ext uri="{FF2B5EF4-FFF2-40B4-BE49-F238E27FC236}">
                    <a16:creationId xmlns:a16="http://schemas.microsoft.com/office/drawing/2014/main" id="{1DE81C7A-C97B-97B8-B392-DBCDDA5F8A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9043" y="4517225"/>
                <a:ext cx="131026" cy="100124"/>
              </a:xfrm>
              <a:custGeom>
                <a:avLst/>
                <a:gdLst>
                  <a:gd name="T0" fmla="*/ 5 w 69"/>
                  <a:gd name="T1" fmla="*/ 52 h 52"/>
                  <a:gd name="T2" fmla="*/ 5 w 69"/>
                  <a:gd name="T3" fmla="*/ 52 h 52"/>
                  <a:gd name="T4" fmla="*/ 1 w 69"/>
                  <a:gd name="T5" fmla="*/ 47 h 52"/>
                  <a:gd name="T6" fmla="*/ 0 w 69"/>
                  <a:gd name="T7" fmla="*/ 4 h 52"/>
                  <a:gd name="T8" fmla="*/ 5 w 69"/>
                  <a:gd name="T9" fmla="*/ 0 h 52"/>
                  <a:gd name="T10" fmla="*/ 64 w 69"/>
                  <a:gd name="T11" fmla="*/ 0 h 52"/>
                  <a:gd name="T12" fmla="*/ 68 w 69"/>
                  <a:gd name="T13" fmla="*/ 4 h 52"/>
                  <a:gd name="T14" fmla="*/ 69 w 69"/>
                  <a:gd name="T15" fmla="*/ 47 h 52"/>
                  <a:gd name="T16" fmla="*/ 67 w 69"/>
                  <a:gd name="T17" fmla="*/ 50 h 52"/>
                  <a:gd name="T18" fmla="*/ 64 w 69"/>
                  <a:gd name="T19" fmla="*/ 51 h 52"/>
                  <a:gd name="T20" fmla="*/ 5 w 69"/>
                  <a:gd name="T21" fmla="*/ 52 h 52"/>
                  <a:gd name="T22" fmla="*/ 6 w 69"/>
                  <a:gd name="T23" fmla="*/ 6 h 52"/>
                  <a:gd name="T24" fmla="*/ 7 w 69"/>
                  <a:gd name="T25" fmla="*/ 46 h 52"/>
                  <a:gd name="T26" fmla="*/ 62 w 69"/>
                  <a:gd name="T27" fmla="*/ 45 h 52"/>
                  <a:gd name="T28" fmla="*/ 62 w 69"/>
                  <a:gd name="T29" fmla="*/ 6 h 52"/>
                  <a:gd name="T30" fmla="*/ 6 w 69"/>
                  <a:gd name="T31" fmla="*/ 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9" h="52">
                    <a:moveTo>
                      <a:pt x="5" y="52"/>
                    </a:moveTo>
                    <a:cubicBezTo>
                      <a:pt x="5" y="52"/>
                      <a:pt x="5" y="52"/>
                      <a:pt x="5" y="52"/>
                    </a:cubicBezTo>
                    <a:cubicBezTo>
                      <a:pt x="3" y="52"/>
                      <a:pt x="1" y="50"/>
                      <a:pt x="1" y="4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9" y="47"/>
                      <a:pt x="69" y="47"/>
                      <a:pt x="69" y="47"/>
                    </a:cubicBezTo>
                    <a:cubicBezTo>
                      <a:pt x="69" y="48"/>
                      <a:pt x="68" y="49"/>
                      <a:pt x="67" y="50"/>
                    </a:cubicBezTo>
                    <a:cubicBezTo>
                      <a:pt x="66" y="51"/>
                      <a:pt x="65" y="51"/>
                      <a:pt x="64" y="51"/>
                    </a:cubicBezTo>
                    <a:lnTo>
                      <a:pt x="5" y="52"/>
                    </a:lnTo>
                    <a:close/>
                    <a:moveTo>
                      <a:pt x="6" y="6"/>
                    </a:moveTo>
                    <a:cubicBezTo>
                      <a:pt x="7" y="46"/>
                      <a:pt x="7" y="46"/>
                      <a:pt x="7" y="46"/>
                    </a:cubicBezTo>
                    <a:cubicBezTo>
                      <a:pt x="62" y="45"/>
                      <a:pt x="62" y="45"/>
                      <a:pt x="62" y="45"/>
                    </a:cubicBezTo>
                    <a:cubicBezTo>
                      <a:pt x="62" y="6"/>
                      <a:pt x="62" y="6"/>
                      <a:pt x="62" y="6"/>
                    </a:cubicBezTo>
                    <a:lnTo>
                      <a:pt x="6" y="6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grpSp>
        <p:nvGrpSpPr>
          <p:cNvPr id="43" name="Group 42" descr="tools icon">
            <a:extLst>
              <a:ext uri="{FF2B5EF4-FFF2-40B4-BE49-F238E27FC236}">
                <a16:creationId xmlns:a16="http://schemas.microsoft.com/office/drawing/2014/main" id="{3B45C904-9ACC-B1CD-AC94-A5F94AF041AF}"/>
              </a:ext>
            </a:extLst>
          </p:cNvPr>
          <p:cNvGrpSpPr/>
          <p:nvPr/>
        </p:nvGrpSpPr>
        <p:grpSpPr>
          <a:xfrm>
            <a:off x="10934055" y="5079052"/>
            <a:ext cx="823913" cy="823912"/>
            <a:chOff x="712787" y="4945848"/>
            <a:chExt cx="823913" cy="823912"/>
          </a:xfrm>
          <a:solidFill>
            <a:schemeClr val="bg1"/>
          </a:solidFill>
        </p:grpSpPr>
        <p:sp>
          <p:nvSpPr>
            <p:cNvPr id="44" name="Oval 68">
              <a:extLst>
                <a:ext uri="{FF2B5EF4-FFF2-40B4-BE49-F238E27FC236}">
                  <a16:creationId xmlns:a16="http://schemas.microsoft.com/office/drawing/2014/main" id="{30FC6696-8ED2-5800-8AD1-C2F5C1FC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787" y="4945848"/>
              <a:ext cx="823913" cy="823912"/>
            </a:xfrm>
            <a:prstGeom prst="ellipse">
              <a:avLst/>
            </a:prstGeom>
            <a:grpFill/>
            <a:ln w="57150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45" name="Group 44" descr="Mechanics">
              <a:extLst>
                <a:ext uri="{FF2B5EF4-FFF2-40B4-BE49-F238E27FC236}">
                  <a16:creationId xmlns:a16="http://schemas.microsoft.com/office/drawing/2014/main" id="{6B0F16DB-169E-EC84-058E-2EA7335875D9}"/>
                </a:ext>
              </a:extLst>
            </p:cNvPr>
            <p:cNvGrpSpPr/>
            <p:nvPr/>
          </p:nvGrpSpPr>
          <p:grpSpPr bwMode="auto">
            <a:xfrm>
              <a:off x="925095" y="5165730"/>
              <a:ext cx="396000" cy="396000"/>
              <a:chOff x="5508977" y="3649484"/>
              <a:chExt cx="331274" cy="323857"/>
            </a:xfrm>
            <a:grpFill/>
          </p:grpSpPr>
          <p:sp>
            <p:nvSpPr>
              <p:cNvPr id="46" name="Freeform 129">
                <a:extLst>
                  <a:ext uri="{FF2B5EF4-FFF2-40B4-BE49-F238E27FC236}">
                    <a16:creationId xmlns:a16="http://schemas.microsoft.com/office/drawing/2014/main" id="{0B8AAE0D-A0CC-6781-4119-45DC8DA00C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78322" y="3828718"/>
                <a:ext cx="161929" cy="144623"/>
              </a:xfrm>
              <a:custGeom>
                <a:avLst/>
                <a:gdLst>
                  <a:gd name="T0" fmla="*/ 60 w 85"/>
                  <a:gd name="T1" fmla="*/ 76 h 76"/>
                  <a:gd name="T2" fmla="*/ 60 w 85"/>
                  <a:gd name="T3" fmla="*/ 76 h 76"/>
                  <a:gd name="T4" fmla="*/ 52 w 85"/>
                  <a:gd name="T5" fmla="*/ 73 h 76"/>
                  <a:gd name="T6" fmla="*/ 0 w 85"/>
                  <a:gd name="T7" fmla="*/ 22 h 76"/>
                  <a:gd name="T8" fmla="*/ 13 w 85"/>
                  <a:gd name="T9" fmla="*/ 9 h 76"/>
                  <a:gd name="T10" fmla="*/ 30 w 85"/>
                  <a:gd name="T11" fmla="*/ 1 h 76"/>
                  <a:gd name="T12" fmla="*/ 33 w 85"/>
                  <a:gd name="T13" fmla="*/ 0 h 76"/>
                  <a:gd name="T14" fmla="*/ 79 w 85"/>
                  <a:gd name="T15" fmla="*/ 46 h 76"/>
                  <a:gd name="T16" fmla="*/ 74 w 85"/>
                  <a:gd name="T17" fmla="*/ 69 h 76"/>
                  <a:gd name="T18" fmla="*/ 60 w 85"/>
                  <a:gd name="T19" fmla="*/ 76 h 76"/>
                  <a:gd name="T20" fmla="*/ 58 w 85"/>
                  <a:gd name="T21" fmla="*/ 68 h 76"/>
                  <a:gd name="T22" fmla="*/ 60 w 85"/>
                  <a:gd name="T23" fmla="*/ 68 h 76"/>
                  <a:gd name="T24" fmla="*/ 68 w 85"/>
                  <a:gd name="T25" fmla="*/ 63 h 76"/>
                  <a:gd name="T26" fmla="*/ 73 w 85"/>
                  <a:gd name="T27" fmla="*/ 52 h 76"/>
                  <a:gd name="T28" fmla="*/ 30 w 85"/>
                  <a:gd name="T29" fmla="*/ 9 h 76"/>
                  <a:gd name="T30" fmla="*/ 18 w 85"/>
                  <a:gd name="T31" fmla="*/ 14 h 76"/>
                  <a:gd name="T32" fmla="*/ 11 w 85"/>
                  <a:gd name="T33" fmla="*/ 21 h 76"/>
                  <a:gd name="T34" fmla="*/ 58 w 85"/>
                  <a:gd name="T35" fmla="*/ 68 h 76"/>
                  <a:gd name="T36" fmla="*/ 58 w 85"/>
                  <a:gd name="T37" fmla="*/ 6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5" h="76">
                    <a:moveTo>
                      <a:pt x="60" y="76"/>
                    </a:moveTo>
                    <a:cubicBezTo>
                      <a:pt x="60" y="76"/>
                      <a:pt x="60" y="76"/>
                      <a:pt x="60" y="76"/>
                    </a:cubicBezTo>
                    <a:cubicBezTo>
                      <a:pt x="55" y="76"/>
                      <a:pt x="52" y="74"/>
                      <a:pt x="52" y="73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8"/>
                      <a:pt x="17" y="5"/>
                      <a:pt x="30" y="1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79" y="46"/>
                      <a:pt x="79" y="46"/>
                      <a:pt x="79" y="46"/>
                    </a:cubicBezTo>
                    <a:cubicBezTo>
                      <a:pt x="82" y="49"/>
                      <a:pt x="85" y="58"/>
                      <a:pt x="74" y="69"/>
                    </a:cubicBezTo>
                    <a:cubicBezTo>
                      <a:pt x="69" y="74"/>
                      <a:pt x="64" y="76"/>
                      <a:pt x="60" y="76"/>
                    </a:cubicBezTo>
                    <a:close/>
                    <a:moveTo>
                      <a:pt x="58" y="68"/>
                    </a:moveTo>
                    <a:cubicBezTo>
                      <a:pt x="58" y="68"/>
                      <a:pt x="58" y="68"/>
                      <a:pt x="60" y="68"/>
                    </a:cubicBezTo>
                    <a:cubicBezTo>
                      <a:pt x="62" y="68"/>
                      <a:pt x="65" y="66"/>
                      <a:pt x="68" y="63"/>
                    </a:cubicBezTo>
                    <a:cubicBezTo>
                      <a:pt x="76" y="56"/>
                      <a:pt x="73" y="52"/>
                      <a:pt x="73" y="52"/>
                    </a:cubicBezTo>
                    <a:cubicBezTo>
                      <a:pt x="30" y="9"/>
                      <a:pt x="30" y="9"/>
                      <a:pt x="30" y="9"/>
                    </a:cubicBezTo>
                    <a:cubicBezTo>
                      <a:pt x="21" y="12"/>
                      <a:pt x="19" y="14"/>
                      <a:pt x="18" y="14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8" y="68"/>
                      <a:pt x="58" y="68"/>
                      <a:pt x="58" y="6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7" name="Freeform 130">
                <a:extLst>
                  <a:ext uri="{FF2B5EF4-FFF2-40B4-BE49-F238E27FC236}">
                    <a16:creationId xmlns:a16="http://schemas.microsoft.com/office/drawing/2014/main" id="{C4AA161E-775B-9704-92E4-4BAC4DDBBB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08977" y="3649484"/>
                <a:ext cx="154512" cy="153276"/>
              </a:xfrm>
              <a:custGeom>
                <a:avLst/>
                <a:gdLst>
                  <a:gd name="T0" fmla="*/ 65 w 81"/>
                  <a:gd name="T1" fmla="*/ 80 h 80"/>
                  <a:gd name="T2" fmla="*/ 32 w 81"/>
                  <a:gd name="T3" fmla="*/ 47 h 80"/>
                  <a:gd name="T4" fmla="*/ 18 w 81"/>
                  <a:gd name="T5" fmla="*/ 41 h 80"/>
                  <a:gd name="T6" fmla="*/ 0 w 81"/>
                  <a:gd name="T7" fmla="*/ 15 h 80"/>
                  <a:gd name="T8" fmla="*/ 15 w 81"/>
                  <a:gd name="T9" fmla="*/ 0 h 80"/>
                  <a:gd name="T10" fmla="*/ 42 w 81"/>
                  <a:gd name="T11" fmla="*/ 17 h 80"/>
                  <a:gd name="T12" fmla="*/ 48 w 81"/>
                  <a:gd name="T13" fmla="*/ 31 h 80"/>
                  <a:gd name="T14" fmla="*/ 81 w 81"/>
                  <a:gd name="T15" fmla="*/ 64 h 80"/>
                  <a:gd name="T16" fmla="*/ 79 w 81"/>
                  <a:gd name="T17" fmla="*/ 67 h 80"/>
                  <a:gd name="T18" fmla="*/ 74 w 81"/>
                  <a:gd name="T19" fmla="*/ 72 h 80"/>
                  <a:gd name="T20" fmla="*/ 74 w 81"/>
                  <a:gd name="T21" fmla="*/ 73 h 80"/>
                  <a:gd name="T22" fmla="*/ 65 w 81"/>
                  <a:gd name="T23" fmla="*/ 80 h 80"/>
                  <a:gd name="T24" fmla="*/ 23 w 81"/>
                  <a:gd name="T25" fmla="*/ 35 h 80"/>
                  <a:gd name="T26" fmla="*/ 36 w 81"/>
                  <a:gd name="T27" fmla="*/ 41 h 80"/>
                  <a:gd name="T28" fmla="*/ 65 w 81"/>
                  <a:gd name="T29" fmla="*/ 70 h 80"/>
                  <a:gd name="T30" fmla="*/ 69 w 81"/>
                  <a:gd name="T31" fmla="*/ 66 h 80"/>
                  <a:gd name="T32" fmla="*/ 70 w 81"/>
                  <a:gd name="T33" fmla="*/ 65 h 80"/>
                  <a:gd name="T34" fmla="*/ 41 w 81"/>
                  <a:gd name="T35" fmla="*/ 36 h 80"/>
                  <a:gd name="T36" fmla="*/ 35 w 81"/>
                  <a:gd name="T37" fmla="*/ 22 h 80"/>
                  <a:gd name="T38" fmla="*/ 16 w 81"/>
                  <a:gd name="T39" fmla="*/ 10 h 80"/>
                  <a:gd name="T40" fmla="*/ 11 w 81"/>
                  <a:gd name="T41" fmla="*/ 16 h 80"/>
                  <a:gd name="T42" fmla="*/ 23 w 81"/>
                  <a:gd name="T43" fmla="*/ 3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81" h="80">
                    <a:moveTo>
                      <a:pt x="65" y="80"/>
                    </a:moveTo>
                    <a:cubicBezTo>
                      <a:pt x="32" y="47"/>
                      <a:pt x="32" y="47"/>
                      <a:pt x="32" y="47"/>
                    </a:cubicBezTo>
                    <a:cubicBezTo>
                      <a:pt x="18" y="41"/>
                      <a:pt x="18" y="41"/>
                      <a:pt x="18" y="41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42" y="17"/>
                      <a:pt x="42" y="17"/>
                      <a:pt x="42" y="17"/>
                    </a:cubicBezTo>
                    <a:cubicBezTo>
                      <a:pt x="48" y="31"/>
                      <a:pt x="48" y="31"/>
                      <a:pt x="48" y="31"/>
                    </a:cubicBezTo>
                    <a:cubicBezTo>
                      <a:pt x="81" y="64"/>
                      <a:pt x="81" y="64"/>
                      <a:pt x="81" y="64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7" y="69"/>
                      <a:pt x="76" y="71"/>
                      <a:pt x="74" y="72"/>
                    </a:cubicBezTo>
                    <a:cubicBezTo>
                      <a:pt x="74" y="73"/>
                      <a:pt x="74" y="73"/>
                      <a:pt x="74" y="73"/>
                    </a:cubicBezTo>
                    <a:lnTo>
                      <a:pt x="65" y="80"/>
                    </a:lnTo>
                    <a:close/>
                    <a:moveTo>
                      <a:pt x="23" y="35"/>
                    </a:moveTo>
                    <a:cubicBezTo>
                      <a:pt x="36" y="41"/>
                      <a:pt x="36" y="41"/>
                      <a:pt x="36" y="41"/>
                    </a:cubicBezTo>
                    <a:cubicBezTo>
                      <a:pt x="65" y="70"/>
                      <a:pt x="65" y="70"/>
                      <a:pt x="65" y="70"/>
                    </a:cubicBezTo>
                    <a:cubicBezTo>
                      <a:pt x="69" y="66"/>
                      <a:pt x="69" y="66"/>
                      <a:pt x="69" y="66"/>
                    </a:cubicBezTo>
                    <a:cubicBezTo>
                      <a:pt x="69" y="66"/>
                      <a:pt x="70" y="65"/>
                      <a:pt x="70" y="65"/>
                    </a:cubicBezTo>
                    <a:cubicBezTo>
                      <a:pt x="41" y="36"/>
                      <a:pt x="41" y="36"/>
                      <a:pt x="41" y="36"/>
                    </a:cubicBezTo>
                    <a:cubicBezTo>
                      <a:pt x="35" y="22"/>
                      <a:pt x="35" y="22"/>
                      <a:pt x="35" y="22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1" y="16"/>
                      <a:pt x="11" y="16"/>
                      <a:pt x="11" y="16"/>
                    </a:cubicBezTo>
                    <a:lnTo>
                      <a:pt x="23" y="35"/>
                    </a:ln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48" name="Freeform 131">
                <a:extLst>
                  <a:ext uri="{FF2B5EF4-FFF2-40B4-BE49-F238E27FC236}">
                    <a16:creationId xmlns:a16="http://schemas.microsoft.com/office/drawing/2014/main" id="{CFC8005E-4EBB-D416-EE9D-B492244781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13921" y="3670498"/>
                <a:ext cx="302844" cy="286775"/>
              </a:xfrm>
              <a:custGeom>
                <a:avLst/>
                <a:gdLst>
                  <a:gd name="T0" fmla="*/ 127 w 159"/>
                  <a:gd name="T1" fmla="*/ 4 h 150"/>
                  <a:gd name="T2" fmla="*/ 140 w 159"/>
                  <a:gd name="T3" fmla="*/ 6 h 150"/>
                  <a:gd name="T4" fmla="*/ 123 w 159"/>
                  <a:gd name="T5" fmla="*/ 13 h 150"/>
                  <a:gd name="T6" fmla="*/ 121 w 159"/>
                  <a:gd name="T7" fmla="*/ 14 h 150"/>
                  <a:gd name="T8" fmla="*/ 121 w 159"/>
                  <a:gd name="T9" fmla="*/ 16 h 150"/>
                  <a:gd name="T10" fmla="*/ 120 w 159"/>
                  <a:gd name="T11" fmla="*/ 23 h 150"/>
                  <a:gd name="T12" fmla="*/ 120 w 159"/>
                  <a:gd name="T13" fmla="*/ 24 h 150"/>
                  <a:gd name="T14" fmla="*/ 120 w 159"/>
                  <a:gd name="T15" fmla="*/ 25 h 150"/>
                  <a:gd name="T16" fmla="*/ 126 w 159"/>
                  <a:gd name="T17" fmla="*/ 39 h 150"/>
                  <a:gd name="T18" fmla="*/ 128 w 159"/>
                  <a:gd name="T19" fmla="*/ 43 h 150"/>
                  <a:gd name="T20" fmla="*/ 131 w 159"/>
                  <a:gd name="T21" fmla="*/ 41 h 150"/>
                  <a:gd name="T22" fmla="*/ 152 w 159"/>
                  <a:gd name="T23" fmla="*/ 32 h 150"/>
                  <a:gd name="T24" fmla="*/ 135 w 159"/>
                  <a:gd name="T25" fmla="*/ 50 h 150"/>
                  <a:gd name="T26" fmla="*/ 132 w 159"/>
                  <a:gd name="T27" fmla="*/ 52 h 150"/>
                  <a:gd name="T28" fmla="*/ 133 w 159"/>
                  <a:gd name="T29" fmla="*/ 56 h 150"/>
                  <a:gd name="T30" fmla="*/ 138 w 159"/>
                  <a:gd name="T31" fmla="*/ 68 h 150"/>
                  <a:gd name="T32" fmla="*/ 90 w 159"/>
                  <a:gd name="T33" fmla="*/ 83 h 150"/>
                  <a:gd name="T34" fmla="*/ 33 w 159"/>
                  <a:gd name="T35" fmla="*/ 142 h 150"/>
                  <a:gd name="T36" fmla="*/ 23 w 159"/>
                  <a:gd name="T37" fmla="*/ 146 h 150"/>
                  <a:gd name="T38" fmla="*/ 15 w 159"/>
                  <a:gd name="T39" fmla="*/ 142 h 150"/>
                  <a:gd name="T40" fmla="*/ 15 w 159"/>
                  <a:gd name="T41" fmla="*/ 123 h 150"/>
                  <a:gd name="T42" fmla="*/ 80 w 159"/>
                  <a:gd name="T43" fmla="*/ 71 h 150"/>
                  <a:gd name="T44" fmla="*/ 80 w 159"/>
                  <a:gd name="T45" fmla="*/ 71 h 150"/>
                  <a:gd name="T46" fmla="*/ 80 w 159"/>
                  <a:gd name="T47" fmla="*/ 70 h 150"/>
                  <a:gd name="T48" fmla="*/ 102 w 159"/>
                  <a:gd name="T49" fmla="*/ 23 h 150"/>
                  <a:gd name="T50" fmla="*/ 104 w 159"/>
                  <a:gd name="T51" fmla="*/ 15 h 150"/>
                  <a:gd name="T52" fmla="*/ 121 w 159"/>
                  <a:gd name="T53" fmla="*/ 4 h 150"/>
                  <a:gd name="T54" fmla="*/ 122 w 159"/>
                  <a:gd name="T55" fmla="*/ 4 h 150"/>
                  <a:gd name="T56" fmla="*/ 127 w 159"/>
                  <a:gd name="T57" fmla="*/ 4 h 150"/>
                  <a:gd name="T58" fmla="*/ 127 w 159"/>
                  <a:gd name="T59" fmla="*/ 4 h 150"/>
                  <a:gd name="T60" fmla="*/ 24 w 159"/>
                  <a:gd name="T61" fmla="*/ 142 h 150"/>
                  <a:gd name="T62" fmla="*/ 31 w 159"/>
                  <a:gd name="T63" fmla="*/ 139 h 150"/>
                  <a:gd name="T64" fmla="*/ 31 w 159"/>
                  <a:gd name="T65" fmla="*/ 125 h 150"/>
                  <a:gd name="T66" fmla="*/ 24 w 159"/>
                  <a:gd name="T67" fmla="*/ 122 h 150"/>
                  <a:gd name="T68" fmla="*/ 17 w 159"/>
                  <a:gd name="T69" fmla="*/ 125 h 150"/>
                  <a:gd name="T70" fmla="*/ 17 w 159"/>
                  <a:gd name="T71" fmla="*/ 139 h 150"/>
                  <a:gd name="T72" fmla="*/ 24 w 159"/>
                  <a:gd name="T73" fmla="*/ 142 h 150"/>
                  <a:gd name="T74" fmla="*/ 127 w 159"/>
                  <a:gd name="T75" fmla="*/ 0 h 150"/>
                  <a:gd name="T76" fmla="*/ 121 w 159"/>
                  <a:gd name="T77" fmla="*/ 0 h 150"/>
                  <a:gd name="T78" fmla="*/ 100 w 159"/>
                  <a:gd name="T79" fmla="*/ 13 h 150"/>
                  <a:gd name="T80" fmla="*/ 77 w 159"/>
                  <a:gd name="T81" fmla="*/ 68 h 150"/>
                  <a:gd name="T82" fmla="*/ 12 w 159"/>
                  <a:gd name="T83" fmla="*/ 120 h 150"/>
                  <a:gd name="T84" fmla="*/ 12 w 159"/>
                  <a:gd name="T85" fmla="*/ 145 h 150"/>
                  <a:gd name="T86" fmla="*/ 23 w 159"/>
                  <a:gd name="T87" fmla="*/ 150 h 150"/>
                  <a:gd name="T88" fmla="*/ 36 w 159"/>
                  <a:gd name="T89" fmla="*/ 145 h 150"/>
                  <a:gd name="T90" fmla="*/ 93 w 159"/>
                  <a:gd name="T91" fmla="*/ 85 h 150"/>
                  <a:gd name="T92" fmla="*/ 144 w 159"/>
                  <a:gd name="T93" fmla="*/ 71 h 150"/>
                  <a:gd name="T94" fmla="*/ 137 w 159"/>
                  <a:gd name="T95" fmla="*/ 54 h 150"/>
                  <a:gd name="T96" fmla="*/ 159 w 159"/>
                  <a:gd name="T97" fmla="*/ 25 h 150"/>
                  <a:gd name="T98" fmla="*/ 130 w 159"/>
                  <a:gd name="T99" fmla="*/ 37 h 150"/>
                  <a:gd name="T100" fmla="*/ 124 w 159"/>
                  <a:gd name="T101" fmla="*/ 24 h 150"/>
                  <a:gd name="T102" fmla="*/ 125 w 159"/>
                  <a:gd name="T103" fmla="*/ 17 h 150"/>
                  <a:gd name="T104" fmla="*/ 149 w 159"/>
                  <a:gd name="T105" fmla="*/ 6 h 150"/>
                  <a:gd name="T106" fmla="*/ 127 w 159"/>
                  <a:gd name="T107" fmla="*/ 0 h 150"/>
                  <a:gd name="T108" fmla="*/ 24 w 159"/>
                  <a:gd name="T109" fmla="*/ 138 h 150"/>
                  <a:gd name="T110" fmla="*/ 20 w 159"/>
                  <a:gd name="T111" fmla="*/ 136 h 150"/>
                  <a:gd name="T112" fmla="*/ 20 w 159"/>
                  <a:gd name="T113" fmla="*/ 128 h 150"/>
                  <a:gd name="T114" fmla="*/ 24 w 159"/>
                  <a:gd name="T115" fmla="*/ 126 h 150"/>
                  <a:gd name="T116" fmla="*/ 29 w 159"/>
                  <a:gd name="T117" fmla="*/ 128 h 150"/>
                  <a:gd name="T118" fmla="*/ 29 w 159"/>
                  <a:gd name="T119" fmla="*/ 136 h 150"/>
                  <a:gd name="T120" fmla="*/ 24 w 159"/>
                  <a:gd name="T121" fmla="*/ 13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9" h="150">
                    <a:moveTo>
                      <a:pt x="127" y="4"/>
                    </a:moveTo>
                    <a:cubicBezTo>
                      <a:pt x="132" y="4"/>
                      <a:pt x="136" y="5"/>
                      <a:pt x="140" y="6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1" y="14"/>
                      <a:pt x="121" y="14"/>
                      <a:pt x="121" y="14"/>
                    </a:cubicBezTo>
                    <a:cubicBezTo>
                      <a:pt x="121" y="16"/>
                      <a:pt x="121" y="16"/>
                      <a:pt x="121" y="16"/>
                    </a:cubicBezTo>
                    <a:cubicBezTo>
                      <a:pt x="120" y="23"/>
                      <a:pt x="120" y="23"/>
                      <a:pt x="120" y="23"/>
                    </a:cubicBezTo>
                    <a:cubicBezTo>
                      <a:pt x="120" y="24"/>
                      <a:pt x="120" y="24"/>
                      <a:pt x="120" y="24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6" y="39"/>
                      <a:pt x="126" y="39"/>
                      <a:pt x="126" y="39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31" y="41"/>
                      <a:pt x="131" y="41"/>
                      <a:pt x="131" y="41"/>
                    </a:cubicBezTo>
                    <a:cubicBezTo>
                      <a:pt x="152" y="32"/>
                      <a:pt x="152" y="32"/>
                      <a:pt x="152" y="32"/>
                    </a:cubicBezTo>
                    <a:cubicBezTo>
                      <a:pt x="148" y="38"/>
                      <a:pt x="143" y="46"/>
                      <a:pt x="135" y="50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33" y="56"/>
                      <a:pt x="133" y="56"/>
                      <a:pt x="133" y="56"/>
                    </a:cubicBezTo>
                    <a:cubicBezTo>
                      <a:pt x="138" y="68"/>
                      <a:pt x="138" y="68"/>
                      <a:pt x="138" y="68"/>
                    </a:cubicBezTo>
                    <a:cubicBezTo>
                      <a:pt x="126" y="69"/>
                      <a:pt x="98" y="74"/>
                      <a:pt x="90" y="83"/>
                    </a:cubicBezTo>
                    <a:cubicBezTo>
                      <a:pt x="33" y="142"/>
                      <a:pt x="33" y="142"/>
                      <a:pt x="33" y="142"/>
                    </a:cubicBezTo>
                    <a:cubicBezTo>
                      <a:pt x="33" y="142"/>
                      <a:pt x="28" y="146"/>
                      <a:pt x="23" y="146"/>
                    </a:cubicBezTo>
                    <a:cubicBezTo>
                      <a:pt x="20" y="146"/>
                      <a:pt x="17" y="144"/>
                      <a:pt x="15" y="142"/>
                    </a:cubicBezTo>
                    <a:cubicBezTo>
                      <a:pt x="7" y="134"/>
                      <a:pt x="13" y="125"/>
                      <a:pt x="15" y="123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1"/>
                      <a:pt x="80" y="71"/>
                      <a:pt x="80" y="71"/>
                    </a:cubicBezTo>
                    <a:cubicBezTo>
                      <a:pt x="80" y="70"/>
                      <a:pt x="80" y="70"/>
                      <a:pt x="80" y="70"/>
                    </a:cubicBezTo>
                    <a:cubicBezTo>
                      <a:pt x="93" y="58"/>
                      <a:pt x="98" y="36"/>
                      <a:pt x="102" y="23"/>
                    </a:cubicBezTo>
                    <a:cubicBezTo>
                      <a:pt x="103" y="19"/>
                      <a:pt x="103" y="17"/>
                      <a:pt x="104" y="15"/>
                    </a:cubicBezTo>
                    <a:cubicBezTo>
                      <a:pt x="106" y="7"/>
                      <a:pt x="107" y="7"/>
                      <a:pt x="121" y="4"/>
                    </a:cubicBezTo>
                    <a:cubicBezTo>
                      <a:pt x="122" y="4"/>
                      <a:pt x="122" y="4"/>
                      <a:pt x="122" y="4"/>
                    </a:cubicBezTo>
                    <a:cubicBezTo>
                      <a:pt x="124" y="4"/>
                      <a:pt x="125" y="4"/>
                      <a:pt x="127" y="4"/>
                    </a:cubicBezTo>
                    <a:cubicBezTo>
                      <a:pt x="127" y="4"/>
                      <a:pt x="127" y="4"/>
                      <a:pt x="127" y="4"/>
                    </a:cubicBezTo>
                    <a:moveTo>
                      <a:pt x="24" y="142"/>
                    </a:moveTo>
                    <a:cubicBezTo>
                      <a:pt x="27" y="142"/>
                      <a:pt x="30" y="141"/>
                      <a:pt x="31" y="139"/>
                    </a:cubicBezTo>
                    <a:cubicBezTo>
                      <a:pt x="35" y="135"/>
                      <a:pt x="35" y="129"/>
                      <a:pt x="31" y="125"/>
                    </a:cubicBezTo>
                    <a:cubicBezTo>
                      <a:pt x="30" y="123"/>
                      <a:pt x="27" y="122"/>
                      <a:pt x="24" y="122"/>
                    </a:cubicBezTo>
                    <a:cubicBezTo>
                      <a:pt x="22" y="122"/>
                      <a:pt x="19" y="123"/>
                      <a:pt x="17" y="125"/>
                    </a:cubicBezTo>
                    <a:cubicBezTo>
                      <a:pt x="13" y="129"/>
                      <a:pt x="13" y="135"/>
                      <a:pt x="17" y="139"/>
                    </a:cubicBezTo>
                    <a:cubicBezTo>
                      <a:pt x="19" y="141"/>
                      <a:pt x="22" y="142"/>
                      <a:pt x="24" y="142"/>
                    </a:cubicBezTo>
                    <a:moveTo>
                      <a:pt x="127" y="0"/>
                    </a:moveTo>
                    <a:cubicBezTo>
                      <a:pt x="125" y="0"/>
                      <a:pt x="123" y="0"/>
                      <a:pt x="121" y="0"/>
                    </a:cubicBezTo>
                    <a:cubicBezTo>
                      <a:pt x="106" y="3"/>
                      <a:pt x="103" y="4"/>
                      <a:pt x="100" y="13"/>
                    </a:cubicBezTo>
                    <a:cubicBezTo>
                      <a:pt x="97" y="23"/>
                      <a:pt x="93" y="53"/>
                      <a:pt x="77" y="68"/>
                    </a:cubicBezTo>
                    <a:cubicBezTo>
                      <a:pt x="12" y="120"/>
                      <a:pt x="12" y="120"/>
                      <a:pt x="12" y="120"/>
                    </a:cubicBezTo>
                    <a:cubicBezTo>
                      <a:pt x="12" y="120"/>
                      <a:pt x="0" y="133"/>
                      <a:pt x="12" y="145"/>
                    </a:cubicBezTo>
                    <a:cubicBezTo>
                      <a:pt x="16" y="148"/>
                      <a:pt x="20" y="150"/>
                      <a:pt x="23" y="150"/>
                    </a:cubicBezTo>
                    <a:cubicBezTo>
                      <a:pt x="30" y="150"/>
                      <a:pt x="36" y="145"/>
                      <a:pt x="36" y="145"/>
                    </a:cubicBezTo>
                    <a:cubicBezTo>
                      <a:pt x="93" y="85"/>
                      <a:pt x="93" y="85"/>
                      <a:pt x="93" y="85"/>
                    </a:cubicBezTo>
                    <a:cubicBezTo>
                      <a:pt x="102" y="76"/>
                      <a:pt x="144" y="71"/>
                      <a:pt x="144" y="71"/>
                    </a:cubicBezTo>
                    <a:cubicBezTo>
                      <a:pt x="137" y="54"/>
                      <a:pt x="137" y="54"/>
                      <a:pt x="137" y="54"/>
                    </a:cubicBezTo>
                    <a:cubicBezTo>
                      <a:pt x="153" y="46"/>
                      <a:pt x="159" y="25"/>
                      <a:pt x="159" y="25"/>
                    </a:cubicBezTo>
                    <a:cubicBezTo>
                      <a:pt x="130" y="37"/>
                      <a:pt x="130" y="37"/>
                      <a:pt x="130" y="37"/>
                    </a:cubicBezTo>
                    <a:cubicBezTo>
                      <a:pt x="124" y="24"/>
                      <a:pt x="124" y="24"/>
                      <a:pt x="124" y="24"/>
                    </a:cubicBezTo>
                    <a:cubicBezTo>
                      <a:pt x="125" y="17"/>
                      <a:pt x="125" y="17"/>
                      <a:pt x="125" y="17"/>
                    </a:cubicBezTo>
                    <a:cubicBezTo>
                      <a:pt x="149" y="6"/>
                      <a:pt x="149" y="6"/>
                      <a:pt x="149" y="6"/>
                    </a:cubicBezTo>
                    <a:cubicBezTo>
                      <a:pt x="149" y="6"/>
                      <a:pt x="139" y="0"/>
                      <a:pt x="127" y="0"/>
                    </a:cubicBezTo>
                    <a:close/>
                    <a:moveTo>
                      <a:pt x="24" y="138"/>
                    </a:moveTo>
                    <a:cubicBezTo>
                      <a:pt x="23" y="138"/>
                      <a:pt x="21" y="138"/>
                      <a:pt x="20" y="136"/>
                    </a:cubicBezTo>
                    <a:cubicBezTo>
                      <a:pt x="17" y="134"/>
                      <a:pt x="17" y="130"/>
                      <a:pt x="20" y="128"/>
                    </a:cubicBezTo>
                    <a:cubicBezTo>
                      <a:pt x="21" y="127"/>
                      <a:pt x="23" y="126"/>
                      <a:pt x="24" y="126"/>
                    </a:cubicBezTo>
                    <a:cubicBezTo>
                      <a:pt x="26" y="126"/>
                      <a:pt x="27" y="127"/>
                      <a:pt x="29" y="128"/>
                    </a:cubicBezTo>
                    <a:cubicBezTo>
                      <a:pt x="31" y="130"/>
                      <a:pt x="31" y="134"/>
                      <a:pt x="29" y="136"/>
                    </a:cubicBezTo>
                    <a:cubicBezTo>
                      <a:pt x="27" y="138"/>
                      <a:pt x="26" y="138"/>
                      <a:pt x="24" y="138"/>
                    </a:cubicBezTo>
                    <a:close/>
                  </a:path>
                </a:pathLst>
              </a:custGeom>
              <a:grpFill/>
              <a:ln w="31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4613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Learning is also Fun!</a:t>
            </a:r>
            <a:endParaRPr lang="en-IN" sz="4000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5221367-599F-F73C-4BD3-0C82C720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3676" y="2795529"/>
            <a:ext cx="1213691" cy="121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62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82285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is also Fun!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18</a:t>
            </a:fld>
            <a:endParaRPr lang="en-IN" dirty="0"/>
          </a:p>
        </p:txBody>
      </p:sp>
      <p:pic>
        <p:nvPicPr>
          <p:cNvPr id="2" name="Graphic 1" descr="Juggler with solid fill">
            <a:extLst>
              <a:ext uri="{FF2B5EF4-FFF2-40B4-BE49-F238E27FC236}">
                <a16:creationId xmlns:a16="http://schemas.microsoft.com/office/drawing/2014/main" id="{09B39B69-AA92-EAA5-718F-24380CF246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19674" y="124674"/>
            <a:ext cx="1213691" cy="121369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C1343B-2E39-FEFF-8FF6-46822F18B432}"/>
              </a:ext>
            </a:extLst>
          </p:cNvPr>
          <p:cNvSpPr txBox="1">
            <a:spLocks/>
          </p:cNvSpPr>
          <p:nvPr/>
        </p:nvSpPr>
        <p:spPr>
          <a:xfrm>
            <a:off x="442195" y="1963818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This activity demonstrates the power of communication and miscommunication.</a:t>
            </a:r>
          </a:p>
          <a:p>
            <a:r>
              <a:rPr lang="en-US" sz="2000" dirty="0"/>
              <a:t>Message sent from one end is received by multiple people in between to receive the final message which could be distorted due to miscommunication in between.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A873A1A-E63F-91AE-7D43-ED0F86870147}"/>
              </a:ext>
            </a:extLst>
          </p:cNvPr>
          <p:cNvSpPr txBox="1">
            <a:spLocks/>
          </p:cNvSpPr>
          <p:nvPr/>
        </p:nvSpPr>
        <p:spPr>
          <a:xfrm>
            <a:off x="6400800" y="1963818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06D83-8E6B-6BB9-2595-D7B76DDAA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1071" y="2587752"/>
            <a:ext cx="5362757" cy="296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3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43480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Summary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19</a:t>
            </a:fld>
            <a:endParaRPr lang="en-IN" dirty="0"/>
          </a:p>
        </p:txBody>
      </p:sp>
      <p:pic>
        <p:nvPicPr>
          <p:cNvPr id="5" name="Graphic 4" descr="Future with solid fill">
            <a:extLst>
              <a:ext uri="{FF2B5EF4-FFF2-40B4-BE49-F238E27FC236}">
                <a16:creationId xmlns:a16="http://schemas.microsoft.com/office/drawing/2014/main" id="{4C05FBB4-1D96-ED51-AB17-618E4D405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4305" y="129305"/>
            <a:ext cx="1204430" cy="120443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C2F88D2-81D4-FAD4-568E-A3F495B06411}"/>
              </a:ext>
            </a:extLst>
          </p:cNvPr>
          <p:cNvSpPr txBox="1">
            <a:spLocks/>
          </p:cNvSpPr>
          <p:nvPr/>
        </p:nvSpPr>
        <p:spPr>
          <a:xfrm>
            <a:off x="812799" y="1624200"/>
            <a:ext cx="9804401" cy="40101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0" dirty="0">
                <a:solidFill>
                  <a:srgbClr val="111111"/>
                </a:solidFill>
                <a:effectLst/>
              </a:rPr>
              <a:t>Enhanced Efficiency: Streamlined workflows and improved productivity through DevOps, GitHub, and cloud practices.</a:t>
            </a:r>
          </a:p>
          <a:p>
            <a:r>
              <a:rPr lang="en-US" sz="2000" i="0" dirty="0">
                <a:solidFill>
                  <a:srgbClr val="111111"/>
                </a:solidFill>
                <a:effectLst/>
              </a:rPr>
              <a:t>Improved Quality: Comprehensive testing and effective bug management ensure reliable software.</a:t>
            </a:r>
          </a:p>
          <a:p>
            <a:r>
              <a:rPr lang="en-US" sz="2000" i="0" dirty="0">
                <a:solidFill>
                  <a:srgbClr val="111111"/>
                </a:solidFill>
                <a:effectLst/>
              </a:rPr>
              <a:t>Scalability and Security: Leveraging cloud services and secure practices enhances scalability and data protection.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Revise core topics like DBMS, OS, etc.</a:t>
            </a:r>
          </a:p>
          <a:p>
            <a:pPr marL="457200" indent="-457200"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585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If it doesn’t challenge you,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/>
              <a:t>it doesn’t change you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Please share an image / visual that best represents you</a:t>
            </a:r>
            <a:endParaRPr lang="en-US" sz="2000" dirty="0"/>
          </a:p>
        </p:txBody>
      </p:sp>
      <p:pic>
        <p:nvPicPr>
          <p:cNvPr id="1026" name="Picture 2" descr="Image result for hardworking professional">
            <a:extLst>
              <a:ext uri="{FF2B5EF4-FFF2-40B4-BE49-F238E27FC236}">
                <a16:creationId xmlns:a16="http://schemas.microsoft.com/office/drawing/2014/main" id="{9E4C1F94-A57A-4FEA-844E-02A22DA9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680" y="2185751"/>
            <a:ext cx="5037601" cy="335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My learnings from this week!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b="1" dirty="0"/>
              <a:t>Key Learnings: Software Testing &amp; DevOps</a:t>
            </a:r>
          </a:p>
          <a:p>
            <a:r>
              <a:rPr lang="en-US" sz="1800" dirty="0"/>
              <a:t>STLC vs SDLC and its roles</a:t>
            </a:r>
          </a:p>
          <a:p>
            <a:r>
              <a:rPr lang="en-US" sz="1800" dirty="0"/>
              <a:t>Software failures</a:t>
            </a:r>
          </a:p>
          <a:p>
            <a:r>
              <a:rPr lang="en-US" sz="1800" dirty="0"/>
              <a:t>Phases of STLC and bug triage</a:t>
            </a:r>
          </a:p>
          <a:p>
            <a:r>
              <a:rPr lang="en-US" sz="1800" dirty="0"/>
              <a:t>Unit, integration, regression, functional tests</a:t>
            </a:r>
          </a:p>
          <a:p>
            <a:r>
              <a:rPr lang="en-US" sz="1800" dirty="0"/>
              <a:t>ESM (Enterprise Systems Management)</a:t>
            </a:r>
          </a:p>
          <a:p>
            <a:r>
              <a:rPr lang="en-US" sz="1800" dirty="0"/>
              <a:t>DevOps lifecycle and its importance</a:t>
            </a:r>
          </a:p>
          <a:p>
            <a:r>
              <a:rPr lang="en-US" sz="1800" dirty="0"/>
              <a:t>CI vs CD, DevOps Principles</a:t>
            </a:r>
          </a:p>
          <a:p>
            <a:r>
              <a:rPr lang="en-US" sz="1800" dirty="0"/>
              <a:t>DevOps benefits and tools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26" name="Picture 2" descr="Software Testing Life Cycle (STLC) Explained | by Nandini Kusumpudi ...">
            <a:extLst>
              <a:ext uri="{FF2B5EF4-FFF2-40B4-BE49-F238E27FC236}">
                <a16:creationId xmlns:a16="http://schemas.microsoft.com/office/drawing/2014/main" id="{9440983B-623C-E10A-0C48-054D5E203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845" y="2434477"/>
            <a:ext cx="5294613" cy="292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Key Learnings: GitHub &amp; Cloud</a:t>
            </a:r>
          </a:p>
          <a:p>
            <a:r>
              <a:rPr lang="en-US" sz="2000" dirty="0"/>
              <a:t>GitHub actions, components and its benefits</a:t>
            </a:r>
          </a:p>
          <a:p>
            <a:r>
              <a:rPr lang="en-US" sz="2000" dirty="0"/>
              <a:t>GitHub events, jobs, runners, workflow, events</a:t>
            </a:r>
          </a:p>
          <a:p>
            <a:r>
              <a:rPr lang="en-US" sz="2000" dirty="0"/>
              <a:t>YAML syntax</a:t>
            </a:r>
          </a:p>
          <a:p>
            <a:r>
              <a:rPr lang="en-US" sz="2000" dirty="0"/>
              <a:t>Secrets and environment variables</a:t>
            </a:r>
          </a:p>
          <a:p>
            <a:r>
              <a:rPr lang="en-US" sz="2000" dirty="0"/>
              <a:t>Building pipelines and its advantages</a:t>
            </a:r>
          </a:p>
          <a:p>
            <a:r>
              <a:rPr lang="en-US" sz="2000" dirty="0"/>
              <a:t>Cloud Computing, Architecture &amp; Benefits</a:t>
            </a:r>
          </a:p>
          <a:p>
            <a:r>
              <a:rPr lang="en-US" sz="2000" dirty="0"/>
              <a:t>SaaS, PaaS, IaaS</a:t>
            </a:r>
          </a:p>
          <a:p>
            <a:r>
              <a:rPr lang="en-US" sz="2000" dirty="0"/>
              <a:t>Cloud Deployment Models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2052" name="Picture 4" descr="Git, GitHub, &amp; Workflow Fundamentals - DEV Community">
            <a:extLst>
              <a:ext uri="{FF2B5EF4-FFF2-40B4-BE49-F238E27FC236}">
                <a16:creationId xmlns:a16="http://schemas.microsoft.com/office/drawing/2014/main" id="{A374BDE5-19AC-9C88-7091-C7084EB9E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1982295"/>
            <a:ext cx="5397759" cy="383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 | My takeaways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Key Learnings: Cloud &amp; DBMS</a:t>
            </a:r>
          </a:p>
          <a:p>
            <a:r>
              <a:rPr lang="en-US" sz="2000" dirty="0"/>
              <a:t>Azure AD, VM and networking</a:t>
            </a:r>
          </a:p>
          <a:p>
            <a:r>
              <a:rPr lang="en-US" sz="2000" dirty="0"/>
              <a:t>Cloud Scalability and elasticity</a:t>
            </a:r>
          </a:p>
          <a:p>
            <a:r>
              <a:rPr lang="en-US" sz="2000" dirty="0"/>
              <a:t>IAC approaches: Declarative vs Imperative</a:t>
            </a:r>
          </a:p>
          <a:p>
            <a:r>
              <a:rPr lang="en-US" sz="2000" dirty="0"/>
              <a:t>DBMS, PostgreSQL vs SQL</a:t>
            </a:r>
          </a:p>
          <a:p>
            <a:r>
              <a:rPr lang="en-US" sz="2000" dirty="0"/>
              <a:t>Types of databases</a:t>
            </a:r>
          </a:p>
          <a:p>
            <a:r>
              <a:rPr lang="en-US" sz="2000" dirty="0"/>
              <a:t>DDL, DML, DQL, DCL, TCL</a:t>
            </a:r>
          </a:p>
          <a:p>
            <a:r>
              <a:rPr lang="en-US" sz="2000" dirty="0"/>
              <a:t>Primary, Secondary and Foreign Key, Joins</a:t>
            </a:r>
          </a:p>
          <a:p>
            <a:r>
              <a:rPr lang="en-US" sz="2000" dirty="0"/>
              <a:t>Normalization and its types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400" b="1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[Add a graphic that provides evidence of what you learned]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3074" name="Picture 2" descr="Visual Representation of SQL Joins - CodeProject">
            <a:extLst>
              <a:ext uri="{FF2B5EF4-FFF2-40B4-BE49-F238E27FC236}">
                <a16:creationId xmlns:a16="http://schemas.microsoft.com/office/drawing/2014/main" id="{3B90FF41-5879-F0D7-B7BC-2E7DECAE8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159" y="1860993"/>
            <a:ext cx="5225986" cy="411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/>
              <a:t>Relevance of learnings for my organization</a:t>
            </a:r>
            <a:endParaRPr lang="en-IN" sz="4000" dirty="0"/>
          </a:p>
        </p:txBody>
      </p:sp>
      <p:pic>
        <p:nvPicPr>
          <p:cNvPr id="4" name="Graphic 3" descr="User network outline">
            <a:extLst>
              <a:ext uri="{FF2B5EF4-FFF2-40B4-BE49-F238E27FC236}">
                <a16:creationId xmlns:a16="http://schemas.microsoft.com/office/drawing/2014/main" id="{7164DAAD-2874-8D6F-8FCF-5053DEE24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4692" y="2838679"/>
            <a:ext cx="1180641" cy="11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4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1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i="0" dirty="0">
              <a:solidFill>
                <a:srgbClr val="111111"/>
              </a:solidFill>
              <a:effectLst/>
            </a:endParaRPr>
          </a:p>
          <a:p>
            <a:r>
              <a:rPr lang="en-US" sz="2000" i="0" dirty="0">
                <a:solidFill>
                  <a:srgbClr val="111111"/>
                </a:solidFill>
                <a:effectLst/>
              </a:rPr>
              <a:t>Enhanced Quality Assurance: Reduces software failures, improves product quality.</a:t>
            </a:r>
          </a:p>
          <a:p>
            <a:r>
              <a:rPr lang="en-US" sz="2000" i="0" dirty="0">
                <a:solidFill>
                  <a:srgbClr val="111111"/>
                </a:solidFill>
                <a:effectLst/>
              </a:rPr>
              <a:t>Efficient Bug Management: Systematic defect identification and resolution.</a:t>
            </a:r>
          </a:p>
          <a:p>
            <a:r>
              <a:rPr lang="en-US" sz="2000" i="0" dirty="0">
                <a:solidFill>
                  <a:srgbClr val="111111"/>
                </a:solidFill>
                <a:effectLst/>
              </a:rPr>
              <a:t>Comprehensive Testing: Validates software across different scenarios.</a:t>
            </a:r>
          </a:p>
          <a:p>
            <a:r>
              <a:rPr lang="en-US" sz="2000" i="0" dirty="0">
                <a:solidFill>
                  <a:srgbClr val="111111"/>
                </a:solidFill>
                <a:effectLst/>
              </a:rPr>
              <a:t>Optimized IT Operations: Enhances efficiency, reduces downtime.</a:t>
            </a:r>
          </a:p>
          <a:p>
            <a:r>
              <a:rPr lang="en-US" sz="2000" i="0" dirty="0">
                <a:solidFill>
                  <a:srgbClr val="111111"/>
                </a:solidFill>
                <a:effectLst/>
              </a:rPr>
              <a:t>Streamlined Development and Deployment: Accelerates release cycles, fosters team collaboration.</a:t>
            </a:r>
          </a:p>
          <a:p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4098" name="Picture 2" descr="How To Optimize IT Operations?">
            <a:extLst>
              <a:ext uri="{FF2B5EF4-FFF2-40B4-BE49-F238E27FC236}">
                <a16:creationId xmlns:a16="http://schemas.microsoft.com/office/drawing/2014/main" id="{9AFE6A07-F033-12CF-D771-E87DC93B0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50" y="1860993"/>
            <a:ext cx="3919608" cy="407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62998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2 | Relevance for Shell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442194" y="1860993"/>
            <a:ext cx="56538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i="0" dirty="0">
                <a:solidFill>
                  <a:srgbClr val="111111"/>
                </a:solidFill>
                <a:effectLst/>
              </a:rPr>
              <a:t>GitHub Actions: Automates workflows, enhances productivity.</a:t>
            </a:r>
          </a:p>
          <a:p>
            <a:r>
              <a:rPr lang="en-US" sz="2000" i="0" dirty="0">
                <a:solidFill>
                  <a:srgbClr val="111111"/>
                </a:solidFill>
                <a:effectLst/>
              </a:rPr>
              <a:t>GitHub Events: Triggers actions, manages workflows.</a:t>
            </a:r>
          </a:p>
          <a:p>
            <a:r>
              <a:rPr lang="en-US" sz="2000" i="0" dirty="0">
                <a:solidFill>
                  <a:srgbClr val="111111"/>
                </a:solidFill>
                <a:effectLst/>
              </a:rPr>
              <a:t>YAML Syntax: Defines workflows, easy configuration.</a:t>
            </a:r>
          </a:p>
          <a:p>
            <a:r>
              <a:rPr lang="en-US" sz="2000" i="0" dirty="0">
                <a:solidFill>
                  <a:srgbClr val="111111"/>
                </a:solidFill>
                <a:effectLst/>
              </a:rPr>
              <a:t>Secrets and Environment Variables: Secures sensitive data.</a:t>
            </a:r>
          </a:p>
          <a:p>
            <a:r>
              <a:rPr lang="en-US" sz="2000" i="0" dirty="0">
                <a:solidFill>
                  <a:srgbClr val="111111"/>
                </a:solidFill>
                <a:effectLst/>
              </a:rPr>
              <a:t>Building Pipelines: Streamlines development, improves efficiency.</a:t>
            </a:r>
          </a:p>
          <a:p>
            <a:r>
              <a:rPr lang="en-US" sz="2000" i="0" dirty="0">
                <a:solidFill>
                  <a:srgbClr val="111111"/>
                </a:solidFill>
                <a:effectLst/>
              </a:rPr>
              <a:t>Cloud Computing: Scalable resources eliminate the need for in house architecture</a:t>
            </a:r>
          </a:p>
          <a:p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6400799" y="1860993"/>
            <a:ext cx="5350706" cy="407624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/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5122" name="Picture 2" descr="Benefits Of Cloud Computing [Infographic] | Poketors - Technology Blog">
            <a:extLst>
              <a:ext uri="{FF2B5EF4-FFF2-40B4-BE49-F238E27FC236}">
                <a16:creationId xmlns:a16="http://schemas.microsoft.com/office/drawing/2014/main" id="{606D4C1E-C58F-7E2D-D0E9-6BC6BEF14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099" y="2372789"/>
            <a:ext cx="5350707" cy="305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8056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d64320fb-f9a3-4131-8206-9d18da17abe9"/>
    <ds:schemaRef ds:uri="http://purl.org/dc/dcmitype/"/>
    <ds:schemaRef ds:uri="http://schemas.microsoft.com/office/infopath/2007/PartnerControls"/>
    <ds:schemaRef ds:uri="489eda54-cdc8-4a48-94a2-8f9cf8024289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Alvia journey ppt_week2</Template>
  <TotalTime>62</TotalTime>
  <Words>805</Words>
  <Application>Microsoft Office PowerPoint</Application>
  <PresentationFormat>Widescreen</PresentationFormat>
  <Paragraphs>120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Office Theme</vt:lpstr>
      <vt:lpstr>think-cell Slide</vt:lpstr>
      <vt:lpstr>PowerPoint Presentation</vt:lpstr>
      <vt:lpstr>About Me</vt:lpstr>
      <vt:lpstr>PowerPoint Presentation</vt:lpstr>
      <vt:lpstr>Learning 1 | My takeaways</vt:lpstr>
      <vt:lpstr>Learning 2 | My takeaways</vt:lpstr>
      <vt:lpstr>Learning 3 | My takeaways</vt:lpstr>
      <vt:lpstr>PowerPoint Presentation</vt:lpstr>
      <vt:lpstr>Learning 1 | Relevance for Shell</vt:lpstr>
      <vt:lpstr>Learning 2 | Relevance for Shell</vt:lpstr>
      <vt:lpstr>Learning 3 | Relevance for Shell</vt:lpstr>
      <vt:lpstr>PowerPoint Presentation</vt:lpstr>
      <vt:lpstr>Challenge faced while implementing Learning 1</vt:lpstr>
      <vt:lpstr>Challenge faced while implementing Learning 2</vt:lpstr>
      <vt:lpstr>Challenge faced while implementing Learning 3</vt:lpstr>
      <vt:lpstr>PowerPoint Presentation</vt:lpstr>
      <vt:lpstr>My Action Plan for this Week</vt:lpstr>
      <vt:lpstr>PowerPoint Presentation</vt:lpstr>
      <vt:lpstr>Learning is also Fun!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Hussain, Alvia A SBOBNG-PTIY/AGB</dc:creator>
  <cp:lastModifiedBy>Hussain, Alvia A SBOBNG-PTIY/AGB</cp:lastModifiedBy>
  <cp:revision>2</cp:revision>
  <dcterms:created xsi:type="dcterms:W3CDTF">2024-09-05T03:38:20Z</dcterms:created>
  <dcterms:modified xsi:type="dcterms:W3CDTF">2024-09-05T05:10:22Z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  <property fmtid="{D5CDD505-2E9C-101B-9397-08002B2CF9AE}" pid="5" name="MSIP_Label_d0cb1e24-a0e2-4a4c-9340-733297c9cd7c_Enabled">
    <vt:lpwstr>true</vt:lpwstr>
  </property>
  <property fmtid="{D5CDD505-2E9C-101B-9397-08002B2CF9AE}" pid="6" name="MSIP_Label_d0cb1e24-a0e2-4a4c-9340-733297c9cd7c_SetDate">
    <vt:lpwstr>2024-08-30T04:29:16Z</vt:lpwstr>
  </property>
  <property fmtid="{D5CDD505-2E9C-101B-9397-08002B2CF9AE}" pid="7" name="MSIP_Label_d0cb1e24-a0e2-4a4c-9340-733297c9cd7c_Method">
    <vt:lpwstr>Privileged</vt:lpwstr>
  </property>
  <property fmtid="{D5CDD505-2E9C-101B-9397-08002B2CF9AE}" pid="8" name="MSIP_Label_d0cb1e24-a0e2-4a4c-9340-733297c9cd7c_Name">
    <vt:lpwstr>Internal</vt:lpwstr>
  </property>
  <property fmtid="{D5CDD505-2E9C-101B-9397-08002B2CF9AE}" pid="9" name="MSIP_Label_d0cb1e24-a0e2-4a4c-9340-733297c9cd7c_SiteId">
    <vt:lpwstr>db1e96a8-a3da-442a-930b-235cac24cd5c</vt:lpwstr>
  </property>
  <property fmtid="{D5CDD505-2E9C-101B-9397-08002B2CF9AE}" pid="10" name="MSIP_Label_d0cb1e24-a0e2-4a4c-9340-733297c9cd7c_ActionId">
    <vt:lpwstr>283f99e9-173b-4cea-996b-e2789c5a38c8</vt:lpwstr>
  </property>
  <property fmtid="{D5CDD505-2E9C-101B-9397-08002B2CF9AE}" pid="11" name="MSIP_Label_d0cb1e24-a0e2-4a4c-9340-733297c9cd7c_ContentBits">
    <vt:lpwstr>0</vt:lpwstr>
  </property>
</Properties>
</file>