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6" d="100"/>
          <a:sy n="66" d="100"/>
        </p:scale>
        <p:origin x="668" y="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9/12/2024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12/09/2024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jpe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#3</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err="1">
                <a:solidFill>
                  <a:schemeClr val="bg1"/>
                </a:solidFill>
              </a:rPr>
              <a:t>Alvia</a:t>
            </a:r>
            <a:r>
              <a:rPr lang="en-US" sz="2800" b="1" dirty="0">
                <a:solidFill>
                  <a:schemeClr val="bg1"/>
                </a:solidFill>
              </a:rPr>
              <a:t> Hussain</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13-Sept-2024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Indexes and internal tables are crucial for Shell's SAP S/4HANA implementation. Indexes enhance query performance, ensuring faster data retrieval, which is vital for Shell's large-scale operations. </a:t>
            </a:r>
          </a:p>
          <a:p>
            <a:r>
              <a:rPr lang="en-US" sz="2000" dirty="0"/>
              <a:t>Internal tables allow temporary data storage and manipulation within programs, facilitating efficient data processing and integration across various modules. </a:t>
            </a:r>
          </a:p>
          <a:p>
            <a:r>
              <a:rPr lang="en-US" sz="2000" dirty="0"/>
              <a:t>These tools help streamline operations, improve data management, and support Shell's goal of achieving a unified, agile, and efficient ERP.</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146" name="Picture 2" descr="Sap S 4 Hana Digital Cloud | Hot Sex Picture">
            <a:extLst>
              <a:ext uri="{FF2B5EF4-FFF2-40B4-BE49-F238E27FC236}">
                <a16:creationId xmlns:a16="http://schemas.microsoft.com/office/drawing/2014/main" id="{40C2C97B-9DC7-FE31-280C-0B50CFC06F5A}"/>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359456" y="2522371"/>
            <a:ext cx="5433391" cy="2753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i="0" dirty="0">
                <a:solidFill>
                  <a:srgbClr val="111111"/>
                </a:solidFill>
                <a:effectLst/>
              </a:rPr>
              <a:t>Complex Data Migration</a:t>
            </a:r>
            <a:r>
              <a:rPr lang="en-US" sz="1400" b="0" i="0" dirty="0">
                <a:solidFill>
                  <a:srgbClr val="111111"/>
                </a:solidFill>
                <a:effectLst/>
              </a:rPr>
              <a:t>: Implementing SAP S/4HANA involves complex data migration, requiring extensive cleansing and validation.</a:t>
            </a:r>
          </a:p>
          <a:p>
            <a:r>
              <a:rPr lang="en-US" sz="1400" b="1" i="0" dirty="0">
                <a:solidFill>
                  <a:srgbClr val="111111"/>
                </a:solidFill>
                <a:effectLst/>
              </a:rPr>
              <a:t>Customization Challenges</a:t>
            </a:r>
            <a:r>
              <a:rPr lang="en-US" sz="1400" b="0" i="0" dirty="0">
                <a:solidFill>
                  <a:srgbClr val="111111"/>
                </a:solidFill>
                <a:effectLst/>
              </a:rPr>
              <a:t>: Customizing existing functionalities to fit the new system adds to the complexity.</a:t>
            </a:r>
          </a:p>
          <a:p>
            <a:r>
              <a:rPr lang="en-US" sz="1400" b="1" i="0" dirty="0">
                <a:solidFill>
                  <a:srgbClr val="111111"/>
                </a:solidFill>
                <a:effectLst/>
              </a:rPr>
              <a:t>User Resistance</a:t>
            </a:r>
            <a:r>
              <a:rPr lang="en-US" sz="1400" b="0" i="0" dirty="0">
                <a:solidFill>
                  <a:srgbClr val="111111"/>
                </a:solidFill>
                <a:effectLst/>
              </a:rPr>
              <a:t>: Common user resistance necessitates thorough training and change management.</a:t>
            </a:r>
          </a:p>
          <a:p>
            <a:r>
              <a:rPr lang="en-US" sz="1400" b="1" i="0" dirty="0">
                <a:solidFill>
                  <a:srgbClr val="111111"/>
                </a:solidFill>
                <a:effectLst/>
              </a:rPr>
              <a:t>Integration Difficulties</a:t>
            </a:r>
            <a:r>
              <a:rPr lang="en-US" sz="1400" b="0" i="0" dirty="0">
                <a:solidFill>
                  <a:srgbClr val="111111"/>
                </a:solidFill>
                <a:effectLst/>
              </a:rPr>
              <a:t>: Integration with existing systems and third-party applications can pose difficulties.</a:t>
            </a:r>
          </a:p>
          <a:p>
            <a:r>
              <a:rPr lang="en-US" sz="1400" b="1" i="0" dirty="0">
                <a:solidFill>
                  <a:srgbClr val="111111"/>
                </a:solidFill>
                <a:effectLst/>
              </a:rPr>
              <a:t>Project Management</a:t>
            </a:r>
            <a:r>
              <a:rPr lang="en-US" sz="1400" b="0" i="0" dirty="0">
                <a:solidFill>
                  <a:srgbClr val="111111"/>
                </a:solidFill>
                <a:effectLst/>
              </a:rPr>
              <a:t>: Effective project management is crucial to avoid delays and cost overruns.</a:t>
            </a:r>
          </a:p>
          <a:p>
            <a:r>
              <a:rPr lang="en-US" sz="1400" b="1" i="0" dirty="0">
                <a:solidFill>
                  <a:srgbClr val="111111"/>
                </a:solidFill>
                <a:effectLst/>
              </a:rPr>
              <a:t>Planning and Training</a:t>
            </a:r>
            <a:r>
              <a:rPr lang="en-US" sz="1400" b="0" i="0" dirty="0">
                <a:solidFill>
                  <a:srgbClr val="111111"/>
                </a:solidFill>
                <a:effectLst/>
              </a:rPr>
              <a:t>: Addressing these challenges demands meticulous planning, clear communication, and robust training programs to ensure a smooth transition.</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7170" name="Picture 2" descr="What is an Enterprise Resource Planning (ERP) System? | Buddha Logic">
            <a:extLst>
              <a:ext uri="{FF2B5EF4-FFF2-40B4-BE49-F238E27FC236}">
                <a16:creationId xmlns:a16="http://schemas.microsoft.com/office/drawing/2014/main" id="{C5718060-62E4-97FE-1301-EA9EE3D7C6E3}"/>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817948" y="1918715"/>
            <a:ext cx="4516407" cy="3960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i="0" dirty="0">
                <a:solidFill>
                  <a:srgbClr val="111111"/>
                </a:solidFill>
                <a:effectLst/>
              </a:rPr>
              <a:t>Complex Data Migration</a:t>
            </a:r>
            <a:r>
              <a:rPr lang="en-US" b="0" i="0" dirty="0">
                <a:solidFill>
                  <a:srgbClr val="111111"/>
                </a:solidFill>
                <a:effectLst/>
              </a:rPr>
              <a:t>: Implementing SAP S/4HANA at Shell involves complex data migration, requiring thorough cleansing and validation to ensure consistency.</a:t>
            </a:r>
          </a:p>
          <a:p>
            <a:r>
              <a:rPr lang="en-US" b="1" i="0" dirty="0">
                <a:solidFill>
                  <a:srgbClr val="111111"/>
                </a:solidFill>
                <a:effectLst/>
              </a:rPr>
              <a:t>Customization Challenges</a:t>
            </a:r>
            <a:r>
              <a:rPr lang="en-US" b="0" i="0" dirty="0">
                <a:solidFill>
                  <a:srgbClr val="111111"/>
                </a:solidFill>
                <a:effectLst/>
              </a:rPr>
              <a:t>: Customizing existing functionalities to fit the new system can be time-consuming.</a:t>
            </a:r>
          </a:p>
          <a:p>
            <a:r>
              <a:rPr lang="en-US" b="1" i="0" dirty="0">
                <a:solidFill>
                  <a:srgbClr val="111111"/>
                </a:solidFill>
                <a:effectLst/>
              </a:rPr>
              <a:t>User Resistance</a:t>
            </a:r>
            <a:r>
              <a:rPr lang="en-US" b="0" i="0" dirty="0">
                <a:solidFill>
                  <a:srgbClr val="111111"/>
                </a:solidFill>
                <a:effectLst/>
              </a:rPr>
              <a:t>: Common user resistance necessitates extensive training and change management.</a:t>
            </a:r>
          </a:p>
          <a:p>
            <a:r>
              <a:rPr lang="en-US" b="1" i="0" dirty="0">
                <a:solidFill>
                  <a:srgbClr val="111111"/>
                </a:solidFill>
                <a:effectLst/>
              </a:rPr>
              <a:t>Integration Difficulties</a:t>
            </a:r>
            <a:r>
              <a:rPr lang="en-US" b="0" i="0" dirty="0">
                <a:solidFill>
                  <a:srgbClr val="111111"/>
                </a:solidFill>
                <a:effectLst/>
              </a:rPr>
              <a:t>: Ensuring seamless integration with existing systems and third-party applications can be difficult.</a:t>
            </a:r>
          </a:p>
          <a:p>
            <a:r>
              <a:rPr lang="en-US" b="1" i="0" dirty="0">
                <a:solidFill>
                  <a:srgbClr val="111111"/>
                </a:solidFill>
                <a:effectLst/>
              </a:rPr>
              <a:t>Project Management</a:t>
            </a:r>
            <a:r>
              <a:rPr lang="en-US" b="0" i="0" dirty="0">
                <a:solidFill>
                  <a:srgbClr val="111111"/>
                </a:solidFill>
                <a:effectLst/>
              </a:rPr>
              <a:t>: Effective project management is crucial to avoid delays and cost overruns.</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5" name="Picture 2" descr="Simplified Sizing for Virtualizing SAP Environments | Long White ...">
            <a:extLst>
              <a:ext uri="{FF2B5EF4-FFF2-40B4-BE49-F238E27FC236}">
                <a16:creationId xmlns:a16="http://schemas.microsoft.com/office/drawing/2014/main" id="{2C167395-D096-B43F-4477-FB65C2230C00}"/>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819758" y="2751200"/>
            <a:ext cx="4512788" cy="2295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i="0" dirty="0">
                <a:solidFill>
                  <a:srgbClr val="111111"/>
                </a:solidFill>
                <a:effectLst/>
              </a:rPr>
              <a:t>Customization Challenges</a:t>
            </a:r>
            <a:r>
              <a:rPr lang="en-US" b="0" i="0" dirty="0">
                <a:solidFill>
                  <a:srgbClr val="111111"/>
                </a:solidFill>
                <a:effectLst/>
              </a:rPr>
              <a:t>: Customizing existing functionalities to fit the new system can be time-consuming.</a:t>
            </a:r>
          </a:p>
          <a:p>
            <a:r>
              <a:rPr lang="en-US" b="1" i="0" dirty="0">
                <a:solidFill>
                  <a:srgbClr val="111111"/>
                </a:solidFill>
                <a:effectLst/>
              </a:rPr>
              <a:t>Integration Difficulties</a:t>
            </a:r>
            <a:r>
              <a:rPr lang="en-US" b="0" i="0" dirty="0">
                <a:solidFill>
                  <a:srgbClr val="111111"/>
                </a:solidFill>
                <a:effectLst/>
              </a:rPr>
              <a:t>: Ensuring seamless integration with existing systems and third-party applications can pose difficulties.</a:t>
            </a:r>
          </a:p>
          <a:p>
            <a:r>
              <a:rPr lang="en-US" b="1" i="0" dirty="0">
                <a:solidFill>
                  <a:srgbClr val="111111"/>
                </a:solidFill>
                <a:effectLst/>
              </a:rPr>
              <a:t>Planning and Training</a:t>
            </a:r>
            <a:r>
              <a:rPr lang="en-US" b="0" i="0" dirty="0">
                <a:solidFill>
                  <a:srgbClr val="111111"/>
                </a:solidFill>
                <a:effectLst/>
              </a:rPr>
              <a:t>: Addressing these challenges demands meticulous planning, clear communication, and robust training programs.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8194" name="Picture 2" descr="Why do you need an advanced ERP system in 2023? | STREAMS Solutions">
            <a:extLst>
              <a:ext uri="{FF2B5EF4-FFF2-40B4-BE49-F238E27FC236}">
                <a16:creationId xmlns:a16="http://schemas.microsoft.com/office/drawing/2014/main" id="{C3AB52C3-61A0-ED85-7B0C-047A1D6977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24379" y="1941742"/>
            <a:ext cx="4703545" cy="3729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Practicing SAP ABAP codes, revising the workbench topics</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Saturday -  Practice codes</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Sunday – ECC &amp; S/4 HANA</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Completed</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0" i="0" dirty="0">
                <a:solidFill>
                  <a:srgbClr val="111111"/>
                </a:solidFill>
                <a:effectLst/>
              </a:rPr>
              <a:t>We had a great time learning various topics, especially the technical aspects, which we really enjoyed. Sir even took us out for lunch. Ali sir is truly amazing; his teaching skills are commendable, making it feel like everything gets imbibed into our brains effortlessly. We don’t need to put much effort into revising because we understand how things work so well. The hands-on experience with the tech stacks before actually working on them made us comfortable with the environment</a:t>
            </a:r>
            <a:endParaRPr lang="en-US" sz="2000" dirty="0"/>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a:extLst>
              <a:ext uri="{FF2B5EF4-FFF2-40B4-BE49-F238E27FC236}">
                <a16:creationId xmlns:a16="http://schemas.microsoft.com/office/drawing/2014/main" id="{019D2C73-B3BE-45E4-11AA-EBD03D61E2C9}"/>
              </a:ext>
            </a:extLst>
          </p:cNvPr>
          <p:cNvPicPr>
            <a:picLocks noChangeAspect="1"/>
          </p:cNvPicPr>
          <p:nvPr/>
        </p:nvPicPr>
        <p:blipFill>
          <a:blip r:embed="rId7"/>
          <a:stretch>
            <a:fillRect/>
          </a:stretch>
        </p:blipFill>
        <p:spPr>
          <a:xfrm>
            <a:off x="6808886" y="2282435"/>
            <a:ext cx="4534533" cy="3439005"/>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i="0" dirty="0">
                <a:solidFill>
                  <a:srgbClr val="111111"/>
                </a:solidFill>
                <a:effectLst/>
              </a:rPr>
              <a:t>ERP, SAP, ABAP</a:t>
            </a:r>
            <a:r>
              <a:rPr lang="en-US" sz="2000" b="0" i="0" dirty="0">
                <a:solidFill>
                  <a:srgbClr val="111111"/>
                </a:solidFill>
                <a:effectLst/>
              </a:rPr>
              <a:t>: Gained knowledge in ERP systems, SAP, and ABAP programming.</a:t>
            </a:r>
          </a:p>
          <a:p>
            <a:r>
              <a:rPr lang="en-US" sz="2000" b="1" i="0" dirty="0">
                <a:solidFill>
                  <a:srgbClr val="111111"/>
                </a:solidFill>
                <a:effectLst/>
              </a:rPr>
              <a:t>S/4 HANA and BTP</a:t>
            </a:r>
            <a:r>
              <a:rPr lang="en-US" sz="2000" b="0" i="0" dirty="0">
                <a:solidFill>
                  <a:srgbClr val="111111"/>
                </a:solidFill>
                <a:effectLst/>
              </a:rPr>
              <a:t>: Learned about SAP S/4HANA and Business Technology Platform (BTP), including selection screens.</a:t>
            </a:r>
          </a:p>
          <a:p>
            <a:r>
              <a:rPr lang="en-US" sz="2000" b="1" i="0" dirty="0">
                <a:solidFill>
                  <a:srgbClr val="111111"/>
                </a:solidFill>
                <a:effectLst/>
              </a:rPr>
              <a:t>Migration</a:t>
            </a:r>
            <a:r>
              <a:rPr lang="en-US" sz="2000" b="0" i="0" dirty="0">
                <a:solidFill>
                  <a:srgbClr val="111111"/>
                </a:solidFill>
                <a:effectLst/>
              </a:rPr>
              <a:t>: Understanding the process of migrating from ABAP to HANA.</a:t>
            </a:r>
          </a:p>
          <a:p>
            <a:pPr marL="457200" indent="-457200">
              <a:lnSpc>
                <a:spcPct val="100000"/>
              </a:lnSpc>
            </a:pPr>
            <a:endParaRPr lang="en-US" sz="2000" dirty="0"/>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If it doesn’t challenge you, </a:t>
            </a:r>
          </a:p>
          <a:p>
            <a:pPr marL="0" indent="0" algn="ctr">
              <a:buFont typeface="Arial" panose="020B0604020202020204" pitchFamily="34" charset="0"/>
              <a:buNone/>
            </a:pPr>
            <a:r>
              <a:rPr lang="en-US" sz="2000" dirty="0"/>
              <a:t>it doesn’t change you</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2" descr="Image result for hardworking professional">
            <a:extLst>
              <a:ext uri="{FF2B5EF4-FFF2-40B4-BE49-F238E27FC236}">
                <a16:creationId xmlns:a16="http://schemas.microsoft.com/office/drawing/2014/main" id="{817085AA-6397-95B3-58C2-A05E12AA31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83680" y="2185751"/>
            <a:ext cx="5037601" cy="3358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b="1" i="0" dirty="0">
                <a:solidFill>
                  <a:srgbClr val="111111"/>
                </a:solidFill>
                <a:effectLst/>
              </a:rPr>
              <a:t>Business Process (BP)</a:t>
            </a:r>
            <a:r>
              <a:rPr lang="en-US" sz="1300" b="0" i="0" dirty="0">
                <a:solidFill>
                  <a:srgbClr val="111111"/>
                </a:solidFill>
                <a:effectLst/>
              </a:rPr>
              <a:t>: A series of linked tasks aimed at delivering a service or product to clients and achieving organizational goals.</a:t>
            </a:r>
          </a:p>
          <a:p>
            <a:r>
              <a:rPr lang="en-US" sz="1300" b="1" i="0" dirty="0">
                <a:solidFill>
                  <a:srgbClr val="111111"/>
                </a:solidFill>
                <a:effectLst/>
              </a:rPr>
              <a:t>Key Functional Areas</a:t>
            </a:r>
            <a:r>
              <a:rPr lang="en-US" sz="1300" b="0" i="0" dirty="0">
                <a:solidFill>
                  <a:srgbClr val="111111"/>
                </a:solidFill>
                <a:effectLst/>
              </a:rPr>
              <a:t>: Includes finance and accounting (FI), supply chain management (SCM), marketing and sales (MS), and human resources (HR), each with specific operations like marketing, sales, purchasing, logistics, and HR activities.</a:t>
            </a:r>
          </a:p>
          <a:p>
            <a:r>
              <a:rPr lang="en-US" sz="1300" b="1" i="0" dirty="0">
                <a:solidFill>
                  <a:srgbClr val="111111"/>
                </a:solidFill>
                <a:effectLst/>
              </a:rPr>
              <a:t>ERP Systems</a:t>
            </a:r>
            <a:r>
              <a:rPr lang="en-US" sz="1300" b="0" i="0" dirty="0">
                <a:solidFill>
                  <a:srgbClr val="111111"/>
                </a:solidFill>
                <a:effectLst/>
              </a:rPr>
              <a:t>: Optimize and track these functions, integrating them into a single system to enhance efficiency and reduce costs.</a:t>
            </a:r>
          </a:p>
          <a:p>
            <a:r>
              <a:rPr lang="en-US" sz="1300" b="1" i="0" dirty="0">
                <a:solidFill>
                  <a:srgbClr val="111111"/>
                </a:solidFill>
                <a:effectLst/>
              </a:rPr>
              <a:t>SAP Modules</a:t>
            </a:r>
            <a:r>
              <a:rPr lang="en-US" sz="1300" b="0" i="0" dirty="0">
                <a:solidFill>
                  <a:srgbClr val="111111"/>
                </a:solidFill>
                <a:effectLst/>
              </a:rPr>
              <a:t>: SAP, a leading ERP provider, offers modules such as FI (Financial Accounting), SD (Sales and Distribution), MM (Materials Management), and HR (Human Resources).</a:t>
            </a:r>
          </a:p>
          <a:p>
            <a:r>
              <a:rPr lang="en-US" sz="1300" b="1" i="0" dirty="0">
                <a:solidFill>
                  <a:srgbClr val="111111"/>
                </a:solidFill>
                <a:effectLst/>
              </a:rPr>
              <a:t>Three-Tier Architecture</a:t>
            </a:r>
            <a:r>
              <a:rPr lang="en-US" sz="1300" b="0" i="0" dirty="0">
                <a:solidFill>
                  <a:srgbClr val="111111"/>
                </a:solidFill>
                <a:effectLst/>
              </a:rPr>
              <a:t>: SAP uses a three-tier architecture consisting of the GUI, application server, and database server.</a:t>
            </a:r>
          </a:p>
          <a:p>
            <a:r>
              <a:rPr lang="en-US" sz="1300" b="1" i="0" dirty="0">
                <a:solidFill>
                  <a:srgbClr val="111111"/>
                </a:solidFill>
                <a:effectLst/>
              </a:rPr>
              <a:t>SAP Projects and ABAP</a:t>
            </a:r>
            <a:r>
              <a:rPr lang="en-US" sz="1300" b="0" i="0" dirty="0">
                <a:solidFill>
                  <a:srgbClr val="111111"/>
                </a:solidFill>
                <a:effectLst/>
              </a:rPr>
              <a:t>: SAP projects include implementation, support, rollout, and upgrade, following a structured methodology. SAP ABAP is the programming language used for customizing and extending SAP functionalities.</a:t>
            </a:r>
          </a:p>
          <a:p>
            <a:endParaRPr lang="en-US" sz="13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1026" name="Picture 2" descr="SAP ERP three-tier architecture | Download Scientific Diagram">
            <a:extLst>
              <a:ext uri="{FF2B5EF4-FFF2-40B4-BE49-F238E27FC236}">
                <a16:creationId xmlns:a16="http://schemas.microsoft.com/office/drawing/2014/main" id="{556A75E8-EA85-E308-F778-E3A55507B6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59222" y="2550695"/>
            <a:ext cx="5392560" cy="2823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pPr>
            <a:r>
              <a:rPr lang="en-US" altLang="en-US" sz="1400" b="1" dirty="0">
                <a:solidFill>
                  <a:srgbClr val="111111"/>
                </a:solidFill>
              </a:rPr>
              <a:t>HANA</a:t>
            </a:r>
            <a:r>
              <a:rPr lang="en-US" altLang="en-US" sz="1400" dirty="0">
                <a:solidFill>
                  <a:srgbClr val="111111"/>
                </a:solidFill>
              </a:rPr>
              <a:t>: Stands for High-Performance Analytic Appliance.</a:t>
            </a:r>
          </a:p>
          <a:p>
            <a:pPr eaLnBrk="0" fontAlgn="base" hangingPunct="0">
              <a:lnSpc>
                <a:spcPct val="100000"/>
              </a:lnSpc>
              <a:spcBef>
                <a:spcPct val="0"/>
              </a:spcBef>
              <a:spcAft>
                <a:spcPct val="0"/>
              </a:spcAft>
            </a:pPr>
            <a:r>
              <a:rPr lang="en-US" altLang="en-US" sz="1400" b="1" dirty="0">
                <a:solidFill>
                  <a:srgbClr val="111111"/>
                </a:solidFill>
              </a:rPr>
              <a:t>Operators and Operands</a:t>
            </a:r>
            <a:r>
              <a:rPr lang="en-US" altLang="en-US" sz="1400" dirty="0">
                <a:solidFill>
                  <a:srgbClr val="111111"/>
                </a:solidFill>
              </a:rPr>
              <a:t>: Operators are mathematical and comparative, while operands are variables used in operations.</a:t>
            </a:r>
          </a:p>
          <a:p>
            <a:pPr eaLnBrk="0" fontAlgn="base" hangingPunct="0">
              <a:lnSpc>
                <a:spcPct val="100000"/>
              </a:lnSpc>
              <a:spcBef>
                <a:spcPct val="0"/>
              </a:spcBef>
              <a:spcAft>
                <a:spcPct val="0"/>
              </a:spcAft>
            </a:pPr>
            <a:r>
              <a:rPr lang="en-US" altLang="en-US" sz="1400" b="1" dirty="0">
                <a:solidFill>
                  <a:srgbClr val="111111"/>
                </a:solidFill>
              </a:rPr>
              <a:t>ABAP Keywords</a:t>
            </a:r>
            <a:r>
              <a:rPr lang="en-US" altLang="en-US" sz="1400" dirty="0">
                <a:solidFill>
                  <a:srgbClr val="111111"/>
                </a:solidFill>
              </a:rPr>
              <a:t>: Identify statement types such as calling, controlling, declaration, definition, DB, event, and operational keywords.</a:t>
            </a:r>
          </a:p>
          <a:p>
            <a:pPr eaLnBrk="0" fontAlgn="base" hangingPunct="0">
              <a:lnSpc>
                <a:spcPct val="100000"/>
              </a:lnSpc>
              <a:spcBef>
                <a:spcPct val="0"/>
              </a:spcBef>
              <a:spcAft>
                <a:spcPct val="0"/>
              </a:spcAft>
            </a:pPr>
            <a:r>
              <a:rPr lang="en-US" altLang="en-US" sz="1400" b="1" dirty="0">
                <a:solidFill>
                  <a:srgbClr val="111111"/>
                </a:solidFill>
              </a:rPr>
              <a:t>Data Types and Syntax</a:t>
            </a:r>
            <a:r>
              <a:rPr lang="en-US" altLang="en-US" sz="1400" dirty="0">
                <a:solidFill>
                  <a:srgbClr val="111111"/>
                </a:solidFill>
              </a:rPr>
              <a:t>: Numeric (integer, float, packed decimal) and character (char, numeric char, date, time) data types. Statements end with a period, and integers default to zero. Packed decimal syntax: Data &lt;variable name&gt;(&lt;length&gt;) type P decimals &lt;no&gt;.</a:t>
            </a:r>
          </a:p>
          <a:p>
            <a:pPr eaLnBrk="0" fontAlgn="base" hangingPunct="0">
              <a:lnSpc>
                <a:spcPct val="100000"/>
              </a:lnSpc>
              <a:spcBef>
                <a:spcPct val="0"/>
              </a:spcBef>
              <a:spcAft>
                <a:spcPct val="0"/>
              </a:spcAft>
            </a:pPr>
            <a:r>
              <a:rPr lang="en-US" altLang="en-US" sz="1400" b="1" dirty="0">
                <a:solidFill>
                  <a:srgbClr val="111111"/>
                </a:solidFill>
              </a:rPr>
              <a:t>Open SQL and DDIC</a:t>
            </a:r>
            <a:r>
              <a:rPr lang="en-US" altLang="en-US" sz="1400" dirty="0">
                <a:solidFill>
                  <a:srgbClr val="111111"/>
                </a:solidFill>
              </a:rPr>
              <a:t>: Open SQL is database-independent and supports SAP but not DDL. The Data Dictionary (DDIC) creates or alters tables using domains and data elements.</a:t>
            </a:r>
          </a:p>
          <a:p>
            <a:pPr eaLnBrk="0" fontAlgn="base" hangingPunct="0">
              <a:lnSpc>
                <a:spcPct val="100000"/>
              </a:lnSpc>
              <a:spcBef>
                <a:spcPct val="0"/>
              </a:spcBef>
              <a:spcAft>
                <a:spcPct val="0"/>
              </a:spcAft>
            </a:pPr>
            <a:r>
              <a:rPr lang="en-US" altLang="en-US" sz="1400" b="1" dirty="0">
                <a:solidFill>
                  <a:srgbClr val="111111"/>
                </a:solidFill>
              </a:rPr>
              <a:t>Table Requirements and Types</a:t>
            </a:r>
            <a:r>
              <a:rPr lang="en-US" altLang="en-US" sz="1400" dirty="0">
                <a:solidFill>
                  <a:srgbClr val="111111"/>
                </a:solidFill>
              </a:rPr>
              <a:t>: Technical requirements for tables include naming conventions, field lists, delivery class, and technical settings. Domains define data types </a:t>
            </a:r>
            <a:endParaRPr lang="en-US" sz="14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sp>
        <p:nvSpPr>
          <p:cNvPr id="14" name="Rectangle 5">
            <a:extLst>
              <a:ext uri="{FF2B5EF4-FFF2-40B4-BE49-F238E27FC236}">
                <a16:creationId xmlns:a16="http://schemas.microsoft.com/office/drawing/2014/main" id="{5A1CB443-4DBE-0308-4ACF-8B3E60BAAF50}"/>
              </a:ext>
            </a:extLst>
          </p:cNvPr>
          <p:cNvSpPr>
            <a:spLocks noChangeArrowheads="1"/>
          </p:cNvSpPr>
          <p:nvPr/>
        </p:nvSpPr>
        <p:spPr bwMode="auto">
          <a:xfrm>
            <a:off x="0" y="-276999"/>
            <a:ext cx="25705" cy="55399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5" name="Picture 14">
            <a:extLst>
              <a:ext uri="{FF2B5EF4-FFF2-40B4-BE49-F238E27FC236}">
                <a16:creationId xmlns:a16="http://schemas.microsoft.com/office/drawing/2014/main" id="{6588B816-F315-E3CF-81B1-7AE5861695E0}"/>
              </a:ext>
            </a:extLst>
          </p:cNvPr>
          <p:cNvPicPr>
            <a:picLocks noChangeAspect="1"/>
          </p:cNvPicPr>
          <p:nvPr/>
        </p:nvPicPr>
        <p:blipFill>
          <a:blip r:embed="rId7"/>
          <a:stretch>
            <a:fillRect/>
          </a:stretch>
        </p:blipFill>
        <p:spPr>
          <a:xfrm>
            <a:off x="6989344" y="2046405"/>
            <a:ext cx="4068952" cy="3796130"/>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pPr>
            <a:r>
              <a:rPr lang="en-US" altLang="en-US" sz="1400" b="1" dirty="0">
                <a:solidFill>
                  <a:srgbClr val="111111"/>
                </a:solidFill>
              </a:rPr>
              <a:t>Indexes</a:t>
            </a:r>
            <a:r>
              <a:rPr lang="en-US" altLang="en-US" sz="1400" dirty="0">
                <a:solidFill>
                  <a:srgbClr val="111111"/>
                </a:solidFill>
              </a:rPr>
              <a:t>: Improve the performance of select queries. Primary indexes are mandatory for custom tables (up to 16 per table), while secondary indexes (up to 9 per table) can be created for both standard and custom tables.</a:t>
            </a:r>
          </a:p>
          <a:p>
            <a:pPr eaLnBrk="0" fontAlgn="base" hangingPunct="0">
              <a:lnSpc>
                <a:spcPct val="100000"/>
              </a:lnSpc>
              <a:spcBef>
                <a:spcPct val="0"/>
              </a:spcBef>
              <a:spcAft>
                <a:spcPct val="0"/>
              </a:spcAft>
            </a:pPr>
            <a:r>
              <a:rPr lang="en-US" altLang="en-US" sz="1400" b="1" dirty="0">
                <a:solidFill>
                  <a:srgbClr val="111111"/>
                </a:solidFill>
              </a:rPr>
              <a:t>Commands</a:t>
            </a:r>
            <a:r>
              <a:rPr lang="en-US" altLang="en-US" sz="1400" dirty="0">
                <a:solidFill>
                  <a:srgbClr val="111111"/>
                </a:solidFill>
              </a:rPr>
              <a:t>: The command /O opens a new session without closing the current one, while /N opens a new session and closes the current one.</a:t>
            </a:r>
          </a:p>
          <a:p>
            <a:pPr eaLnBrk="0" fontAlgn="base" hangingPunct="0">
              <a:lnSpc>
                <a:spcPct val="100000"/>
              </a:lnSpc>
              <a:spcBef>
                <a:spcPct val="0"/>
              </a:spcBef>
              <a:spcAft>
                <a:spcPct val="0"/>
              </a:spcAft>
            </a:pPr>
            <a:r>
              <a:rPr lang="en-US" altLang="en-US" sz="1400" b="1" dirty="0">
                <a:solidFill>
                  <a:srgbClr val="111111"/>
                </a:solidFill>
              </a:rPr>
              <a:t>Internal Tables</a:t>
            </a:r>
            <a:r>
              <a:rPr lang="en-US" altLang="en-US" sz="1400" dirty="0">
                <a:solidFill>
                  <a:srgbClr val="111111"/>
                </a:solidFill>
              </a:rPr>
              <a:t>: Temporary collections of records used to fetch data from other tables into a program.</a:t>
            </a:r>
          </a:p>
          <a:p>
            <a:pPr eaLnBrk="0" fontAlgn="base" hangingPunct="0">
              <a:lnSpc>
                <a:spcPct val="100000"/>
              </a:lnSpc>
              <a:spcBef>
                <a:spcPct val="0"/>
              </a:spcBef>
              <a:spcAft>
                <a:spcPct val="0"/>
              </a:spcAft>
            </a:pPr>
            <a:r>
              <a:rPr lang="en-US" altLang="en-US" sz="1400" b="1" dirty="0">
                <a:solidFill>
                  <a:srgbClr val="111111"/>
                </a:solidFill>
              </a:rPr>
              <a:t>Declaration Syntax</a:t>
            </a:r>
            <a:r>
              <a:rPr lang="en-US" altLang="en-US" sz="1400" dirty="0">
                <a:solidFill>
                  <a:srgbClr val="111111"/>
                </a:solidFill>
              </a:rPr>
              <a:t>: Internal tables are declared using Data &lt;internal table&gt; like table of &lt;work area&gt;.</a:t>
            </a:r>
          </a:p>
          <a:p>
            <a:pPr eaLnBrk="0" fontAlgn="base" hangingPunct="0">
              <a:lnSpc>
                <a:spcPct val="100000"/>
              </a:lnSpc>
              <a:spcBef>
                <a:spcPct val="0"/>
              </a:spcBef>
              <a:spcAft>
                <a:spcPct val="0"/>
              </a:spcAft>
            </a:pPr>
            <a:r>
              <a:rPr lang="en-US" altLang="en-US" sz="1400" b="1" dirty="0">
                <a:solidFill>
                  <a:srgbClr val="111111"/>
                </a:solidFill>
              </a:rPr>
              <a:t>Field Declaration</a:t>
            </a:r>
            <a:r>
              <a:rPr lang="en-US" altLang="en-US" sz="1400" dirty="0">
                <a:solidFill>
                  <a:srgbClr val="111111"/>
                </a:solidFill>
              </a:rPr>
              <a:t>: Fields within internal tables can be declared using various syntaxes, such as Data &lt;field name&gt;(&lt;length&gt;) type &lt;data type&gt;, Data &lt;field name&gt; type &lt;data elements&gt;, or Data &lt;field name&gt; type &lt;database table&gt;-&lt;field name&gt;.</a:t>
            </a:r>
          </a:p>
          <a:p>
            <a:pPr eaLnBrk="0" fontAlgn="base" hangingPunct="0">
              <a:lnSpc>
                <a:spcPct val="100000"/>
              </a:lnSpc>
              <a:spcBef>
                <a:spcPct val="0"/>
              </a:spcBef>
              <a:spcAft>
                <a:spcPct val="0"/>
              </a:spcAft>
            </a:pPr>
            <a:r>
              <a:rPr lang="en-US" altLang="en-US" sz="1400" b="1" dirty="0">
                <a:solidFill>
                  <a:srgbClr val="111111"/>
                </a:solidFill>
              </a:rPr>
              <a:t>Buffering</a:t>
            </a:r>
            <a:r>
              <a:rPr lang="en-US" altLang="en-US" sz="1400" dirty="0">
                <a:solidFill>
                  <a:srgbClr val="111111"/>
                </a:solidFill>
              </a:rPr>
              <a:t>: Internal tables act as buffers, storing data temporarily for processing within the program.</a:t>
            </a:r>
          </a:p>
          <a:p>
            <a:pPr marL="0" indent="0">
              <a:buFont typeface="Arial" panose="020B0604020202020204" pitchFamily="34" charset="0"/>
              <a:buNone/>
            </a:pPr>
            <a:endParaRPr lang="en-US" sz="17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2" name="Picture 1">
            <a:extLst>
              <a:ext uri="{FF2B5EF4-FFF2-40B4-BE49-F238E27FC236}">
                <a16:creationId xmlns:a16="http://schemas.microsoft.com/office/drawing/2014/main" id="{067214C5-B527-2D59-3434-ADA1C00EA90F}"/>
              </a:ext>
            </a:extLst>
          </p:cNvPr>
          <p:cNvPicPr>
            <a:picLocks noChangeAspect="1"/>
          </p:cNvPicPr>
          <p:nvPr/>
        </p:nvPicPr>
        <p:blipFill>
          <a:blip r:embed="rId7"/>
          <a:stretch>
            <a:fillRect/>
          </a:stretch>
        </p:blipFill>
        <p:spPr>
          <a:xfrm>
            <a:off x="6664596" y="3041582"/>
            <a:ext cx="4752303" cy="1646551"/>
          </a:xfrm>
          <a:prstGeom prst="rect">
            <a:avLst/>
          </a:prstGeom>
        </p:spPr>
      </p:pic>
      <p:sp>
        <p:nvSpPr>
          <p:cNvPr id="5" name="Rectangle 1">
            <a:extLst>
              <a:ext uri="{FF2B5EF4-FFF2-40B4-BE49-F238E27FC236}">
                <a16:creationId xmlns:a16="http://schemas.microsoft.com/office/drawing/2014/main" id="{31B3B875-FC1E-D7B0-849D-418E664EE023}"/>
              </a:ext>
            </a:extLst>
          </p:cNvPr>
          <p:cNvSpPr>
            <a:spLocks noChangeArrowheads="1"/>
          </p:cNvSpPr>
          <p:nvPr/>
        </p:nvSpPr>
        <p:spPr bwMode="auto">
          <a:xfrm>
            <a:off x="0" y="-138499"/>
            <a:ext cx="25705"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0" rIns="12696"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i="0" dirty="0">
                <a:solidFill>
                  <a:srgbClr val="111111"/>
                </a:solidFill>
                <a:effectLst/>
              </a:rPr>
              <a:t>SAP S/4HANA</a:t>
            </a:r>
            <a:r>
              <a:rPr lang="en-US" b="0" i="0" dirty="0">
                <a:solidFill>
                  <a:srgbClr val="111111"/>
                </a:solidFill>
                <a:effectLst/>
              </a:rPr>
              <a:t>: Crucial for Shell’s digital transformation, simplifying operations by consolidating around 30 ERP systems into a unified platform.</a:t>
            </a:r>
          </a:p>
          <a:p>
            <a:r>
              <a:rPr lang="en-US" b="1" i="0" dirty="0">
                <a:solidFill>
                  <a:srgbClr val="111111"/>
                </a:solidFill>
                <a:effectLst/>
              </a:rPr>
              <a:t>Enhanced Efficiency</a:t>
            </a:r>
            <a:r>
              <a:rPr lang="en-US" b="0" i="0" dirty="0">
                <a:solidFill>
                  <a:srgbClr val="111111"/>
                </a:solidFill>
                <a:effectLst/>
              </a:rPr>
              <a:t>: This transition enhances data consistency, operational efficiency, and agility, enabling faster decision-making and cost reduction.</a:t>
            </a:r>
          </a:p>
          <a:p>
            <a:r>
              <a:rPr lang="en-US" b="1" i="0" dirty="0">
                <a:solidFill>
                  <a:srgbClr val="111111"/>
                </a:solidFill>
                <a:effectLst/>
              </a:rPr>
              <a:t>Deployment Strategy</a:t>
            </a:r>
            <a:r>
              <a:rPr lang="en-US" b="0" i="0" dirty="0">
                <a:solidFill>
                  <a:srgbClr val="111111"/>
                </a:solidFill>
                <a:effectLst/>
              </a:rPr>
              <a:t>: Shell’s strategy includes deploying multiple SAP S/4HANA instances tailored to various business needs.</a:t>
            </a:r>
          </a:p>
          <a:p>
            <a:r>
              <a:rPr lang="en-US" b="1" i="0" dirty="0">
                <a:solidFill>
                  <a:srgbClr val="111111"/>
                </a:solidFill>
                <a:effectLst/>
              </a:rPr>
              <a:t>Cloud-Based Solution</a:t>
            </a:r>
            <a:r>
              <a:rPr lang="en-US" b="0" i="0" dirty="0">
                <a:solidFill>
                  <a:srgbClr val="111111"/>
                </a:solidFill>
                <a:effectLst/>
              </a:rPr>
              <a:t>: Aiming for a fully cloud-based solution.</a:t>
            </a:r>
          </a:p>
          <a:p>
            <a:r>
              <a:rPr lang="en-US" b="1" i="0" dirty="0">
                <a:solidFill>
                  <a:srgbClr val="111111"/>
                </a:solidFill>
                <a:effectLst/>
              </a:rPr>
              <a:t>Process Alignment</a:t>
            </a:r>
            <a:r>
              <a:rPr lang="en-US" b="0" i="0" dirty="0">
                <a:solidFill>
                  <a:srgbClr val="111111"/>
                </a:solidFill>
                <a:effectLst/>
              </a:rPr>
              <a:t>: This transformation aligns enterprise systems, streamlines processes, and simplifies data management.</a:t>
            </a:r>
          </a:p>
          <a:p>
            <a:r>
              <a:rPr lang="en-US" b="1" i="0" dirty="0">
                <a:solidFill>
                  <a:srgbClr val="111111"/>
                </a:solidFill>
                <a:effectLst/>
              </a:rPr>
              <a:t>Value Creation</a:t>
            </a:r>
            <a:r>
              <a:rPr lang="en-US" b="0" i="0" dirty="0">
                <a:solidFill>
                  <a:srgbClr val="111111"/>
                </a:solidFill>
                <a:effectLst/>
              </a:rPr>
              <a:t>: Driving significant value for Shell.</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4098" name="Picture 2" descr="SAP S/4HANA ERP, a cloud solution for businesses">
            <a:extLst>
              <a:ext uri="{FF2B5EF4-FFF2-40B4-BE49-F238E27FC236}">
                <a16:creationId xmlns:a16="http://schemas.microsoft.com/office/drawing/2014/main" id="{9D4FA921-986C-A991-0E2B-5F93C047DDF6}"/>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72518" y="2535775"/>
            <a:ext cx="5207268" cy="2929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i="0" dirty="0">
                <a:solidFill>
                  <a:srgbClr val="111111"/>
                </a:solidFill>
                <a:effectLst/>
              </a:rPr>
              <a:t>HANA’s Role</a:t>
            </a:r>
            <a:r>
              <a:rPr lang="en-US" sz="1800" b="0" i="0" dirty="0">
                <a:solidFill>
                  <a:srgbClr val="111111"/>
                </a:solidFill>
                <a:effectLst/>
              </a:rPr>
              <a:t>: Essential for Shell’s digital transformation, consolidating around 30 ERP systems into a unified SAP S/4HANA platform.</a:t>
            </a:r>
          </a:p>
          <a:p>
            <a:r>
              <a:rPr lang="en-US" sz="1800" b="1" i="0" dirty="0">
                <a:solidFill>
                  <a:srgbClr val="111111"/>
                </a:solidFill>
                <a:effectLst/>
              </a:rPr>
              <a:t>Enhanced Efficiency</a:t>
            </a:r>
            <a:r>
              <a:rPr lang="en-US" sz="1800" b="0" i="0" dirty="0">
                <a:solidFill>
                  <a:srgbClr val="111111"/>
                </a:solidFill>
                <a:effectLst/>
              </a:rPr>
              <a:t>: Improves data consistency, operational efficiency, and agility, enabling faster decision-making and cost reduction.</a:t>
            </a:r>
          </a:p>
          <a:p>
            <a:r>
              <a:rPr lang="en-US" sz="1800" b="1" i="0" dirty="0">
                <a:solidFill>
                  <a:srgbClr val="111111"/>
                </a:solidFill>
                <a:effectLst/>
              </a:rPr>
              <a:t>Deployment Strategy</a:t>
            </a:r>
            <a:r>
              <a:rPr lang="en-US" sz="1800" b="0" i="0" dirty="0">
                <a:solidFill>
                  <a:srgbClr val="111111"/>
                </a:solidFill>
                <a:effectLst/>
              </a:rPr>
              <a:t>: Shell plans to deploy multiple SAP S/4HANA instances tailored to various business needs.</a:t>
            </a:r>
          </a:p>
          <a:p>
            <a:r>
              <a:rPr lang="en-US" sz="1800" b="1" i="0" dirty="0">
                <a:solidFill>
                  <a:srgbClr val="111111"/>
                </a:solidFill>
                <a:effectLst/>
              </a:rPr>
              <a:t>Process Alignment</a:t>
            </a:r>
            <a:r>
              <a:rPr lang="en-US" sz="1800" b="0" i="0" dirty="0">
                <a:solidFill>
                  <a:srgbClr val="111111"/>
                </a:solidFill>
                <a:effectLst/>
              </a:rPr>
              <a:t>: Aligns enterprise systems, streamlines processes, and simplifies data management.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5122" name="Picture 2" descr="What is SAP S/4HANA? | Know in Detail About this Technology |H2S Media">
            <a:extLst>
              <a:ext uri="{FF2B5EF4-FFF2-40B4-BE49-F238E27FC236}">
                <a16:creationId xmlns:a16="http://schemas.microsoft.com/office/drawing/2014/main" id="{03E9623D-2FA4-7C87-F890-CF38AB120F97}"/>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546034" y="2172124"/>
            <a:ext cx="5060236" cy="3453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19786</TotalTime>
  <Words>1316</Words>
  <Application>Microsoft Office PowerPoint</Application>
  <PresentationFormat>Widescreen</PresentationFormat>
  <Paragraphs>93</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Hussain, Alvia A SBOBNG-PTIY/AGB</cp:lastModifiedBy>
  <cp:revision>511</cp:revision>
  <dcterms:created xsi:type="dcterms:W3CDTF">2022-01-18T12:35:56Z</dcterms:created>
  <dcterms:modified xsi:type="dcterms:W3CDTF">2024-09-12T03:44:09Z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