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147375589" r:id="rId6"/>
    <p:sldId id="4848" r:id="rId7"/>
    <p:sldId id="2147375597" r:id="rId8"/>
    <p:sldId id="2147375600" r:id="rId9"/>
    <p:sldId id="2147375601" r:id="rId10"/>
    <p:sldId id="2147375602" r:id="rId11"/>
    <p:sldId id="2147375603" r:id="rId12"/>
    <p:sldId id="2147375604" r:id="rId13"/>
    <p:sldId id="2147375605" r:id="rId14"/>
    <p:sldId id="2147375606" r:id="rId15"/>
    <p:sldId id="2147375607" r:id="rId16"/>
    <p:sldId id="2147375608" r:id="rId17"/>
    <p:sldId id="2147375609" r:id="rId18"/>
    <p:sldId id="2147375610" r:id="rId19"/>
    <p:sldId id="2147375611" r:id="rId20"/>
    <p:sldId id="2147375612" r:id="rId21"/>
    <p:sldId id="2147375613" r:id="rId22"/>
    <p:sldId id="2147375614" r:id="rId23"/>
    <p:sldId id="1633" r:id="rId24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155E8-D84C-463E-A3B7-5CF65E1FB393}" v="224" dt="2024-08-26T15:17:23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3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3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3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3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2.jpeg"/><Relationship Id="rId4" Type="http://schemas.openxmlformats.org/officeDocument/2006/relationships/image" Target="../media/image2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3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3003335"/>
            <a:ext cx="10525125" cy="1200329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</a:t>
            </a:r>
            <a:br>
              <a:rPr lang="en-US" sz="4000" dirty="0"/>
            </a:br>
            <a:r>
              <a:rPr lang="en-US" sz="4000" dirty="0"/>
              <a:t>3 Reflections for Week #2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Alvia Hussain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30-Aug-2024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3446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 dirty="0">
                <a:solidFill>
                  <a:srgbClr val="111111"/>
                </a:solidFill>
                <a:effectLst/>
              </a:rPr>
              <a:t>Business analysis ensures project alignment with goals. </a:t>
            </a:r>
          </a:p>
          <a:p>
            <a:r>
              <a:rPr lang="en-US" sz="2000" b="0" i="0" dirty="0">
                <a:solidFill>
                  <a:srgbClr val="111111"/>
                </a:solidFill>
                <a:effectLst/>
              </a:rPr>
              <a:t>SDLC phases provide a structured development process. </a:t>
            </a:r>
          </a:p>
          <a:p>
            <a:r>
              <a:rPr lang="en-US" sz="2000" b="0" i="0" dirty="0">
                <a:solidFill>
                  <a:srgbClr val="111111"/>
                </a:solidFill>
                <a:effectLst/>
              </a:rPr>
              <a:t>SCRUM and Agile enhance flexibility. Gantt charts, CPM, and WBS improve project management. </a:t>
            </a:r>
          </a:p>
          <a:p>
            <a:r>
              <a:rPr lang="en-US" sz="2000" b="0" i="0" dirty="0">
                <a:solidFill>
                  <a:srgbClr val="111111"/>
                </a:solidFill>
                <a:effectLst/>
              </a:rPr>
              <a:t>Epics, stories, tasks, and sub-tasks organize work. Agile principles foster adaptability. </a:t>
            </a:r>
          </a:p>
          <a:p>
            <a:r>
              <a:rPr lang="en-US" sz="2000" b="0" i="0" dirty="0">
                <a:solidFill>
                  <a:srgbClr val="111111"/>
                </a:solidFill>
                <a:effectLst/>
              </a:rPr>
              <a:t>A product backlog prioritizes tasks, ensuring efficient workflow.</a:t>
            </a: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8198" name="Picture 6" descr="What is SDLC? Software Development Lifecycle Phases overview">
            <a:extLst>
              <a:ext uri="{FF2B5EF4-FFF2-40B4-BE49-F238E27FC236}">
                <a16:creationId xmlns:a16="http://schemas.microsoft.com/office/drawing/2014/main" id="{FE858D0F-BE3E-A035-79CE-F36F78F19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577" y="1860993"/>
            <a:ext cx="4063845" cy="399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6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Challenges in implementing learning</a:t>
            </a:r>
            <a:endParaRPr lang="en-IN" sz="4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F2FEB897-CC3D-F8EF-554F-5F219373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6726" y="286622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1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307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1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i="0" dirty="0">
                <a:solidFill>
                  <a:srgbClr val="111111"/>
                </a:solidFill>
                <a:effectLst/>
              </a:rPr>
              <a:t>Challenges faced</a:t>
            </a:r>
            <a:r>
              <a:rPr lang="en-US" sz="2000" b="0" i="0" dirty="0">
                <a:solidFill>
                  <a:srgbClr val="111111"/>
                </a:solidFill>
                <a:effectLst/>
              </a:rPr>
              <a:t>: Adapting to new environments, overcoming fixed mindsets, and identifying negative influences.</a:t>
            </a:r>
          </a:p>
          <a:p>
            <a:pPr algn="l"/>
            <a:r>
              <a:rPr lang="en-US" sz="2000" b="1" i="0" dirty="0">
                <a:solidFill>
                  <a:srgbClr val="111111"/>
                </a:solidFill>
                <a:effectLst/>
              </a:rPr>
              <a:t>Overcoming them</a:t>
            </a:r>
            <a:r>
              <a:rPr lang="en-US" sz="2000" b="0" i="0" dirty="0">
                <a:solidFill>
                  <a:srgbClr val="111111"/>
                </a:solidFill>
                <a:effectLst/>
              </a:rPr>
              <a:t>: Embracing growth mindset, fostering collaboration, and practicing self-discipline.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5" name="Picture 2" descr="About Us | New Soft Skills">
            <a:extLst>
              <a:ext uri="{FF2B5EF4-FFF2-40B4-BE49-F238E27FC236}">
                <a16:creationId xmlns:a16="http://schemas.microsoft.com/office/drawing/2014/main" id="{AC068C7A-A81F-369F-8FF9-FC4DB8A3E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82" y="2274782"/>
            <a:ext cx="5077539" cy="324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94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2647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2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i="0" dirty="0">
                <a:solidFill>
                  <a:srgbClr val="111111"/>
                </a:solidFill>
                <a:effectLst/>
                <a:latin typeface="-apple-system"/>
              </a:rPr>
              <a:t>Challenges faced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: Balancing stakeholder interests and power, managing expectations, and mastering professional communication.</a:t>
            </a:r>
          </a:p>
          <a:p>
            <a:pPr algn="l"/>
            <a:r>
              <a:rPr lang="en-US" sz="2400" b="1" i="0" dirty="0">
                <a:solidFill>
                  <a:srgbClr val="111111"/>
                </a:solidFill>
                <a:effectLst/>
                <a:latin typeface="-apple-system"/>
              </a:rPr>
              <a:t>Overcoming them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: Using the POWER method for emails, practicing etiquette, and engaging in practical skits and examples.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5" name="Picture 2" descr="Teamwork: Solving Problems - The Conover Company">
            <a:extLst>
              <a:ext uri="{FF2B5EF4-FFF2-40B4-BE49-F238E27FC236}">
                <a16:creationId xmlns:a16="http://schemas.microsoft.com/office/drawing/2014/main" id="{C3246C9B-4423-41EB-C252-76476D016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998" y="2145170"/>
            <a:ext cx="5261830" cy="35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14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6622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3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i="0" dirty="0">
                <a:solidFill>
                  <a:srgbClr val="111111"/>
                </a:solidFill>
                <a:effectLst/>
                <a:latin typeface="+mj-lt"/>
              </a:rPr>
              <a:t>Challenges faced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+mj-lt"/>
              </a:rPr>
              <a:t>: Understanding complex methodologies, visualizing processes, and managing detailed project components.</a:t>
            </a:r>
          </a:p>
          <a:p>
            <a:pPr algn="l"/>
            <a:r>
              <a:rPr lang="en-US" sz="2000" b="1" i="0" dirty="0">
                <a:solidFill>
                  <a:srgbClr val="111111"/>
                </a:solidFill>
                <a:effectLst/>
                <a:latin typeface="+mj-lt"/>
              </a:rPr>
              <a:t>Overcoming them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+mj-lt"/>
              </a:rPr>
              <a:t>: Applying Agile principles, using visual aids like Gantt charts, and breaking down tasks into manageable parts.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5" name="Picture 2" descr="5 Techniques To Decrease App Uninstalls">
            <a:extLst>
              <a:ext uri="{FF2B5EF4-FFF2-40B4-BE49-F238E27FC236}">
                <a16:creationId xmlns:a16="http://schemas.microsoft.com/office/drawing/2014/main" id="{0268340A-2434-F11D-31CC-8D3609D7A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2219204"/>
            <a:ext cx="5375709" cy="335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20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Action Plan</a:t>
            </a:r>
            <a:endParaRPr lang="en-IN" sz="4000" dirty="0"/>
          </a:p>
        </p:txBody>
      </p:sp>
      <p:pic>
        <p:nvPicPr>
          <p:cNvPr id="4" name="Graphic 3" descr="Steps icon">
            <a:extLst>
              <a:ext uri="{FF2B5EF4-FFF2-40B4-BE49-F238E27FC236}">
                <a16:creationId xmlns:a16="http://schemas.microsoft.com/office/drawing/2014/main" id="{B5F8A401-110E-E4BD-2FD5-DBD699116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2471" y="2893076"/>
            <a:ext cx="1049813" cy="10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6799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My Action Plan for this Week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5" name="Graphic 4" descr="Steps icon">
            <a:extLst>
              <a:ext uri="{FF2B5EF4-FFF2-40B4-BE49-F238E27FC236}">
                <a16:creationId xmlns:a16="http://schemas.microsoft.com/office/drawing/2014/main" id="{B5EEB56D-B388-3B36-90D7-E1D1797C4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01613" y="206613"/>
            <a:ext cx="1049813" cy="1049813"/>
          </a:xfrm>
          <a:prstGeom prst="rect">
            <a:avLst/>
          </a:prstGeom>
        </p:spPr>
      </p:pic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6C73795A-BE20-7075-E9C6-6F145CE60794}"/>
              </a:ext>
            </a:extLst>
          </p:cNvPr>
          <p:cNvSpPr txBox="1">
            <a:spLocks/>
          </p:cNvSpPr>
          <p:nvPr/>
        </p:nvSpPr>
        <p:spPr>
          <a:xfrm>
            <a:off x="825971" y="1963738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Practicing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Behavioural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skills, BA &amp; Agile and DBMS</a:t>
            </a:r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A3E2F4D1-4417-E244-3DB9-A6FF5866A342}"/>
              </a:ext>
            </a:extLst>
          </p:cNvPr>
          <p:cNvSpPr txBox="1">
            <a:spLocks/>
          </p:cNvSpPr>
          <p:nvPr/>
        </p:nvSpPr>
        <p:spPr>
          <a:xfrm>
            <a:off x="4104451" y="1950811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Saturday – Brush up concepts of soft skills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Sunday – BA &amp; Agile with notes of DBMS</a:t>
            </a:r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3EBEB0AC-D407-44FD-A74F-90F67F3D13C3}"/>
              </a:ext>
            </a:extLst>
          </p:cNvPr>
          <p:cNvSpPr txBox="1">
            <a:spLocks/>
          </p:cNvSpPr>
          <p:nvPr/>
        </p:nvSpPr>
        <p:spPr>
          <a:xfrm>
            <a:off x="7379732" y="1945213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 of the same by the end of the week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8FD767-7EE2-8BA3-9320-45A7293391FF}"/>
              </a:ext>
            </a:extLst>
          </p:cNvPr>
          <p:cNvSpPr/>
          <p:nvPr/>
        </p:nvSpPr>
        <p:spPr>
          <a:xfrm>
            <a:off x="82597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89516E-B769-4A13-DD90-39AC62DED9BD}"/>
              </a:ext>
            </a:extLst>
          </p:cNvPr>
          <p:cNvSpPr/>
          <p:nvPr/>
        </p:nvSpPr>
        <p:spPr>
          <a:xfrm>
            <a:off x="410445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Timeline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1DDA7-0DFB-87EE-DF38-AA6219713C1B}"/>
              </a:ext>
            </a:extLst>
          </p:cNvPr>
          <p:cNvSpPr/>
          <p:nvPr/>
        </p:nvSpPr>
        <p:spPr>
          <a:xfrm>
            <a:off x="7379732" y="125064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Status</a:t>
            </a:r>
          </a:p>
        </p:txBody>
      </p:sp>
      <p:grpSp>
        <p:nvGrpSpPr>
          <p:cNvPr id="24" name="Group 23" descr="thumbs up icon">
            <a:extLst>
              <a:ext uri="{FF2B5EF4-FFF2-40B4-BE49-F238E27FC236}">
                <a16:creationId xmlns:a16="http://schemas.microsoft.com/office/drawing/2014/main" id="{DCA04876-65F9-DDA2-9E8E-9D570857B2A5}"/>
              </a:ext>
            </a:extLst>
          </p:cNvPr>
          <p:cNvGrpSpPr/>
          <p:nvPr/>
        </p:nvGrpSpPr>
        <p:grpSpPr>
          <a:xfrm>
            <a:off x="10965805" y="2219370"/>
            <a:ext cx="823913" cy="823913"/>
            <a:chOff x="744537" y="2086166"/>
            <a:chExt cx="823913" cy="823913"/>
          </a:xfrm>
          <a:solidFill>
            <a:schemeClr val="bg1"/>
          </a:solidFill>
        </p:grpSpPr>
        <p:sp>
          <p:nvSpPr>
            <p:cNvPr id="25" name="Oval 68">
              <a:extLst>
                <a:ext uri="{FF2B5EF4-FFF2-40B4-BE49-F238E27FC236}">
                  <a16:creationId xmlns:a16="http://schemas.microsoft.com/office/drawing/2014/main" id="{3A38CCAC-78C9-81D4-1E36-CB51C716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E083201A-5603-E7AE-C4E0-0A003C89B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" name="Group 26" descr="clock icon">
            <a:extLst>
              <a:ext uri="{FF2B5EF4-FFF2-40B4-BE49-F238E27FC236}">
                <a16:creationId xmlns:a16="http://schemas.microsoft.com/office/drawing/2014/main" id="{B808CBE1-9B84-7818-F1B7-F6B6847390C9}"/>
              </a:ext>
            </a:extLst>
          </p:cNvPr>
          <p:cNvGrpSpPr/>
          <p:nvPr/>
        </p:nvGrpSpPr>
        <p:grpSpPr>
          <a:xfrm>
            <a:off x="10965805" y="3169273"/>
            <a:ext cx="823913" cy="823912"/>
            <a:chOff x="744537" y="3036069"/>
            <a:chExt cx="823913" cy="823912"/>
          </a:xfrm>
          <a:solidFill>
            <a:schemeClr val="bg1"/>
          </a:solidFill>
        </p:grpSpPr>
        <p:sp>
          <p:nvSpPr>
            <p:cNvPr id="28" name="Oval 68">
              <a:extLst>
                <a:ext uri="{FF2B5EF4-FFF2-40B4-BE49-F238E27FC236}">
                  <a16:creationId xmlns:a16="http://schemas.microsoft.com/office/drawing/2014/main" id="{0D5B9A7E-609B-61CB-6B76-65F108A04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29" name="Group 28" descr="Clock">
              <a:extLst>
                <a:ext uri="{FF2B5EF4-FFF2-40B4-BE49-F238E27FC236}">
                  <a16:creationId xmlns:a16="http://schemas.microsoft.com/office/drawing/2014/main" id="{1C95187E-2D4F-6A0D-B336-8B096F1468D7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grpFill/>
          </p:grpSpPr>
          <p:sp>
            <p:nvSpPr>
              <p:cNvPr id="30" name="Freeform 158">
                <a:extLst>
                  <a:ext uri="{FF2B5EF4-FFF2-40B4-BE49-F238E27FC236}">
                    <a16:creationId xmlns:a16="http://schemas.microsoft.com/office/drawing/2014/main" id="{6A73770E-F6A1-75D7-11EF-CB4EC6F3B3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59">
                <a:extLst>
                  <a:ext uri="{FF2B5EF4-FFF2-40B4-BE49-F238E27FC236}">
                    <a16:creationId xmlns:a16="http://schemas.microsoft.com/office/drawing/2014/main" id="{3529665D-D778-71CC-E4C5-628FF6032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60">
                <a:extLst>
                  <a:ext uri="{FF2B5EF4-FFF2-40B4-BE49-F238E27FC236}">
                    <a16:creationId xmlns:a16="http://schemas.microsoft.com/office/drawing/2014/main" id="{1D07999A-0B9E-EABC-79E7-1E3F332E3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61">
                <a:extLst>
                  <a:ext uri="{FF2B5EF4-FFF2-40B4-BE49-F238E27FC236}">
                    <a16:creationId xmlns:a16="http://schemas.microsoft.com/office/drawing/2014/main" id="{417F16D0-0B89-5C5D-14AF-5F751A829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62">
                <a:extLst>
                  <a:ext uri="{FF2B5EF4-FFF2-40B4-BE49-F238E27FC236}">
                    <a16:creationId xmlns:a16="http://schemas.microsoft.com/office/drawing/2014/main" id="{EBCE8487-1B7B-DC4F-4D30-0095CB46F8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63">
                <a:extLst>
                  <a:ext uri="{FF2B5EF4-FFF2-40B4-BE49-F238E27FC236}">
                    <a16:creationId xmlns:a16="http://schemas.microsoft.com/office/drawing/2014/main" id="{6C353EFD-0A51-247D-9F9E-964856BBE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36" name="Group 35" descr="search icon">
            <a:extLst>
              <a:ext uri="{FF2B5EF4-FFF2-40B4-BE49-F238E27FC236}">
                <a16:creationId xmlns:a16="http://schemas.microsoft.com/office/drawing/2014/main" id="{687B6C54-1790-E64F-C35E-76DA0084E125}"/>
              </a:ext>
            </a:extLst>
          </p:cNvPr>
          <p:cNvGrpSpPr/>
          <p:nvPr/>
        </p:nvGrpSpPr>
        <p:grpSpPr>
          <a:xfrm>
            <a:off x="10965805" y="4109091"/>
            <a:ext cx="823913" cy="823912"/>
            <a:chOff x="744537" y="3975887"/>
            <a:chExt cx="823913" cy="823912"/>
          </a:xfrm>
          <a:solidFill>
            <a:schemeClr val="bg1"/>
          </a:solidFill>
        </p:grpSpPr>
        <p:sp>
          <p:nvSpPr>
            <p:cNvPr id="37" name="Oval 68">
              <a:extLst>
                <a:ext uri="{FF2B5EF4-FFF2-40B4-BE49-F238E27FC236}">
                  <a16:creationId xmlns:a16="http://schemas.microsoft.com/office/drawing/2014/main" id="{B380DB8B-E26A-8E61-2773-43637836E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8" name="Group 37" descr="Unlock">
              <a:extLst>
                <a:ext uri="{FF2B5EF4-FFF2-40B4-BE49-F238E27FC236}">
                  <a16:creationId xmlns:a16="http://schemas.microsoft.com/office/drawing/2014/main" id="{31961FAE-21E7-F95B-70E1-CB3C7A6E0466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grpFill/>
          </p:grpSpPr>
          <p:sp>
            <p:nvSpPr>
              <p:cNvPr id="39" name="Freeform 188">
                <a:extLst>
                  <a:ext uri="{FF2B5EF4-FFF2-40B4-BE49-F238E27FC236}">
                    <a16:creationId xmlns:a16="http://schemas.microsoft.com/office/drawing/2014/main" id="{EA3947DC-A4F0-4BBD-41F0-EA78C084B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89">
                <a:extLst>
                  <a:ext uri="{FF2B5EF4-FFF2-40B4-BE49-F238E27FC236}">
                    <a16:creationId xmlns:a16="http://schemas.microsoft.com/office/drawing/2014/main" id="{3CF09D77-F139-589A-402B-7F84A0051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90">
                <a:extLst>
                  <a:ext uri="{FF2B5EF4-FFF2-40B4-BE49-F238E27FC236}">
                    <a16:creationId xmlns:a16="http://schemas.microsoft.com/office/drawing/2014/main" id="{DF1C3F24-8703-6BE4-9364-F8F863E775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91">
                <a:extLst>
                  <a:ext uri="{FF2B5EF4-FFF2-40B4-BE49-F238E27FC236}">
                    <a16:creationId xmlns:a16="http://schemas.microsoft.com/office/drawing/2014/main" id="{1DE81C7A-C97B-97B8-B392-DBCDDA5F8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43" name="Group 42" descr="tools icon">
            <a:extLst>
              <a:ext uri="{FF2B5EF4-FFF2-40B4-BE49-F238E27FC236}">
                <a16:creationId xmlns:a16="http://schemas.microsoft.com/office/drawing/2014/main" id="{3B45C904-9ACC-B1CD-AC94-A5F94AF041AF}"/>
              </a:ext>
            </a:extLst>
          </p:cNvPr>
          <p:cNvGrpSpPr/>
          <p:nvPr/>
        </p:nvGrpSpPr>
        <p:grpSpPr>
          <a:xfrm>
            <a:off x="10934055" y="5079052"/>
            <a:ext cx="823913" cy="823912"/>
            <a:chOff x="712787" y="4945848"/>
            <a:chExt cx="823913" cy="823912"/>
          </a:xfrm>
          <a:solidFill>
            <a:schemeClr val="bg1"/>
          </a:solidFill>
        </p:grpSpPr>
        <p:sp>
          <p:nvSpPr>
            <p:cNvPr id="44" name="Oval 68">
              <a:extLst>
                <a:ext uri="{FF2B5EF4-FFF2-40B4-BE49-F238E27FC236}">
                  <a16:creationId xmlns:a16="http://schemas.microsoft.com/office/drawing/2014/main" id="{30FC6696-8ED2-5800-8AD1-C2F5C1FC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45" name="Group 44" descr="Mechanics">
              <a:extLst>
                <a:ext uri="{FF2B5EF4-FFF2-40B4-BE49-F238E27FC236}">
                  <a16:creationId xmlns:a16="http://schemas.microsoft.com/office/drawing/2014/main" id="{6B0F16DB-169E-EC84-058E-2EA7335875D9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grpFill/>
          </p:grpSpPr>
          <p:sp>
            <p:nvSpPr>
              <p:cNvPr id="46" name="Freeform 129">
                <a:extLst>
                  <a:ext uri="{FF2B5EF4-FFF2-40B4-BE49-F238E27FC236}">
                    <a16:creationId xmlns:a16="http://schemas.microsoft.com/office/drawing/2014/main" id="{0B8AAE0D-A0CC-6781-4119-45DC8DA00C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30">
                <a:extLst>
                  <a:ext uri="{FF2B5EF4-FFF2-40B4-BE49-F238E27FC236}">
                    <a16:creationId xmlns:a16="http://schemas.microsoft.com/office/drawing/2014/main" id="{C4AA161E-775B-9704-92E4-4BAC4DDBB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31">
                <a:extLst>
                  <a:ext uri="{FF2B5EF4-FFF2-40B4-BE49-F238E27FC236}">
                    <a16:creationId xmlns:a16="http://schemas.microsoft.com/office/drawing/2014/main" id="{CFC8005E-4EBB-D416-EE9D-B492244781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613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Learning is also Fun!</a:t>
            </a:r>
            <a:endParaRPr lang="en-IN" sz="4000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5221367-599F-F73C-4BD3-0C82C720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3676" y="2795529"/>
            <a:ext cx="1213691" cy="1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228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is also Fun!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18</a:t>
            </a:fld>
            <a:endParaRPr lang="en-IN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9B39B69-AA92-EAA5-718F-24380CF24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9674" y="124674"/>
            <a:ext cx="1213691" cy="12136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C1343B-2E39-FEFF-8FF6-46822F18B432}"/>
              </a:ext>
            </a:extLst>
          </p:cNvPr>
          <p:cNvSpPr txBox="1">
            <a:spLocks/>
          </p:cNvSpPr>
          <p:nvPr/>
        </p:nvSpPr>
        <p:spPr>
          <a:xfrm>
            <a:off x="442195" y="1963818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We practiced a lot of skits throughout the day that made public speaking very fun and comfortable.</a:t>
            </a:r>
          </a:p>
          <a:p>
            <a:r>
              <a:rPr lang="en-US" sz="2000" dirty="0"/>
              <a:t>Continuous activities made learning very fun and broke the monotonous flow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A873A1A-E63F-91AE-7D43-ED0F86870147}"/>
              </a:ext>
            </a:extLst>
          </p:cNvPr>
          <p:cNvSpPr txBox="1">
            <a:spLocks/>
          </p:cNvSpPr>
          <p:nvPr/>
        </p:nvSpPr>
        <p:spPr>
          <a:xfrm>
            <a:off x="6400800" y="1963818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069C8-29CA-B849-8F92-1FCB6A2AF9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3624" y="2288660"/>
            <a:ext cx="5225057" cy="342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3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4348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Summary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5" name="Graphic 4" descr="Future with solid fill">
            <a:extLst>
              <a:ext uri="{FF2B5EF4-FFF2-40B4-BE49-F238E27FC236}">
                <a16:creationId xmlns:a16="http://schemas.microsoft.com/office/drawing/2014/main" id="{4C05FBB4-1D96-ED51-AB17-618E4D405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4305" y="129305"/>
            <a:ext cx="1204430" cy="120443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C2F88D2-81D4-FAD4-568E-A3F495B06411}"/>
              </a:ext>
            </a:extLst>
          </p:cNvPr>
          <p:cNvSpPr txBox="1">
            <a:spLocks/>
          </p:cNvSpPr>
          <p:nvPr/>
        </p:nvSpPr>
        <p:spPr>
          <a:xfrm>
            <a:off x="812799" y="1624200"/>
            <a:ext cx="9804401" cy="401013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111111"/>
                </a:solidFill>
                <a:effectLst/>
                <a:latin typeface="Arial "/>
              </a:rPr>
              <a:t>In conclusion, understanding and managing stakeholders, fostering effective communication, and utilizing structured methodologies like Agile and SDLC are crucial for organizational success. </a:t>
            </a:r>
          </a:p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111111"/>
                </a:solidFill>
                <a:effectLst/>
                <a:latin typeface="Arial "/>
              </a:rPr>
              <a:t>Practical learning methods and professional etiquette further enhance productivity and collaboration. Together, these elements create a well-aligned, efficient, and adaptable organization, ready to meet its goals and challenges.</a:t>
            </a:r>
            <a:endParaRPr lang="en-US" sz="2000" dirty="0">
              <a:latin typeface="Arial 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 "/>
              </a:rPr>
              <a:t>Revise core topics like DBMS, OS, etc.</a:t>
            </a:r>
          </a:p>
          <a:p>
            <a:pPr marL="457200" indent="-457200"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585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442195" y="1831738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If it doesn’t challenge you,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it doesn’t change you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400800" y="1831738"/>
            <a:ext cx="53507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Please share an image / visual that best represents you</a:t>
            </a:r>
            <a:endParaRPr lang="en-US" sz="2000" dirty="0"/>
          </a:p>
        </p:txBody>
      </p:sp>
      <p:pic>
        <p:nvPicPr>
          <p:cNvPr id="1026" name="Picture 2" descr="Image result for hardworking professional">
            <a:extLst>
              <a:ext uri="{FF2B5EF4-FFF2-40B4-BE49-F238E27FC236}">
                <a16:creationId xmlns:a16="http://schemas.microsoft.com/office/drawing/2014/main" id="{9E4C1F94-A57A-4FEA-844E-02A22DA9F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0" y="2185751"/>
            <a:ext cx="5037601" cy="33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Key Learnings: Soft Skills Training</a:t>
            </a:r>
          </a:p>
          <a:p>
            <a:r>
              <a:rPr lang="en-US" sz="2000" dirty="0"/>
              <a:t>Rapport building and interpersonal relationships and collaboration</a:t>
            </a:r>
          </a:p>
          <a:p>
            <a:r>
              <a:rPr lang="en-US" sz="2000" dirty="0"/>
              <a:t>Professional qualities- self discipline, grooming</a:t>
            </a:r>
          </a:p>
          <a:p>
            <a:r>
              <a:rPr lang="en-US" sz="2000" dirty="0"/>
              <a:t>Fixed mindset and Growth mindset</a:t>
            </a:r>
          </a:p>
          <a:p>
            <a:r>
              <a:rPr lang="en-US" sz="2000" dirty="0"/>
              <a:t>Transition from campus to corporate (C2C)</a:t>
            </a:r>
          </a:p>
          <a:p>
            <a:r>
              <a:rPr lang="en-US" sz="2000" dirty="0"/>
              <a:t>Importance of identifying PTS (potential trouble source) and SP (Suppressive person)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[Add a graphic that provides evidence of what you learned]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7839508-3868-4F28-3526-799ADA05D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2471810"/>
            <a:ext cx="5323029" cy="301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Key Learnings: Soft Skills Training</a:t>
            </a:r>
          </a:p>
          <a:p>
            <a:r>
              <a:rPr lang="en-US" sz="2000" dirty="0"/>
              <a:t>Stakeholders- interest vs power</a:t>
            </a:r>
          </a:p>
          <a:p>
            <a:r>
              <a:rPr lang="en-US" sz="2000" dirty="0"/>
              <a:t>How to manage stakeholder expectations and increase their motivation</a:t>
            </a:r>
          </a:p>
          <a:p>
            <a:r>
              <a:rPr lang="en-US" sz="2000" dirty="0"/>
              <a:t>Skits and real time examples for practical learning</a:t>
            </a:r>
          </a:p>
          <a:p>
            <a:r>
              <a:rPr lang="en-US" sz="2000" dirty="0"/>
              <a:t>Meeting and call etiquette</a:t>
            </a:r>
          </a:p>
          <a:p>
            <a:r>
              <a:rPr lang="en-US" sz="2000" dirty="0"/>
              <a:t>Email writing as a professional</a:t>
            </a:r>
          </a:p>
          <a:p>
            <a:r>
              <a:rPr lang="en-US" sz="2000" dirty="0"/>
              <a:t>POWER: Plan, Organize, Write, Edit, Review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[Add a graphic that provides evidence of what you learned]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0C712A74-4B4C-5DF9-DA58-6DBF24D65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648" y="1941742"/>
            <a:ext cx="5349007" cy="385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Key Learnings: Technical Training</a:t>
            </a:r>
          </a:p>
          <a:p>
            <a:r>
              <a:rPr lang="en-US" sz="2000" dirty="0"/>
              <a:t>Business Analysis</a:t>
            </a:r>
          </a:p>
          <a:p>
            <a:r>
              <a:rPr lang="en-US" sz="2000" dirty="0"/>
              <a:t>SDLC phases</a:t>
            </a:r>
          </a:p>
          <a:p>
            <a:r>
              <a:rPr lang="en-US" sz="2000" dirty="0"/>
              <a:t>Use Case and class diagram</a:t>
            </a:r>
          </a:p>
          <a:p>
            <a:r>
              <a:rPr lang="en-US" sz="2000" dirty="0"/>
              <a:t>SCRUM and Agile</a:t>
            </a:r>
          </a:p>
          <a:p>
            <a:r>
              <a:rPr lang="en-US" sz="2000" dirty="0"/>
              <a:t>Gantt Chart, CPM, Work Breakdown Structure</a:t>
            </a:r>
          </a:p>
          <a:p>
            <a:r>
              <a:rPr lang="en-US" sz="2000" dirty="0"/>
              <a:t>Epic, Story, Task, Sub task</a:t>
            </a:r>
          </a:p>
          <a:p>
            <a:r>
              <a:rPr lang="en-US" sz="2000" dirty="0"/>
              <a:t>Agile principles</a:t>
            </a:r>
          </a:p>
          <a:p>
            <a:r>
              <a:rPr lang="en-US" sz="2000" dirty="0"/>
              <a:t>Product Backlog</a:t>
            </a:r>
          </a:p>
          <a:p>
            <a:endParaRPr lang="en-US" sz="2400" b="1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[Add a graphic that provides evidence of what you learned]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983B7D-CA48-98CA-1FA8-4D8FE22486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799" y="2259595"/>
            <a:ext cx="5323029" cy="327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Relevance of learnings for my organization</a:t>
            </a:r>
            <a:endParaRPr lang="en-IN" sz="4000" dirty="0"/>
          </a:p>
        </p:txBody>
      </p:sp>
      <p:pic>
        <p:nvPicPr>
          <p:cNvPr id="4" name="Graphic 3" descr="User network outline">
            <a:extLst>
              <a:ext uri="{FF2B5EF4-FFF2-40B4-BE49-F238E27FC236}">
                <a16:creationId xmlns:a16="http://schemas.microsoft.com/office/drawing/2014/main" id="{7164DAAD-2874-8D6F-8FCF-5053DEE2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692" y="28386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0" i="0" dirty="0">
              <a:solidFill>
                <a:srgbClr val="111111"/>
              </a:solidFill>
              <a:effectLst/>
            </a:endParaRPr>
          </a:p>
          <a:p>
            <a:r>
              <a:rPr lang="en-US" sz="2000" b="0" i="0" dirty="0">
                <a:solidFill>
                  <a:srgbClr val="111111"/>
                </a:solidFill>
                <a:effectLst/>
              </a:rPr>
              <a:t>Building rapport enhances teamwork and productivity. </a:t>
            </a:r>
          </a:p>
          <a:p>
            <a:r>
              <a:rPr lang="en-US" sz="2000" b="0" i="0" dirty="0">
                <a:solidFill>
                  <a:srgbClr val="111111"/>
                </a:solidFill>
                <a:effectLst/>
              </a:rPr>
              <a:t>Professional qualities like self-discipline and grooming project a positive image.</a:t>
            </a:r>
          </a:p>
          <a:p>
            <a:r>
              <a:rPr lang="en-US" sz="2000" b="0" i="0" dirty="0">
                <a:solidFill>
                  <a:srgbClr val="111111"/>
                </a:solidFill>
                <a:effectLst/>
              </a:rPr>
              <a:t> A growth mindset drives innovation.</a:t>
            </a:r>
          </a:p>
          <a:p>
            <a:r>
              <a:rPr lang="en-US" sz="2000" b="0" i="0" dirty="0">
                <a:solidFill>
                  <a:srgbClr val="111111"/>
                </a:solidFill>
                <a:effectLst/>
              </a:rPr>
              <a:t> Supporting the transition from campus to corporate reduces turnover. </a:t>
            </a:r>
          </a:p>
          <a:p>
            <a:r>
              <a:rPr lang="en-US" sz="2000" b="0" i="0" dirty="0">
                <a:solidFill>
                  <a:srgbClr val="111111"/>
                </a:solidFill>
                <a:effectLst/>
              </a:rPr>
              <a:t>Identifying potential trouble sources and suppressive individuals helps prevent issues, maintaining a healthy work environment.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view of how Shell implements this learning]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6150" name="Picture 6" descr="10 Reasons Why Teamwork At The Office Is Important | GetSling | Sling">
            <a:extLst>
              <a:ext uri="{FF2B5EF4-FFF2-40B4-BE49-F238E27FC236}">
                <a16:creationId xmlns:a16="http://schemas.microsoft.com/office/drawing/2014/main" id="{31F8DFFC-A583-0391-5EDA-4660BAE95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562" y="2132115"/>
            <a:ext cx="5221179" cy="356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6299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 dirty="0">
                <a:solidFill>
                  <a:srgbClr val="111111"/>
                </a:solidFill>
                <a:effectLst/>
              </a:rPr>
              <a:t>Understanding stakeholders’ interests vs. power prioritizes engagement. </a:t>
            </a:r>
          </a:p>
          <a:p>
            <a:r>
              <a:rPr lang="en-US" sz="2000" b="0" i="0" dirty="0">
                <a:solidFill>
                  <a:srgbClr val="111111"/>
                </a:solidFill>
                <a:effectLst/>
              </a:rPr>
              <a:t>Managing expectations and motivation ensures alignment. </a:t>
            </a:r>
          </a:p>
          <a:p>
            <a:r>
              <a:rPr lang="en-US" sz="2000" b="0" i="0" dirty="0">
                <a:solidFill>
                  <a:srgbClr val="111111"/>
                </a:solidFill>
                <a:effectLst/>
              </a:rPr>
              <a:t>Skits offer practical learning. Meeting and call etiquette improve communication.</a:t>
            </a:r>
          </a:p>
          <a:p>
            <a:r>
              <a:rPr lang="en-US" sz="2000" b="0" i="0" dirty="0">
                <a:solidFill>
                  <a:srgbClr val="111111"/>
                </a:solidFill>
                <a:effectLst/>
              </a:rPr>
              <a:t>Professional email writing enhances clarity.</a:t>
            </a:r>
          </a:p>
          <a:p>
            <a:r>
              <a:rPr lang="en-US" sz="2000" b="0" i="0" dirty="0">
                <a:solidFill>
                  <a:srgbClr val="111111"/>
                </a:solidFill>
                <a:effectLst/>
              </a:rPr>
              <a:t>The POWER method streamlines document creation, boosting efficiency and quality. These elements collectively foster a productive, professional, and well-aligned organization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7174" name="Picture 6" descr="Stakeholder expectations">
            <a:extLst>
              <a:ext uri="{FF2B5EF4-FFF2-40B4-BE49-F238E27FC236}">
                <a16:creationId xmlns:a16="http://schemas.microsoft.com/office/drawing/2014/main" id="{48F7FEB3-9871-449D-F11E-1DECE117E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742" y="1970595"/>
            <a:ext cx="4998820" cy="375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805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Props1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19777</TotalTime>
  <Words>736</Words>
  <Application>Microsoft Office PowerPoint</Application>
  <PresentationFormat>Widescreen</PresentationFormat>
  <Paragraphs>102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-apple-system</vt:lpstr>
      <vt:lpstr>Arial</vt:lpstr>
      <vt:lpstr>Arial </vt:lpstr>
      <vt:lpstr>Calibri</vt:lpstr>
      <vt:lpstr>Office Theme</vt:lpstr>
      <vt:lpstr>think-cell Slide</vt:lpstr>
      <vt:lpstr>PowerPoint Presentation</vt:lpstr>
      <vt:lpstr>About Me</vt:lpstr>
      <vt:lpstr>PowerPoint Presentation</vt:lpstr>
      <vt:lpstr>Learning 1 | My takeaways</vt:lpstr>
      <vt:lpstr>Learning 2 | My takeaways</vt:lpstr>
      <vt:lpstr>Learning 3 | My takeaways</vt:lpstr>
      <vt:lpstr>PowerPoint Presentation</vt:lpstr>
      <vt:lpstr>Learning 1 | Relevance for Shell</vt:lpstr>
      <vt:lpstr>Learning 2 | Relevance for Shell</vt:lpstr>
      <vt:lpstr>Learning 3 | Relevance for Shell</vt:lpstr>
      <vt:lpstr>PowerPoint Presentation</vt:lpstr>
      <vt:lpstr>Challenge faced while implementing Learning 1</vt:lpstr>
      <vt:lpstr>Challenge faced while implementing Learning 2</vt:lpstr>
      <vt:lpstr>Challenge faced while implementing Learning 3</vt:lpstr>
      <vt:lpstr>PowerPoint Presentation</vt:lpstr>
      <vt:lpstr>My Action Plan for this Week</vt:lpstr>
      <vt:lpstr>PowerPoint Presentation</vt:lpstr>
      <vt:lpstr>Learning is also Fun!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Hussain, Alvia A SBOBNG-PTIY/AGB</cp:lastModifiedBy>
  <cp:revision>503</cp:revision>
  <dcterms:created xsi:type="dcterms:W3CDTF">2022-01-18T12:35:56Z</dcterms:created>
  <dcterms:modified xsi:type="dcterms:W3CDTF">2024-08-30T06:31:46Z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  <property fmtid="{D5CDD505-2E9C-101B-9397-08002B2CF9AE}" pid="5" name="MSIP_Label_d0cb1e24-a0e2-4a4c-9340-733297c9cd7c_Enabled">
    <vt:lpwstr>true</vt:lpwstr>
  </property>
  <property fmtid="{D5CDD505-2E9C-101B-9397-08002B2CF9AE}" pid="6" name="MSIP_Label_d0cb1e24-a0e2-4a4c-9340-733297c9cd7c_SetDate">
    <vt:lpwstr>2024-08-30T04:29:16Z</vt:lpwstr>
  </property>
  <property fmtid="{D5CDD505-2E9C-101B-9397-08002B2CF9AE}" pid="7" name="MSIP_Label_d0cb1e24-a0e2-4a4c-9340-733297c9cd7c_Method">
    <vt:lpwstr>Privileged</vt:lpwstr>
  </property>
  <property fmtid="{D5CDD505-2E9C-101B-9397-08002B2CF9AE}" pid="8" name="MSIP_Label_d0cb1e24-a0e2-4a4c-9340-733297c9cd7c_Name">
    <vt:lpwstr>Internal</vt:lpwstr>
  </property>
  <property fmtid="{D5CDD505-2E9C-101B-9397-08002B2CF9AE}" pid="9" name="MSIP_Label_d0cb1e24-a0e2-4a4c-9340-733297c9cd7c_SiteId">
    <vt:lpwstr>db1e96a8-a3da-442a-930b-235cac24cd5c</vt:lpwstr>
  </property>
  <property fmtid="{D5CDD505-2E9C-101B-9397-08002B2CF9AE}" pid="10" name="MSIP_Label_d0cb1e24-a0e2-4a4c-9340-733297c9cd7c_ActionId">
    <vt:lpwstr>283f99e9-173b-4cea-996b-e2789c5a38c8</vt:lpwstr>
  </property>
  <property fmtid="{D5CDD505-2E9C-101B-9397-08002B2CF9AE}" pid="11" name="MSIP_Label_d0cb1e24-a0e2-4a4c-9340-733297c9cd7c_ContentBits">
    <vt:lpwstr>0</vt:lpwstr>
  </property>
</Properties>
</file>