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5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69" d="100"/>
          <a:sy n="69" d="100"/>
        </p:scale>
        <p:origin x="1214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5/4/2022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C8066-2EF6-4176-9ACB-F71BDAE9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noProof="0"/>
              <a:t>5/4/2022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54082-0EDA-40C0-B23E-AB88047B243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36F7F-C5CC-A879-AAB1-99CB5D00156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noProof="0"/>
              <a:t>5/4/2022</a:t>
            </a:r>
          </a:p>
        </p:txBody>
      </p:sp>
    </p:spTree>
    <p:extLst>
      <p:ext uri="{BB962C8B-B14F-4D97-AF65-F5344CB8AC3E}">
        <p14:creationId xmlns:p14="http://schemas.microsoft.com/office/powerpoint/2010/main" val="386111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CE9D8-2AB7-7CC4-BE10-CB69D4CEEBC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noProof="0"/>
              <a:t>5/4/2022</a:t>
            </a:r>
          </a:p>
        </p:txBody>
      </p:sp>
    </p:spTree>
    <p:extLst>
      <p:ext uri="{BB962C8B-B14F-4D97-AF65-F5344CB8AC3E}">
        <p14:creationId xmlns:p14="http://schemas.microsoft.com/office/powerpoint/2010/main" val="242251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DB5-2C4E-41BF-A162-48F83CA1EED5}" type="datetime1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546B-BF97-4039-8027-C31AC2D58914}" type="datetime1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8C89-D0E7-4803-B9F4-5A15F8FA2641}" type="datetime1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4A61-9626-445A-8031-88F6C73D091D}" type="datetime1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7" name="Rectangle 6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grpSp>
        <p:nvGrpSpPr>
          <p:cNvPr id="23" name="Group 22" descr="Dashed lines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Text</a:t>
            </a:r>
          </a:p>
        </p:txBody>
      </p:sp>
      <p:grpSp>
        <p:nvGrpSpPr>
          <p:cNvPr id="25" name="Group 24" descr="Circle shapes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Group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11" name="Group 10" descr="Circle shapes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Group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 descr="Circle shapes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Group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3" name="Group 92" descr="Circle shapes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Group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21" name="Group 20" descr="Circle shapes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Group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 descr="Circle shapes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Group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 descr="Circle shapes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Group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4" name="Group 143" descr="Circle shapes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Group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9" name="Group 348" descr="Dashed lines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Straight Connector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Group 361" descr="Dashed lines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Straight Connector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 descr="Dashed lines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Straight Connector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400" descr="Dashed lines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Straight Connector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Text Placeholder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74" name="Text Placeholder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87" name="Text Placeholder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3" name="Text Placeholder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8166-BB68-4D98-8C2A-E708F51F8C9F}" type="datetime1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F0F2-AC46-4E5D-A9A8-06E1055404F4}" type="datetime1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8B55-203F-43B3-9910-052C8B5B4060}" type="datetime1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A0FF3-3790-4F48-AD13-FB8A018D3A52}" type="datetime1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350BD-F7B8-4798-808F-46999C4F74ED}" type="datetime1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COVID-19 Forecasting using Temporal Graph Convolutional Network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Presentation:</a:t>
            </a:r>
          </a:p>
          <a:p>
            <a:r>
              <a:rPr lang="en-US" dirty="0"/>
              <a:t>Anik Alvi</a:t>
            </a:r>
          </a:p>
        </p:txBody>
      </p:sp>
    </p:spTree>
    <p:extLst>
      <p:ext uri="{BB962C8B-B14F-4D97-AF65-F5344CB8AC3E}">
        <p14:creationId xmlns:p14="http://schemas.microsoft.com/office/powerpoint/2010/main" val="341977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E09A46-D21C-76DF-3B93-5B06C359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0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Motivation: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724C662-0A53-196A-D6D8-CA71806C2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2243804"/>
            <a:ext cx="6172200" cy="2360866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Increased number of disease outbreak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Lack of accurate forecasting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Human distress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Lack of medical preparedness </a:t>
            </a:r>
          </a:p>
          <a:p>
            <a:endParaRPr lang="en-US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90EAA652-0433-D8F0-C338-94B7DD11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E306F71-1B36-4304-AE01-AC27FA904CBA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FFFDF2-CE33-C1BB-1E73-53DA2BC8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32BDE3A-8A5F-47C4-AA75-58FC1EB2D38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E766F3-D622-93A5-EE7C-3B50FD0D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Related Works: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5057DE-AAA4-5715-3A81-A26FD2824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/>
              <a:t>Time series forecasting of COVID-19 transmission in Canada using LSTM networks [1]</a:t>
            </a:r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1700"/>
              <a:t>John Hopkins COVID-19 Dataset </a:t>
            </a:r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1700"/>
              <a:t>Demographic and environmental parameters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Data-Driven Time Series Forecasting for Social Studies Using Spatio-Temporal Graph Neural Networks [2]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/>
              <a:t>Considered Nodes as counties where each neighboring nodes is connected to one another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/>
              <a:t>Transfer Graph Neural Networks for Pandemic Forecasting [3]</a:t>
            </a:r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1700"/>
              <a:t>Considered Nodes as regions and human mobility as edges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4A2A789-5E1A-58EB-D981-3ADA7CC56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659263"/>
            <a:ext cx="4014216" cy="2769808"/>
          </a:xfrm>
          <a:prstGeom prst="rect">
            <a:avLst/>
          </a:prstGeom>
          <a:noFill/>
        </p:spPr>
      </p:pic>
      <p:pic>
        <p:nvPicPr>
          <p:cNvPr id="12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2479E14-634B-2458-9723-50F6C67D9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597909"/>
            <a:ext cx="3995928" cy="113883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824C0-2614-296E-0F43-8D3B5D09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B9C546B-BF97-4039-8027-C31AC2D58914}" type="datetime1">
              <a:rPr lang="en-US" smtClean="0"/>
              <a:pPr>
                <a:spcAft>
                  <a:spcPts val="600"/>
                </a:spcAft>
              </a:pPr>
              <a:t>5/4/2022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F7B2F-C11B-4B69-63A6-2BCFB39F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32BDE3A-8A5F-47C4-AA75-58FC1EB2D38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0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02B8C-D4DB-A857-4B4B-7174D102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Definition: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7A170-C5C0-4E0C-3695-5D9597BBA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17312-8CE5-A389-FD8A-DFDE255B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B9C546B-BF97-4039-8027-C31AC2D58914}" type="datetime1">
              <a:rPr lang="en-US" smtClean="0"/>
              <a:pPr>
                <a:spcAft>
                  <a:spcPts val="600"/>
                </a:spcAft>
              </a:pPr>
              <a:t>5/4/2022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03A26-ADB7-26C3-0EC4-EA3FB37F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32BDE3A-8A5F-47C4-AA75-58FC1EB2D38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18D2E1BD-EF1B-F47E-9CE4-C2479B98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706" y="5264518"/>
            <a:ext cx="3223539" cy="518205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1597D7C5-EDA0-E05D-8BF3-96F088C90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546" y="2247901"/>
            <a:ext cx="7166753" cy="261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F4957A7-0F64-3B6B-0AC8-30B74097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/>
              <a:t>Temporal Graph Convolutional Network:</a:t>
            </a:r>
            <a:endParaRPr lang="en-US" dirty="0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3C521A40-A7D2-7DA6-D4B1-26C68BE3B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834896"/>
            <a:ext cx="6172200" cy="3178683"/>
          </a:xfrm>
          <a:noFill/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7941CA4-5985-4695-6EF6-55417B44C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T-GCN: A Temporal Graph Convolutional Network for Traffic Prediction [4]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22549-6B9A-7ED7-91AE-A39D917F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B9C546B-BF97-4039-8027-C31AC2D58914}" type="datetime1">
              <a:rPr lang="en-US" smtClean="0"/>
              <a:pPr>
                <a:spcAft>
                  <a:spcPts val="600"/>
                </a:spcAft>
              </a:pPr>
              <a:t>5/4/2022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583CA-AEE8-E7D3-516C-47157752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32BDE3A-8A5F-47C4-AA75-58FC1EB2D38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1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B91F3E-6FBE-5BD9-E55C-8970C158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1573"/>
            <a:ext cx="6934201" cy="965477"/>
          </a:xfrm>
        </p:spPr>
        <p:txBody>
          <a:bodyPr/>
          <a:lstStyle/>
          <a:p>
            <a:r>
              <a:rPr lang="en-US" dirty="0"/>
              <a:t>Dataset: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70367CE-6524-29EC-C0F8-32162BB19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090494"/>
              </p:ext>
            </p:extLst>
          </p:nvPr>
        </p:nvGraphicFramePr>
        <p:xfrm>
          <a:off x="1840853" y="2411549"/>
          <a:ext cx="7629719" cy="2242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3935085408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735705787"/>
                    </a:ext>
                  </a:extLst>
                </a:gridCol>
                <a:gridCol w="1553002">
                  <a:extLst>
                    <a:ext uri="{9D8B030D-6E8A-4147-A177-3AD203B41FA5}">
                      <a16:colId xmlns:a16="http://schemas.microsoft.com/office/drawing/2014/main" val="532378104"/>
                    </a:ext>
                  </a:extLst>
                </a:gridCol>
                <a:gridCol w="1469183">
                  <a:extLst>
                    <a:ext uri="{9D8B030D-6E8A-4147-A177-3AD203B41FA5}">
                      <a16:colId xmlns:a16="http://schemas.microsoft.com/office/drawing/2014/main" val="2147302794"/>
                    </a:ext>
                  </a:extLst>
                </a:gridCol>
                <a:gridCol w="1833854">
                  <a:extLst>
                    <a:ext uri="{9D8B030D-6E8A-4147-A177-3AD203B41FA5}">
                      <a16:colId xmlns:a16="http://schemas.microsoft.com/office/drawing/2014/main" val="3104339528"/>
                    </a:ext>
                  </a:extLst>
                </a:gridCol>
              </a:tblGrid>
              <a:tr h="6641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Sample for Time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365271"/>
                  </a:ext>
                </a:extLst>
              </a:tr>
              <a:tr h="6641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Italy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 24 – June 5,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869289"/>
                  </a:ext>
                </a:extLst>
              </a:tr>
              <a:tr h="6641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 10 – May 12,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980912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C9FA2-6AB8-B0CF-49DA-947A858B7C5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176962"/>
            <a:ext cx="2743200" cy="365125"/>
          </a:xfrm>
        </p:spPr>
        <p:txBody>
          <a:bodyPr/>
          <a:lstStyle/>
          <a:p>
            <a:fld id="{51438DB5-2C4E-41BF-A162-48F83CA1EED5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6CABC-9D39-A3E3-826C-D5CE8DEB16D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53550" y="6176961"/>
            <a:ext cx="2743200" cy="365125"/>
          </a:xfrm>
        </p:spPr>
        <p:txBody>
          <a:bodyPr/>
          <a:lstStyle/>
          <a:p>
            <a:fld id="{632BDE3A-8A5F-47C4-AA75-58FC1EB2D3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4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0333F4A-94B5-B9DD-BB05-C0D0CA62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9545"/>
            <a:ext cx="11153774" cy="965477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 results of the T-GCN model and other baseline methods: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4C071-1DC3-0CA6-2BBE-3E1FC8660FD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6675" y="6173787"/>
            <a:ext cx="2743200" cy="365125"/>
          </a:xfrm>
        </p:spPr>
        <p:txBody>
          <a:bodyPr/>
          <a:lstStyle/>
          <a:p>
            <a:fld id="{51438DB5-2C4E-41BF-A162-48F83CA1EED5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99C0C-AD52-8AC6-E5A4-CF1466B19E1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05925" y="6173786"/>
            <a:ext cx="2743200" cy="365125"/>
          </a:xfrm>
        </p:spPr>
        <p:txBody>
          <a:bodyPr/>
          <a:lstStyle/>
          <a:p>
            <a:fld id="{632BDE3A-8A5F-47C4-AA75-58FC1EB2D383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93F0566-0147-1A24-B388-95183DF699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045524"/>
              </p:ext>
            </p:extLst>
          </p:nvPr>
        </p:nvGraphicFramePr>
        <p:xfrm>
          <a:off x="1864568" y="1664846"/>
          <a:ext cx="8182328" cy="450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791">
                  <a:extLst>
                    <a:ext uri="{9D8B030D-6E8A-4147-A177-3AD203B41FA5}">
                      <a16:colId xmlns:a16="http://schemas.microsoft.com/office/drawing/2014/main" val="834369516"/>
                    </a:ext>
                  </a:extLst>
                </a:gridCol>
                <a:gridCol w="1087482">
                  <a:extLst>
                    <a:ext uri="{9D8B030D-6E8A-4147-A177-3AD203B41FA5}">
                      <a16:colId xmlns:a16="http://schemas.microsoft.com/office/drawing/2014/main" val="4221261585"/>
                    </a:ext>
                  </a:extLst>
                </a:gridCol>
                <a:gridCol w="958100">
                  <a:extLst>
                    <a:ext uri="{9D8B030D-6E8A-4147-A177-3AD203B41FA5}">
                      <a16:colId xmlns:a16="http://schemas.microsoft.com/office/drawing/2014/main" val="966668359"/>
                    </a:ext>
                  </a:extLst>
                </a:gridCol>
                <a:gridCol w="1022791">
                  <a:extLst>
                    <a:ext uri="{9D8B030D-6E8A-4147-A177-3AD203B41FA5}">
                      <a16:colId xmlns:a16="http://schemas.microsoft.com/office/drawing/2014/main" val="4039096445"/>
                    </a:ext>
                  </a:extLst>
                </a:gridCol>
                <a:gridCol w="1022791">
                  <a:extLst>
                    <a:ext uri="{9D8B030D-6E8A-4147-A177-3AD203B41FA5}">
                      <a16:colId xmlns:a16="http://schemas.microsoft.com/office/drawing/2014/main" val="2727147755"/>
                    </a:ext>
                  </a:extLst>
                </a:gridCol>
                <a:gridCol w="1022791">
                  <a:extLst>
                    <a:ext uri="{9D8B030D-6E8A-4147-A177-3AD203B41FA5}">
                      <a16:colId xmlns:a16="http://schemas.microsoft.com/office/drawing/2014/main" val="2012903090"/>
                    </a:ext>
                  </a:extLst>
                </a:gridCol>
                <a:gridCol w="1022791">
                  <a:extLst>
                    <a:ext uri="{9D8B030D-6E8A-4147-A177-3AD203B41FA5}">
                      <a16:colId xmlns:a16="http://schemas.microsoft.com/office/drawing/2014/main" val="1665025398"/>
                    </a:ext>
                  </a:extLst>
                </a:gridCol>
                <a:gridCol w="1022791">
                  <a:extLst>
                    <a:ext uri="{9D8B030D-6E8A-4147-A177-3AD203B41FA5}">
                      <a16:colId xmlns:a16="http://schemas.microsoft.com/office/drawing/2014/main" val="342974060"/>
                    </a:ext>
                  </a:extLst>
                </a:gridCol>
              </a:tblGrid>
              <a:tr h="37574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Italy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856219"/>
                  </a:ext>
                </a:extLst>
              </a:tr>
              <a:tr h="3757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T-GCN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T-GCN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275487"/>
                  </a:ext>
                </a:extLst>
              </a:tr>
              <a:tr h="375745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15790"/>
                  </a:ext>
                </a:extLst>
              </a:tr>
              <a:tr h="3757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38594"/>
                  </a:ext>
                </a:extLst>
              </a:tr>
              <a:tr h="3757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495490"/>
                  </a:ext>
                </a:extLst>
              </a:tr>
              <a:tr h="3757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-47.11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599509"/>
                  </a:ext>
                </a:extLst>
              </a:tr>
              <a:tr h="3757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-42.37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379531"/>
                  </a:ext>
                </a:extLst>
              </a:tr>
              <a:tr h="375745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082118"/>
                  </a:ext>
                </a:extLst>
              </a:tr>
              <a:tr h="3757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108633"/>
                  </a:ext>
                </a:extLst>
              </a:tr>
              <a:tr h="3757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02278"/>
                  </a:ext>
                </a:extLst>
              </a:tr>
              <a:tr h="3757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-49.26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883556"/>
                  </a:ext>
                </a:extLst>
              </a:tr>
              <a:tr h="3757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-44.10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87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86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4FA1-80B9-E8E6-AF43-67620A14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A7765-8D3B-3BB7-38FF-6FBB650E8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Grid Search for Hyperparameter tuning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Attention based methods to search for higher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for US counties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CB32F335-863A-B759-1F26-0E1AD3EA26A5}"/>
              </a:ext>
            </a:extLst>
          </p:cNvPr>
          <p:cNvSpPr txBox="1">
            <a:spLocks/>
          </p:cNvSpPr>
          <p:nvPr/>
        </p:nvSpPr>
        <p:spPr>
          <a:xfrm>
            <a:off x="66675" y="617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438DB5-2C4E-41BF-A162-48F83CA1EED5}" type="datetime1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80C2C63-A6BD-34A0-4B84-87C64FC1C0AC}"/>
              </a:ext>
            </a:extLst>
          </p:cNvPr>
          <p:cNvSpPr txBox="1">
            <a:spLocks/>
          </p:cNvSpPr>
          <p:nvPr/>
        </p:nvSpPr>
        <p:spPr>
          <a:xfrm>
            <a:off x="9305925" y="61737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2BDE3A-8A5F-47C4-AA75-58FC1EB2D3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7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B833-70BE-CFFB-0659-E43B1576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26" y="565183"/>
            <a:ext cx="6934201" cy="965477"/>
          </a:xfrm>
        </p:spPr>
        <p:txBody>
          <a:bodyPr/>
          <a:lstStyle/>
          <a:p>
            <a:r>
              <a:rPr lang="en-US" dirty="0"/>
              <a:t>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73BF-2757-A745-A607-1DFCDCB27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26" y="1610977"/>
            <a:ext cx="6934200" cy="3636045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Chimmula</a:t>
            </a:r>
            <a:r>
              <a:rPr lang="en-US" dirty="0"/>
              <a:t>, V. K. R.; and Zhang, L. 2020. Time Series Forecasting of COVID-19 transmission in Canada Using LSTM Networks. Chaos, Solitons &amp; Fractals 109864.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 F., Dong B., Khan L., </a:t>
            </a:r>
            <a:r>
              <a:rPr lang="en-US" dirty="0" err="1"/>
              <a:t>Thuraisingham</a:t>
            </a:r>
            <a:r>
              <a:rPr lang="en-US" dirty="0"/>
              <a:t> B., Brandt P. T., </a:t>
            </a:r>
            <a:r>
              <a:rPr lang="en-US" dirty="0" err="1"/>
              <a:t>D’Orazio</a:t>
            </a:r>
            <a:r>
              <a:rPr lang="en-US" dirty="0"/>
              <a:t> V. J., Data-Driven Time Series Forecasting for Social Studies Using </a:t>
            </a:r>
            <a:r>
              <a:rPr lang="en-US" dirty="0" err="1"/>
              <a:t>Spatio</a:t>
            </a:r>
            <a:r>
              <a:rPr lang="en-US" dirty="0"/>
              <a:t>-Temporal Graph Neural Networks. </a:t>
            </a:r>
            <a:r>
              <a:rPr lang="en-US" dirty="0" err="1"/>
              <a:t>GoodIT</a:t>
            </a:r>
            <a:r>
              <a:rPr lang="en-US" dirty="0"/>
              <a:t> ‘21: Proceedings of the Conference on Information Technology for Social Good.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Panagopoulos, George and </a:t>
            </a:r>
            <a:r>
              <a:rPr lang="en-US" dirty="0" err="1"/>
              <a:t>Nikolentzos</a:t>
            </a:r>
            <a:r>
              <a:rPr lang="en-US" dirty="0"/>
              <a:t>, Giannis and </a:t>
            </a:r>
            <a:r>
              <a:rPr lang="en-US" dirty="0" err="1"/>
              <a:t>Vazirgiannis</a:t>
            </a:r>
            <a:r>
              <a:rPr lang="en-US" dirty="0"/>
              <a:t>, Michalis, Transfer Graph Neural Networks for Pandemic Forecasting, Proceedings of the 35th AAAI Conference on Artificial Intelligence, 2021.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Zhao, Ling and Song, </a:t>
            </a:r>
            <a:r>
              <a:rPr lang="en-US" dirty="0" err="1"/>
              <a:t>Yujiao</a:t>
            </a:r>
            <a:r>
              <a:rPr lang="en-US" dirty="0"/>
              <a:t> and Zhang, Chao and Liu, Yu and Wang, Pu and Lin, Tao and Deng, Min and Li, Haifeng, T-GCN: A Temporal Graph Convolutional Network for Traffic Prediction, IEEE Transactions on Intelligent Transportation Systems, 2019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B894-4512-0CC9-8796-A9ADAEC33FFC}"/>
              </a:ext>
            </a:extLst>
          </p:cNvPr>
          <p:cNvSpPr txBox="1">
            <a:spLocks/>
          </p:cNvSpPr>
          <p:nvPr/>
        </p:nvSpPr>
        <p:spPr>
          <a:xfrm>
            <a:off x="9305925" y="61737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2BDE3A-8A5F-47C4-AA75-58FC1EB2D38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DEF7A-9468-272F-262B-8DCEB5E5D214}"/>
              </a:ext>
            </a:extLst>
          </p:cNvPr>
          <p:cNvSpPr txBox="1">
            <a:spLocks/>
          </p:cNvSpPr>
          <p:nvPr/>
        </p:nvSpPr>
        <p:spPr>
          <a:xfrm>
            <a:off x="66675" y="617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438DB5-2C4E-41BF-A162-48F83CA1EED5}" type="datetime1">
              <a:rPr lang="en-US" smtClean="0"/>
              <a:pPr/>
              <a:t>5/4/2022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22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D3C50"/>
      </a:dk2>
      <a:lt2>
        <a:srgbClr val="CBD1D1"/>
      </a:lt2>
      <a:accent1>
        <a:srgbClr val="46A0D8"/>
      </a:accent1>
      <a:accent2>
        <a:srgbClr val="CC5B27"/>
      </a:accent2>
      <a:accent3>
        <a:srgbClr val="33AC55"/>
      </a:accent3>
      <a:accent4>
        <a:srgbClr val="EE9F20"/>
      </a:accent4>
      <a:accent5>
        <a:srgbClr val="824D9D"/>
      </a:accent5>
      <a:accent6>
        <a:srgbClr val="3ABA9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942_Healthy Habit Tracker_AAS_v4" id="{272139E4-8207-4FFF-92DC-6B71E4E328C2}" vid="{A345D589-1952-4E98-A5C7-1876A0ED26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0F006E-CFBA-42F5-9FF9-61FCF419D29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861605-B1C0-4BCB-BC29-B0BED6CC85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231AC5-05FE-43D0-8674-8D01CDB4A7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Healthy Habit Tracker</Template>
  <TotalTime>1551</TotalTime>
  <Words>475</Words>
  <Application>Microsoft Office PowerPoint</Application>
  <PresentationFormat>Widescreen</PresentationFormat>
  <Paragraphs>156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Segoe UI</vt:lpstr>
      <vt:lpstr>Office Theme</vt:lpstr>
      <vt:lpstr>COVID-19 Forecasting using Temporal Graph Convolutional Network</vt:lpstr>
      <vt:lpstr>Motivation:</vt:lpstr>
      <vt:lpstr>Related Works:</vt:lpstr>
      <vt:lpstr>Problem Definition:</vt:lpstr>
      <vt:lpstr>Temporal Graph Convolutional Network:</vt:lpstr>
      <vt:lpstr>Dataset:</vt:lpstr>
      <vt:lpstr>Prediction results of the T-GCN model and other baseline methods:</vt:lpstr>
      <vt:lpstr>Future Work:</vt:lpstr>
      <vt:lpstr>Reference: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Forecasting using Temporal Graph Convolutional Network</dc:title>
  <dc:creator>Anik Alvi</dc:creator>
  <cp:lastModifiedBy>Anik Alvi</cp:lastModifiedBy>
  <cp:revision>8</cp:revision>
  <dcterms:created xsi:type="dcterms:W3CDTF">2022-05-04T14:53:26Z</dcterms:created>
  <dcterms:modified xsi:type="dcterms:W3CDTF">2022-05-05T16:45:05Z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