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70" r:id="rId3"/>
    <p:sldId id="263" r:id="rId4"/>
    <p:sldId id="264" r:id="rId5"/>
    <p:sldId id="265" r:id="rId6"/>
    <p:sldId id="271" r:id="rId7"/>
    <p:sldId id="272" r:id="rId8"/>
    <p:sldId id="273" r:id="rId9"/>
    <p:sldId id="274" r:id="rId10"/>
    <p:sldId id="266" r:id="rId11"/>
    <p:sldId id="275" r:id="rId12"/>
    <p:sldId id="27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63" autoAdjust="0"/>
  </p:normalViewPr>
  <p:slideViewPr>
    <p:cSldViewPr snapToGrid="0">
      <p:cViewPr varScale="1">
        <p:scale>
          <a:sx n="92" d="100"/>
          <a:sy n="92" d="100"/>
        </p:scale>
        <p:origin x="21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A69-752F-4AC1-9E30-082135980F3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A140-3A60-4198-9C2B-303499AF7B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5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1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4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2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0D43-58D7-440C-802A-2D942AC20C8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0205"/>
            <a:ext cx="9144000" cy="190662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4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Романов А.В.</a:t>
            </a:r>
            <a:br>
              <a:rPr lang="ru-RU" sz="24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Комплексный </a:t>
            </a:r>
            <a:r>
              <a:rPr lang="ru-RU" sz="24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анализ наблюдений за уровнем грунтовых вод в развитии волонтёрской программы </a:t>
            </a:r>
            <a:r>
              <a:rPr lang="en-US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4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Citizen</a:t>
            </a:r>
            <a:r>
              <a:rPr lang="ru-RU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(Гражданская наука</a:t>
            </a:r>
            <a:r>
              <a:rPr lang="ru-RU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24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20.03.2024 г.</a:t>
            </a:r>
            <a:endParaRPr lang="ru-RU" sz="2800" b="1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850" y="13009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B6416-C4FB-4A8E-8953-1CDD292F604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1840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211622" y="5833374"/>
            <a:ext cx="39323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914400">
              <a:lnSpc>
                <a:spcPct val="90000"/>
              </a:lnSpc>
              <a:spcBef>
                <a:spcPts val="1000"/>
              </a:spcBef>
            </a:pPr>
            <a:r>
              <a:rPr lang="ru-RU" sz="2400" b="1" dirty="0" smtClean="0">
                <a:solidFill>
                  <a:srgbClr val="003399"/>
                </a:solidFill>
              </a:rPr>
              <a:t>Консультант: </a:t>
            </a:r>
            <a:r>
              <a:rPr lang="ru-RU" sz="2400" b="1" dirty="0">
                <a:solidFill>
                  <a:srgbClr val="003399"/>
                </a:solidFill>
              </a:rPr>
              <a:t>Баринова В.О.</a:t>
            </a:r>
          </a:p>
        </p:txBody>
      </p:sp>
    </p:spTree>
    <p:extLst>
      <p:ext uri="{BB962C8B-B14F-4D97-AF65-F5344CB8AC3E}">
        <p14:creationId xmlns:p14="http://schemas.microsoft.com/office/powerpoint/2010/main" val="976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3" y="0"/>
            <a:ext cx="675409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1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0" y="0"/>
            <a:ext cx="746597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9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4" y="0"/>
            <a:ext cx="6877455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87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14033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1200"/>
            </a:pPr>
            <a:endParaRPr lang="ru-RU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чём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 сайт?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(перечислить языки и технологии)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Языки: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Технологии: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СУБД</a:t>
            </a:r>
            <a:r>
              <a:rPr lang="ru-RU" sz="2000" b="1" i="1" dirty="0" smtClean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endParaRPr lang="ru-RU" sz="2000" b="1" i="1" dirty="0">
              <a:solidFill>
                <a:srgbClr val="00339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написан с нуля или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использовали </a:t>
            </a:r>
            <a:r>
              <a:rPr lang="ru-RU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фреймворки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использованы библиотеки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Фреймворк –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000" b="1" i="1" dirty="0" smtClean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endParaRPr lang="ru-RU" sz="2000" b="1" i="1" dirty="0">
              <a:solidFill>
                <a:srgbClr val="00339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браузеры поддерживаются?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порядке частоты использования: 1)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GoogleChrome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2)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Mozilla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3) </a:t>
            </a:r>
            <a:r>
              <a:rPr lang="ru-RU" sz="2000" b="1" i="1" dirty="0" err="1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4) Яндекс Браузер</a:t>
            </a:r>
            <a:r>
              <a:rPr lang="ru-RU" sz="2000" b="1" i="1" dirty="0" smtClean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endParaRPr lang="ru-RU" sz="2000" b="1" i="1" dirty="0">
              <a:solidFill>
                <a:srgbClr val="00339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Поддерживается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</a:rPr>
              <a:t>ли </a:t>
            </a:r>
            <a:r>
              <a:rPr lang="ru-RU" sz="2000" b="1" dirty="0" err="1">
                <a:latin typeface="Calibri" panose="020F0502020204030204" pitchFamily="34" charset="0"/>
                <a:ea typeface="Calibri" panose="020F0502020204030204" pitchFamily="34" charset="0"/>
              </a:rPr>
              <a:t>верстка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</a:rPr>
              <a:t> сайта под мобильный телефон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?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 данной работе вёрстка сайта успешно работает как в вертикальной, так и в горизонтальной ориентации большинства устройств. Реально это делается следующим образом: а) 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CTRL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Shift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12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ru-RU" sz="12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b="1" i="1" dirty="0">
                <a:solidFill>
                  <a:srgbClr val="0033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выход в терминал; б) там всё высвечивается для какого-то одного устройства, но их можно выбирать по желанию.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1004"/>
            <a:ext cx="9066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 </a:t>
            </a: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технологии: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7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27220"/>
            <a:ext cx="9144000" cy="158564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2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Премного благодарен Вере Олеговне БАРИНОВОЙ за её </a:t>
            </a:r>
            <a:r>
              <a:rPr lang="ru-RU" sz="2000" b="1" dirty="0" err="1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подвижничесткий</a:t>
            </a:r>
            <a:r>
              <a:rPr lang="ru-RU" sz="2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труд (граничащий с самопожертвованием) в передаче глубоких знаний в области информационных технологий.</a:t>
            </a:r>
            <a:br>
              <a:rPr lang="ru-RU" sz="2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Искренне желаю ей здоровья и скорейшего завершения диссертационной работы.</a:t>
            </a:r>
            <a:endParaRPr lang="ru-RU" sz="2000" b="1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2EFE3-E047-4AFA-ACB0-7CDBDE38EF9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931"/>
            <a:ext cx="9144000" cy="2459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2156"/>
            <a:ext cx="9144000" cy="43254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rgbClr val="003399"/>
                </a:solidFill>
                <a:latin typeface="+mn-lt"/>
              </a:rPr>
              <a:t>Краткая постановка задачи, которая постепенно корректировалась: </a:t>
            </a:r>
            <a:endParaRPr lang="ru-RU" sz="2000" b="1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39241"/>
            <a:ext cx="9144000" cy="5518759"/>
          </a:xfrm>
        </p:spPr>
        <p:txBody>
          <a:bodyPr>
            <a:noAutofit/>
          </a:bodyPr>
          <a:lstStyle/>
          <a:p>
            <a:pPr algn="just"/>
            <a:r>
              <a:rPr lang="ru-RU" sz="1100" b="1" dirty="0" smtClean="0"/>
              <a:t>В течение многих лет под эгидой ВМО ООН проводится проект </a:t>
            </a:r>
            <a:r>
              <a:rPr lang="en-US" sz="1100" b="1" dirty="0" smtClean="0"/>
              <a:t>“Citizen Science” (</a:t>
            </a:r>
            <a:r>
              <a:rPr lang="ru-RU" sz="1100" b="1" dirty="0" smtClean="0"/>
              <a:t>Гражданская наука), объединяющий волонтёров многих стран мира в их добровольной работе, связанной с расширением фактических данных наблюдений за самыми разными гидрометеорологическими характеристиками. Эти данные передаются по стандартным каналам связи в стационарные центры их обработки и служат реальным дополнением при мониторинге текущей гидрометеорологической ситуации и её прогнозирования.</a:t>
            </a:r>
          </a:p>
          <a:p>
            <a:pPr algn="just"/>
            <a:r>
              <a:rPr lang="ru-RU" sz="1100" b="1" dirty="0" smtClean="0"/>
              <a:t>Одной из таких характеристик являются данные наблюдений за уровнями </a:t>
            </a:r>
            <a:r>
              <a:rPr lang="ru-RU" sz="1100" b="1" dirty="0"/>
              <a:t>г</a:t>
            </a:r>
            <a:r>
              <a:rPr lang="ru-RU" sz="1100" b="1" dirty="0" smtClean="0"/>
              <a:t>рунтовых вод, являющиеся косвенным показателем состояния водосбора, при моделировании процесса формирования речного стока с целью его прогнозирования.</a:t>
            </a:r>
          </a:p>
          <a:p>
            <a:pPr algn="just"/>
            <a:r>
              <a:rPr lang="ru-RU" sz="1100" b="1" dirty="0" smtClean="0"/>
              <a:t>Учитывая отсутствие таких массовых данных наблюдений в системе </a:t>
            </a:r>
            <a:r>
              <a:rPr lang="ru-RU" sz="1100" b="1" dirty="0" err="1" smtClean="0"/>
              <a:t>гидрометслужбы</a:t>
            </a:r>
            <a:r>
              <a:rPr lang="ru-RU" sz="1100" b="1" dirty="0" smtClean="0"/>
              <a:t> РФ автором данного проекта </a:t>
            </a:r>
            <a:r>
              <a:rPr lang="ru-RU" sz="1100" b="1" dirty="0"/>
              <a:t>с 11.05.2020 </a:t>
            </a:r>
            <a:r>
              <a:rPr lang="ru-RU" sz="1100" b="1" dirty="0" smtClean="0"/>
              <a:t>г. была предпринята попытка самостоятельно организовать такие наблюдения на колодце, расположенном у него на даче недалеко от метеостанции Внуково. При этом дополнительно к измеряемым уровням грунтовых вод подключались среднесуточные данные наблюдения за атмосферным давлением, суточными суммами осадков и температурой воздуха с метеостанции Внуково.</a:t>
            </a:r>
          </a:p>
          <a:p>
            <a:pPr algn="just"/>
            <a:r>
              <a:rPr lang="ru-RU" sz="1100" b="1" dirty="0" smtClean="0"/>
              <a:t>Соответственно в рамках проекта, реализованного в </a:t>
            </a:r>
            <a:r>
              <a:rPr lang="en-US" sz="1100" b="1" dirty="0" smtClean="0"/>
              <a:t>ATOP, </a:t>
            </a:r>
            <a:r>
              <a:rPr lang="ru-RU" sz="1100" b="1" dirty="0" smtClean="0"/>
              <a:t>на первом этапе предполагалось: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100" b="1" dirty="0" smtClean="0"/>
              <a:t>преобразовать </a:t>
            </a:r>
            <a:r>
              <a:rPr lang="ru-RU" sz="1100" b="1" dirty="0"/>
              <a:t>накопленный материал </a:t>
            </a:r>
            <a:r>
              <a:rPr lang="ru-RU" sz="1100" b="1" dirty="0" smtClean="0"/>
              <a:t>наблюдений, </a:t>
            </a:r>
            <a:r>
              <a:rPr lang="ru-RU" sz="1100" b="1" dirty="0"/>
              <a:t>хранимый в виде таблиц формата .</a:t>
            </a:r>
            <a:r>
              <a:rPr lang="ru-RU" sz="1100" b="1" dirty="0" err="1"/>
              <a:t>xlsx</a:t>
            </a:r>
            <a:r>
              <a:rPr lang="ru-RU" sz="1100" b="1" dirty="0"/>
              <a:t>, с помощью </a:t>
            </a:r>
            <a:r>
              <a:rPr lang="ru-RU" sz="1100" b="1" dirty="0" smtClean="0"/>
              <a:t>современных языков программирования</a:t>
            </a:r>
            <a:r>
              <a:rPr lang="en-US" sz="1100" b="1" dirty="0" smtClean="0"/>
              <a:t> </a:t>
            </a:r>
            <a:r>
              <a:rPr lang="ru-RU" sz="1100" b="1" dirty="0"/>
              <a:t>в другой формат, позволяющий легко их обрабатывать самыми разными математическими средствами, имеющимися в арсенале численных методов анализа </a:t>
            </a:r>
            <a:r>
              <a:rPr lang="ru-RU" sz="1100" b="1" dirty="0" smtClean="0"/>
              <a:t>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100" b="1" dirty="0"/>
              <a:t>проанализировать статистические и функциональные связи между измеряемыми гидрометеорологическими </a:t>
            </a:r>
            <a:r>
              <a:rPr lang="ru-RU" sz="1100" b="1" dirty="0" smtClean="0"/>
              <a:t>характеристиками.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100" b="1" dirty="0" smtClean="0"/>
              <a:t>подготовить </a:t>
            </a:r>
            <a:r>
              <a:rPr lang="ru-RU" sz="1100" b="1" dirty="0"/>
              <a:t>сайт, на котором должно отслеживаться текущее состояние грунтовых вод в «реперном» колодце</a:t>
            </a:r>
            <a:r>
              <a:rPr lang="ru-RU" sz="1100" b="1" dirty="0" smtClean="0"/>
              <a:t>.</a:t>
            </a:r>
          </a:p>
          <a:p>
            <a:pPr marL="0" indent="0" algn="ctr">
              <a:buNone/>
            </a:pPr>
            <a:r>
              <a:rPr lang="ru-RU" sz="1100" b="1" dirty="0" smtClean="0"/>
              <a:t>↔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sz="1400" b="1" dirty="0" smtClean="0">
                <a:solidFill>
                  <a:srgbClr val="003399"/>
                </a:solidFill>
              </a:rPr>
              <a:t>Основные задачи развития проекта:</a:t>
            </a:r>
          </a:p>
          <a:p>
            <a:pPr algn="just">
              <a:buFont typeface="+mj-lt"/>
              <a:buAutoNum type="arabicParenR"/>
            </a:pPr>
            <a:r>
              <a:rPr lang="ru-RU" sz="1100" b="1" dirty="0" smtClean="0">
                <a:solidFill>
                  <a:srgbClr val="003399"/>
                </a:solidFill>
              </a:rPr>
              <a:t> подготовка научной статьи с описанием волонтёрской деятельности в рамках проекта Гражданская наука с целью расширения числа </a:t>
            </a:r>
            <a:r>
              <a:rPr lang="ru-RU" sz="1100" b="1" dirty="0">
                <a:solidFill>
                  <a:srgbClr val="003399"/>
                </a:solidFill>
              </a:rPr>
              <a:t>участников по другим водосборам речных систем Российской </a:t>
            </a:r>
            <a:r>
              <a:rPr lang="ru-RU" sz="1100" b="1" dirty="0" smtClean="0">
                <a:solidFill>
                  <a:srgbClr val="003399"/>
                </a:solidFill>
              </a:rPr>
              <a:t>Федерации, что позволит </a:t>
            </a:r>
            <a:r>
              <a:rPr lang="ru-RU" sz="1100" b="1" dirty="0">
                <a:solidFill>
                  <a:srgbClr val="003399"/>
                </a:solidFill>
              </a:rPr>
              <a:t>повысить качественный анализ гидрологической ситуации при формировании гидрологических прогнозов разной заблаговременности</a:t>
            </a:r>
            <a:r>
              <a:rPr lang="ru-RU" sz="1100" b="1" dirty="0" smtClean="0">
                <a:solidFill>
                  <a:srgbClr val="003399"/>
                </a:solidFill>
              </a:rPr>
              <a:t>.</a:t>
            </a:r>
          </a:p>
          <a:p>
            <a:pPr algn="just">
              <a:buFont typeface="+mj-lt"/>
              <a:buAutoNum type="arabicParenR"/>
            </a:pPr>
            <a:r>
              <a:rPr lang="ru-RU" sz="1100" b="1" dirty="0">
                <a:solidFill>
                  <a:srgbClr val="003399"/>
                </a:solidFill>
              </a:rPr>
              <a:t>с</a:t>
            </a:r>
            <a:r>
              <a:rPr lang="ru-RU" sz="1100" b="1" dirty="0" smtClean="0">
                <a:solidFill>
                  <a:srgbClr val="003399"/>
                </a:solidFill>
              </a:rPr>
              <a:t>ущественно расширить наполнение сайта за счёт результатов работы, связанной с реализацией модели глубокого обучения </a:t>
            </a:r>
            <a:r>
              <a:rPr lang="ru-RU" sz="1100" b="1" dirty="0" err="1" smtClean="0">
                <a:solidFill>
                  <a:srgbClr val="003399"/>
                </a:solidFill>
              </a:rPr>
              <a:t>нейросети</a:t>
            </a:r>
            <a:r>
              <a:rPr lang="ru-RU" sz="1100" b="1" dirty="0" smtClean="0">
                <a:solidFill>
                  <a:srgbClr val="003399"/>
                </a:solidFill>
              </a:rPr>
              <a:t>.</a:t>
            </a:r>
          </a:p>
          <a:p>
            <a:pPr algn="just">
              <a:buFont typeface="+mj-lt"/>
              <a:buAutoNum type="arabicParenR"/>
            </a:pPr>
            <a:r>
              <a:rPr lang="ru-RU" sz="1100" b="1" dirty="0">
                <a:solidFill>
                  <a:srgbClr val="003399"/>
                </a:solidFill>
              </a:rPr>
              <a:t>присоединить </a:t>
            </a:r>
            <a:r>
              <a:rPr lang="ru-RU" sz="1100" b="1" dirty="0" smtClean="0">
                <a:solidFill>
                  <a:srgbClr val="003399"/>
                </a:solidFill>
              </a:rPr>
              <a:t>подготовленный сайт к </a:t>
            </a:r>
            <a:r>
              <a:rPr lang="ru-RU" sz="1100" b="1" dirty="0">
                <a:solidFill>
                  <a:srgbClr val="003399"/>
                </a:solidFill>
              </a:rPr>
              <a:t>общедоступному сайту ФГБУ "Гидрометцентр России" - https://meteoinfo.ru/pogoda: 1) меню - Фактические данные; 2) </a:t>
            </a:r>
            <a:r>
              <a:rPr lang="ru-RU" sz="1100" b="1" dirty="0" smtClean="0">
                <a:solidFill>
                  <a:srgbClr val="003399"/>
                </a:solidFill>
              </a:rPr>
              <a:t>подменю </a:t>
            </a:r>
            <a:r>
              <a:rPr lang="ru-RU" sz="1100" b="1" dirty="0">
                <a:solidFill>
                  <a:srgbClr val="003399"/>
                </a:solidFill>
              </a:rPr>
              <a:t>- Уровень грунтовых вод (проект "Гражданская наука"): 55 град. 31.8 минут северной широты и 37 град. 3.1 минут восточной долготы. По мере расширения числа участников меню может быть изменено, так как координаты других участников, а также координаты подземных скважин Федерального </a:t>
            </a:r>
            <a:r>
              <a:rPr lang="ru-RU" sz="1100" b="1" dirty="0" err="1">
                <a:solidFill>
                  <a:srgbClr val="003399"/>
                </a:solidFill>
              </a:rPr>
              <a:t>агенства</a:t>
            </a:r>
            <a:r>
              <a:rPr lang="ru-RU" sz="1100" b="1" dirty="0">
                <a:solidFill>
                  <a:srgbClr val="003399"/>
                </a:solidFill>
              </a:rPr>
              <a:t> по </a:t>
            </a:r>
            <a:r>
              <a:rPr lang="ru-RU" sz="1100" b="1" dirty="0" smtClean="0">
                <a:solidFill>
                  <a:srgbClr val="003399"/>
                </a:solidFill>
              </a:rPr>
              <a:t>недропользованию не должны нигде совпадать.</a:t>
            </a:r>
          </a:p>
          <a:p>
            <a:pPr algn="just">
              <a:buFont typeface="+mj-lt"/>
              <a:buAutoNum type="arabicParenR"/>
            </a:pPr>
            <a:endParaRPr lang="ru-RU" sz="1200" b="1" dirty="0">
              <a:solidFill>
                <a:srgbClr val="0033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850" y="13009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3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Слайды 4-6</a:t>
            </a:r>
          </a:p>
          <a:p>
            <a:pPr algn="ctr"/>
            <a:r>
              <a:rPr lang="ru-RU" b="1" dirty="0"/>
              <a:t>Самые выигрышные скриншоты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0"/>
            <a:ext cx="8001885" cy="6858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Слайды 4-6</a:t>
            </a:r>
          </a:p>
          <a:p>
            <a:pPr algn="ctr"/>
            <a:r>
              <a:rPr lang="ru-RU" b="1" dirty="0"/>
              <a:t>Самые выигрышные скриншоты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5" y="0"/>
            <a:ext cx="7190509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7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0"/>
            <a:ext cx="7148946" cy="6858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1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5" y="1300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3009"/>
            <a:ext cx="8084127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82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53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619</Words>
  <Application>Microsoft Office PowerPoint</Application>
  <PresentationFormat>Экран (4:3)</PresentationFormat>
  <Paragraphs>33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Романов А.В. Комплексный анализ наблюдений за уровнем грунтовых вод в развитии волонтёрской программы “Citizen Science” (Гражданская наука) 20.03.2024 г.</vt:lpstr>
      <vt:lpstr>Краткая постановка задачи, которая постепенно корректировалась: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Премного благодарен Вере Олеговне БАРИНОВОЙ за её подвижничесткий труд (граничащий с самопожертвованием) в передаче глубоких знаний в области информационных технологий. Искренне желаю ей здоровья и скорейшего завершения диссертационной работы.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!!!</dc:creator>
  <cp:lastModifiedBy>!!!</cp:lastModifiedBy>
  <cp:revision>26</cp:revision>
  <dcterms:created xsi:type="dcterms:W3CDTF">2024-03-13T11:14:07Z</dcterms:created>
  <dcterms:modified xsi:type="dcterms:W3CDTF">2024-03-13T15:26:50Z</dcterms:modified>
</cp:coreProperties>
</file>