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70" r:id="rId3"/>
    <p:sldId id="279" r:id="rId4"/>
    <p:sldId id="263" r:id="rId5"/>
    <p:sldId id="284" r:id="rId6"/>
    <p:sldId id="280" r:id="rId7"/>
    <p:sldId id="282" r:id="rId8"/>
    <p:sldId id="283" r:id="rId9"/>
    <p:sldId id="271" r:id="rId10"/>
    <p:sldId id="272" r:id="rId11"/>
    <p:sldId id="273" r:id="rId12"/>
    <p:sldId id="287" r:id="rId13"/>
    <p:sldId id="288" r:id="rId14"/>
    <p:sldId id="286" r:id="rId15"/>
    <p:sldId id="266" r:id="rId16"/>
    <p:sldId id="275" r:id="rId17"/>
    <p:sldId id="276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272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63" autoAdjust="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9A69-752F-4AC1-9E30-082135980F3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A140-3A60-4198-9C2B-303499AF7B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5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6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1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7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1A140-3A60-4198-9C2B-303499AF7B2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4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2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0D43-58D7-440C-802A-2D942AC20C8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2673-2B79-4AD1-97FD-3E2B138D9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844"/>
            <a:ext cx="9144000" cy="352906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Романов </a:t>
            </a:r>
            <a:r>
              <a:rPr lang="ru-RU" sz="3000" b="1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Алексей Викторович</a:t>
            </a:r>
            <a:r>
              <a:rPr lang="ru-RU" sz="18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Комплексный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наблюдений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за уровнем грунтовых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вод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развитии волонтёрской 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программы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3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Citizen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 err="1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3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(Гражданская наука</a:t>
            </a:r>
            <a: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sz="33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18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20.03.2024 г.</a:t>
            </a:r>
            <a:endParaRPr lang="ru-RU" sz="3000" b="1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3850" y="13009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B6416-C4FB-4A8E-8953-1CDD292F604C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1840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05047" y="6192756"/>
            <a:ext cx="55389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914400">
              <a:lnSpc>
                <a:spcPct val="90000"/>
              </a:lnSpc>
              <a:spcBef>
                <a:spcPts val="1000"/>
              </a:spcBef>
            </a:pPr>
            <a:r>
              <a:rPr lang="ru-RU" sz="3000" b="1" dirty="0" smtClean="0">
                <a:solidFill>
                  <a:srgbClr val="003399"/>
                </a:solidFill>
              </a:rPr>
              <a:t>Преподаватель: </a:t>
            </a:r>
            <a:r>
              <a:rPr lang="ru-RU" sz="3000" b="1" dirty="0">
                <a:solidFill>
                  <a:srgbClr val="003399"/>
                </a:solidFill>
              </a:rPr>
              <a:t>Баринова В.О.</a:t>
            </a:r>
          </a:p>
        </p:txBody>
      </p:sp>
    </p:spTree>
    <p:extLst>
      <p:ext uri="{BB962C8B-B14F-4D97-AF65-F5344CB8AC3E}">
        <p14:creationId xmlns:p14="http://schemas.microsoft.com/office/powerpoint/2010/main" val="976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70"/>
            <a:ext cx="9144000" cy="62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8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3009"/>
            <a:ext cx="8084127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08"/>
            <a:ext cx="9144000" cy="5153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0652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</a:t>
            </a:r>
            <a:r>
              <a:rPr lang="ru-RU" sz="2800" b="1" dirty="0" err="1" smtClean="0"/>
              <a:t>Катайск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92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0875"/>
            <a:ext cx="9144000" cy="5217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74717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(Шадринск)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34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490"/>
            <a:ext cx="9144000" cy="5356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17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8426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</a:t>
            </a:r>
            <a:r>
              <a:rPr lang="ru-RU" sz="2800" b="1" dirty="0" smtClean="0"/>
              <a:t>. Исеть (Мехонское)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7985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145"/>
            <a:ext cx="5943599" cy="49668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844704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7D272F"/>
                </a:solidFill>
              </a:rPr>
              <a:t>Несколько скриншотов, отражающих файловую структуру сайта</a:t>
            </a:r>
            <a:r>
              <a:rPr lang="en-US" sz="2200" b="1" dirty="0" smtClean="0">
                <a:solidFill>
                  <a:srgbClr val="7D272F"/>
                </a:solidFill>
              </a:rPr>
              <a:t> - </a:t>
            </a:r>
            <a:r>
              <a:rPr lang="ru-RU" sz="2200" b="1" dirty="0" smtClean="0">
                <a:solidFill>
                  <a:srgbClr val="7D272F"/>
                </a:solidFill>
              </a:rPr>
              <a:t> </a:t>
            </a:r>
            <a:r>
              <a:rPr lang="en-US" sz="2200" b="1" dirty="0" smtClean="0">
                <a:solidFill>
                  <a:srgbClr val="7D272F"/>
                </a:solidFill>
              </a:rPr>
              <a:t>“</a:t>
            </a:r>
            <a:r>
              <a:rPr lang="en-US" sz="2200" b="1" dirty="0" err="1" smtClean="0">
                <a:solidFill>
                  <a:srgbClr val="7D272F"/>
                </a:solidFill>
              </a:rPr>
              <a:t>site_of_analysis_h_x_p_t</a:t>
            </a:r>
            <a:r>
              <a:rPr lang="en-US" sz="2200" b="1" dirty="0" smtClean="0">
                <a:solidFill>
                  <a:srgbClr val="7D272F"/>
                </a:solidFill>
              </a:rPr>
              <a:t>”:</a:t>
            </a:r>
            <a:endParaRPr lang="ru-RU" sz="2200" b="1" dirty="0" smtClean="0">
              <a:solidFill>
                <a:srgbClr val="7D272F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309"/>
            <a:ext cx="9144000" cy="58396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90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97"/>
            <a:ext cx="9040091" cy="55998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879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215002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Языки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JavaScript, Python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; т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ехнологии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; СУБД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Использованы: 1) библиотеки </a:t>
            </a:r>
            <a:r>
              <a:rPr lang="ru-RU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2) </a:t>
            </a:r>
            <a:r>
              <a:rPr lang="ru-RU" sz="2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Сайт поддерживается (в порядке частоты использования) на: 1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GoogleChrome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2) </a:t>
            </a:r>
            <a:r>
              <a:rPr lang="ru-RU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Mozilla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3) </a:t>
            </a:r>
            <a:r>
              <a:rPr lang="ru-RU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, 4) Яндекс Браузер</a:t>
            </a:r>
            <a:r>
              <a:rPr lang="ru-RU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endParaRPr lang="ru-RU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just">
              <a:spcAft>
                <a:spcPts val="0"/>
              </a:spcAft>
              <a:buSzPct val="97000"/>
              <a:buFont typeface="Wingdings" panose="05000000000000000000" pitchFamily="2" charset="2"/>
              <a:buChar char="Ø"/>
            </a:pPr>
            <a:r>
              <a:rPr lang="ru-RU" sz="2600" dirty="0" smtClean="0">
                <a:ea typeface="Calibri" panose="020F0502020204030204" pitchFamily="34" charset="0"/>
              </a:rPr>
              <a:t>Вёрстка </a:t>
            </a:r>
            <a:r>
              <a:rPr lang="ru-RU" sz="2600" dirty="0">
                <a:ea typeface="Calibri" panose="020F0502020204030204" pitchFamily="34" charset="0"/>
              </a:rPr>
              <a:t>сайта успешно работает как в вертикальной, так и в горизонтальной ориентации </a:t>
            </a:r>
            <a:r>
              <a:rPr lang="ru-RU" sz="2600" dirty="0" smtClean="0">
                <a:ea typeface="Calibri" panose="020F0502020204030204" pitchFamily="34" charset="0"/>
              </a:rPr>
              <a:t>на большинстве мобильных устройств</a:t>
            </a:r>
            <a:r>
              <a:rPr lang="ru-RU" sz="2600" dirty="0">
                <a:ea typeface="Calibri" panose="020F0502020204030204" pitchFamily="34" charset="0"/>
              </a:rPr>
              <a:t>. 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61004"/>
            <a:ext cx="90661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30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Используемые  </a:t>
            </a: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технологии:</a:t>
            </a:r>
            <a:endParaRPr lang="ru-RU" sz="3000" dirty="0">
              <a:solidFill>
                <a:srgbClr val="7D2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7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42281"/>
            <a:ext cx="9144000" cy="3515719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Премного благодарен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Вере Олеговне БАРИНОВОЙ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её </a:t>
            </a:r>
            <a:r>
              <a:rPr lang="ru-RU" sz="3000" b="1" dirty="0" err="1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подвижничесткий</a:t>
            </a: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труд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(граничащий с самопожертвованием)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передаче глубоких знаний в области информационных технологий.</a:t>
            </a:r>
            <a:b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000" b="1" dirty="0" smtClean="0">
                <a:solidFill>
                  <a:srgbClr val="7D27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Искренне желаю ей здоровья и скорейшего завершения диссертационной работы</a:t>
            </a:r>
            <a:endParaRPr lang="ru-RU" sz="3000" b="1" dirty="0">
              <a:solidFill>
                <a:srgbClr val="7D27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2EFE3-E047-4AFA-ACB0-7CDBDE38EF9B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931"/>
            <a:ext cx="9144000" cy="2459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32157"/>
            <a:ext cx="9144000" cy="944092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Краткая постановка задачи, </a:t>
            </a:r>
            <a:b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000" b="1" dirty="0" smtClean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которая корректировалась: </a:t>
            </a:r>
            <a:endParaRPr lang="ru-RU" sz="3000" b="1" dirty="0">
              <a:solidFill>
                <a:srgbClr val="7D27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324" y="1776249"/>
            <a:ext cx="7199586" cy="461404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/>
              <a:t>“</a:t>
            </a:r>
            <a:r>
              <a:rPr lang="en-US" sz="2600" dirty="0"/>
              <a:t>Citizen Science” (</a:t>
            </a:r>
            <a:r>
              <a:rPr lang="ru-RU" sz="2600" dirty="0"/>
              <a:t>Гражданская наука) – комплексные </a:t>
            </a:r>
            <a:r>
              <a:rPr lang="ru-RU" sz="2600" b="1" dirty="0"/>
              <a:t>наблюдения</a:t>
            </a:r>
            <a:r>
              <a:rPr lang="ru-RU" sz="2600" dirty="0"/>
              <a:t> </a:t>
            </a:r>
            <a:r>
              <a:rPr lang="ru-RU" sz="2600" dirty="0" smtClean="0"/>
              <a:t>за </a:t>
            </a:r>
            <a:r>
              <a:rPr lang="ru-RU" sz="2600" dirty="0"/>
              <a:t>гидрометеорологическими </a:t>
            </a:r>
            <a:r>
              <a:rPr lang="ru-RU" sz="2600" dirty="0" smtClean="0"/>
              <a:t>характеристиками: давление,</a:t>
            </a:r>
            <a:r>
              <a:rPr lang="en-US" sz="2600" dirty="0" smtClean="0"/>
              <a:t> </a:t>
            </a:r>
            <a:r>
              <a:rPr lang="ru-RU" sz="2600" dirty="0" smtClean="0"/>
              <a:t>температура воздуха, осадки, уровень грунтовых вод, кислотность воды (</a:t>
            </a:r>
            <a:r>
              <a:rPr lang="en-US" sz="2600" dirty="0" err="1" smtClean="0"/>
              <a:t>xlsx</a:t>
            </a:r>
            <a:r>
              <a:rPr lang="ru-RU" sz="2600" dirty="0" smtClean="0"/>
              <a:t>)</a:t>
            </a:r>
            <a:endParaRPr lang="ru-RU" sz="26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600" b="1" dirty="0"/>
              <a:t>Анализ</a:t>
            </a:r>
            <a:r>
              <a:rPr lang="ru-RU" sz="2600" dirty="0"/>
              <a:t> статистических и функциональных связей между измеряемыми  характеристиками.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600" b="1" dirty="0"/>
              <a:t>Сайт</a:t>
            </a:r>
            <a:r>
              <a:rPr lang="ru-RU" sz="2600" dirty="0"/>
              <a:t>, на котором должно отслеживаться текущее состояние грунтовых вод в «реперном» колодце.</a:t>
            </a:r>
          </a:p>
          <a:p>
            <a:pPr marL="0" indent="0" algn="just">
              <a:buNone/>
            </a:pPr>
            <a:endParaRPr lang="ru-RU" sz="2600" dirty="0">
              <a:solidFill>
                <a:srgbClr val="0033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0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3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5540"/>
            <a:ext cx="9144000" cy="591313"/>
          </a:xfrm>
        </p:spPr>
        <p:txBody>
          <a:bodyPr>
            <a:noAutofit/>
          </a:bodyPr>
          <a:lstStyle/>
          <a:p>
            <a:pPr marL="571500" lvl="0" indent="-571500" algn="ctr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ru-RU" sz="3000" b="1" dirty="0">
                <a:solidFill>
                  <a:srgbClr val="7D2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Основные задачи развития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896" y="1568912"/>
            <a:ext cx="7992769" cy="499003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3000" dirty="0" smtClean="0">
                <a:solidFill>
                  <a:srgbClr val="003399"/>
                </a:solidFill>
              </a:rPr>
              <a:t>Научная статья </a:t>
            </a:r>
            <a:r>
              <a:rPr lang="ru-RU" sz="3000" dirty="0">
                <a:solidFill>
                  <a:srgbClr val="003399"/>
                </a:solidFill>
              </a:rPr>
              <a:t>с описанием волонтёрской деятельности в рамках проекта Гражданская </a:t>
            </a:r>
            <a:r>
              <a:rPr lang="ru-RU" sz="3000" dirty="0" smtClean="0">
                <a:solidFill>
                  <a:srgbClr val="003399"/>
                </a:solidFill>
              </a:rPr>
              <a:t>наука.</a:t>
            </a:r>
            <a:endParaRPr lang="ru-RU" sz="3000" dirty="0">
              <a:solidFill>
                <a:srgbClr val="003399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000" dirty="0" smtClean="0">
                <a:solidFill>
                  <a:srgbClr val="003399"/>
                </a:solidFill>
              </a:rPr>
              <a:t>Расширение наполнения </a:t>
            </a:r>
            <a:r>
              <a:rPr lang="ru-RU" sz="3000" dirty="0">
                <a:solidFill>
                  <a:srgbClr val="003399"/>
                </a:solidFill>
              </a:rPr>
              <a:t>сайта за счёт результатов работы, связанной с реализацией модели глубокого обучения </a:t>
            </a:r>
            <a:r>
              <a:rPr lang="ru-RU" sz="3000" dirty="0" err="1">
                <a:solidFill>
                  <a:srgbClr val="003399"/>
                </a:solidFill>
              </a:rPr>
              <a:t>нейросети</a:t>
            </a:r>
            <a:r>
              <a:rPr lang="ru-RU" sz="3000" dirty="0">
                <a:solidFill>
                  <a:srgbClr val="003399"/>
                </a:solidFill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3000" dirty="0" smtClean="0">
                <a:solidFill>
                  <a:srgbClr val="003399"/>
                </a:solidFill>
              </a:rPr>
              <a:t>Присоединить </a:t>
            </a:r>
            <a:r>
              <a:rPr lang="ru-RU" sz="3000" dirty="0">
                <a:solidFill>
                  <a:srgbClr val="003399"/>
                </a:solidFill>
              </a:rPr>
              <a:t>подготовленный сайт к общедоступному сайту ФГБУ "Гидрометцентр России" - https://</a:t>
            </a:r>
            <a:r>
              <a:rPr lang="ru-RU" sz="3000" dirty="0" smtClean="0">
                <a:solidFill>
                  <a:srgbClr val="003399"/>
                </a:solidFill>
              </a:rPr>
              <a:t>meteoinfo.ru/pogoda</a:t>
            </a:r>
            <a:r>
              <a:rPr lang="ru-RU" sz="3000" dirty="0">
                <a:solidFill>
                  <a:srgbClr val="003399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0"/>
            <a:ext cx="1143000" cy="59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0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Слайды 4-6</a:t>
            </a:r>
          </a:p>
          <a:p>
            <a:pPr algn="ctr"/>
            <a:r>
              <a:rPr lang="ru-RU" b="1" dirty="0"/>
              <a:t>Самые выигрышные скриншоты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0"/>
            <a:ext cx="8167256" cy="6858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48" y="0"/>
            <a:ext cx="1492327" cy="3854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05" y="4380223"/>
            <a:ext cx="1358970" cy="2355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68056" y="3854458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74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67" y="264292"/>
            <a:ext cx="1270065" cy="3835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409988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18" y="4552348"/>
            <a:ext cx="1251014" cy="21718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27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88" y="0"/>
            <a:ext cx="1333569" cy="36514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88" y="4178162"/>
            <a:ext cx="1346269" cy="2679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714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831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84" y="57012"/>
            <a:ext cx="1568531" cy="3657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12" y="4216264"/>
            <a:ext cx="1485976" cy="2641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14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…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231" cy="86932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594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8234"/>
            <a:ext cx="9049407" cy="6089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3009"/>
            <a:ext cx="1143000" cy="61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9"/>
            <a:ext cx="1151231" cy="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33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243</Words>
  <Application>Microsoft Office PowerPoint</Application>
  <PresentationFormat>Экран (4:3)</PresentationFormat>
  <Paragraphs>37</Paragraphs>
  <Slides>19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Тема Office</vt:lpstr>
      <vt:lpstr>Романов Алексей Викторович Комплексный анализ наблюдений  за уровнем грунтовых вод в развитии волонтёрской программы “Citizen Science” (Гражданская наука)  20.03.2024 г.</vt:lpstr>
      <vt:lpstr>  Краткая постановка задачи,  которая корректировалась: </vt:lpstr>
      <vt:lpstr>Основные задачи развития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Премного благодарен Вере Олеговне БАРИНОВОЙ за её подвижничесткий труд (граничащий с самопожертвованием) в передаче глубоких знаний в области информационных технологий. Искренне желаю ей здоровья и скорейшего завершения диссертационной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!!!</dc:creator>
  <cp:lastModifiedBy>AVROM</cp:lastModifiedBy>
  <cp:revision>61</cp:revision>
  <dcterms:created xsi:type="dcterms:W3CDTF">2024-03-13T11:14:07Z</dcterms:created>
  <dcterms:modified xsi:type="dcterms:W3CDTF">2024-03-18T17:58:57Z</dcterms:modified>
</cp:coreProperties>
</file>