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80A566B-7151-473C-AF44-DD7E5619C939}">
  <a:tblStyle styleId="{880A566B-7151-473C-AF44-DD7E5619C93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2421f8f2e_0_7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d2421f8f2e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2421f8f2e_0_8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d2421f8f2e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25"/>
          <p:cNvGraphicFramePr/>
          <p:nvPr/>
        </p:nvGraphicFramePr>
        <p:xfrm>
          <a:off x="0" y="42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{880A566B-7151-473C-AF44-DD7E5619C939}</a:tableStyleId>
              </a:tblPr>
              <a:tblGrid>
                <a:gridCol w="1125900"/>
                <a:gridCol w="1189450"/>
                <a:gridCol w="1770000"/>
                <a:gridCol w="1887550"/>
                <a:gridCol w="705325"/>
                <a:gridCol w="728075"/>
                <a:gridCol w="1737675"/>
              </a:tblGrid>
              <a:tr h="82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 u="none" cap="none" strike="noStrike"/>
                        <a:t>Stakeholder</a:t>
                      </a:r>
                      <a:endParaRPr sz="800" u="none" cap="none" strike="noStrike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/>
                        <a:t>Role (Related to project)</a:t>
                      </a:r>
                      <a:endParaRPr sz="8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/>
                        <a:t>Involvement</a:t>
                      </a:r>
                      <a:endParaRPr sz="8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Impact</a:t>
                      </a:r>
                      <a:endParaRPr sz="11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000"/>
                        <a:t>Power or Influence (H/M/L)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000"/>
                        <a:t>Interest (H/M/L)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/>
                        <a:t>Engagement</a:t>
                      </a:r>
                      <a:endParaRPr sz="8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737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Director of Product</a:t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Project sponsor</a:t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Makes high-level decisions; serves as team resource</a:t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Wants the project to succeed. No resistance.</a:t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H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M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Communicate regularly, but not daily. Ask questions and give updates.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5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Landscape Designer/Web Designer</a:t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Project team member</a:t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" sz="1000"/>
                        <a:t>Knowledge of website design and plants; strong relationships with OG employees</a:t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Invested in the project as a team member. Possible resistance if Landscape Designer role is affected.</a:t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H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H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Communicate daily as project team member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Existing Clients and Employees</a:t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Office Green customer</a:t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" sz="1000"/>
                        <a:t>Can give feedback on the customer experience</a:t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Some highly interested; others less so. Resistance only if Plant Pals affects main product line.</a:t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M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M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Communicate as needed to inform and get feedback.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3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Office Green’s Investors</a:t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Secondary stakeholder</a:t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Financial support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Little impact at present. Project could affect their investment if it affects Office Green’s performance. </a:t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M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L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Not directly involved. Keep updated on progress and performance.</a:t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7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Office Green Receptionist</a:t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Office Green employee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Answers questions about the service after launch</a:t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Little impact on their role. No resistance.</a:t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L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L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Not directly involved, but should be updated before launch</a:t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0" name="Google Shape;100;p25"/>
          <p:cNvSpPr txBox="1"/>
          <p:nvPr/>
        </p:nvSpPr>
        <p:spPr>
          <a:xfrm>
            <a:off x="0" y="0"/>
            <a:ext cx="9144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285F4"/>
                </a:solidFill>
                <a:highlight>
                  <a:schemeClr val="lt1"/>
                </a:highlight>
              </a:rPr>
              <a:t>Understanding stakeholders (stakeholder analysis)</a:t>
            </a:r>
            <a:endParaRPr b="1" sz="2000">
              <a:solidFill>
                <a:srgbClr val="4285F4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/>
        </p:nvSpPr>
        <p:spPr>
          <a:xfrm>
            <a:off x="2642351" y="70598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rgbClr val="666666"/>
                </a:solidFill>
              </a:rPr>
              <a:t>Keep satisfied (high priority)</a:t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06" name="Google Shape;106;p26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rgbClr val="666666"/>
                </a:solidFill>
              </a:rPr>
              <a:t>Manage closely (high effort)</a:t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07" name="Google Shape;107;p26"/>
          <p:cNvSpPr txBox="1"/>
          <p:nvPr/>
        </p:nvSpPr>
        <p:spPr>
          <a:xfrm>
            <a:off x="2642351" y="257594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rgbClr val="666666"/>
                </a:solidFill>
              </a:rPr>
              <a:t>Monitor (minimum effort)</a:t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08" name="Google Shape;108;p26"/>
          <p:cNvSpPr txBox="1"/>
          <p:nvPr/>
        </p:nvSpPr>
        <p:spPr>
          <a:xfrm>
            <a:off x="5459946" y="2574221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666666"/>
                </a:solidFill>
              </a:rPr>
              <a:t>Show consideration</a:t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09" name="Google Shape;109;p26"/>
          <p:cNvSpPr txBox="1"/>
          <p:nvPr/>
        </p:nvSpPr>
        <p:spPr>
          <a:xfrm>
            <a:off x="1311100" y="602636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666666"/>
                </a:solidFill>
              </a:rPr>
              <a:t>high</a:t>
            </a:r>
            <a:endParaRPr b="1"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10" name="Google Shape;110;p26"/>
          <p:cNvSpPr txBox="1"/>
          <p:nvPr/>
        </p:nvSpPr>
        <p:spPr>
          <a:xfrm>
            <a:off x="1311100" y="4208025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666666"/>
                </a:solidFill>
              </a:rPr>
              <a:t>low</a:t>
            </a:r>
            <a:endParaRPr b="1" i="0" sz="1400" u="none" cap="none" strike="noStrike">
              <a:solidFill>
                <a:srgbClr val="666666"/>
              </a:solidFill>
            </a:endParaRPr>
          </a:p>
        </p:txBody>
      </p:sp>
      <p:cxnSp>
        <p:nvCxnSpPr>
          <p:cNvPr id="111" name="Google Shape;111;p26"/>
          <p:cNvCxnSpPr/>
          <p:nvPr/>
        </p:nvCxnSpPr>
        <p:spPr>
          <a:xfrm rot="10800000">
            <a:off x="2283756" y="993450"/>
            <a:ext cx="0" cy="14766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2" name="Google Shape;112;p26"/>
          <p:cNvCxnSpPr/>
          <p:nvPr/>
        </p:nvCxnSpPr>
        <p:spPr>
          <a:xfrm>
            <a:off x="2283756" y="2695294"/>
            <a:ext cx="0" cy="15429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3" name="Google Shape;113;p26"/>
          <p:cNvSpPr txBox="1"/>
          <p:nvPr/>
        </p:nvSpPr>
        <p:spPr>
          <a:xfrm>
            <a:off x="7643525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666666"/>
                </a:solidFill>
              </a:rPr>
              <a:t>high</a:t>
            </a:r>
            <a:endParaRPr b="1"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14" name="Google Shape;114;p26"/>
          <p:cNvSpPr txBox="1"/>
          <p:nvPr/>
        </p:nvSpPr>
        <p:spPr>
          <a:xfrm>
            <a:off x="2302900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666666"/>
                </a:solidFill>
              </a:rPr>
              <a:t>low</a:t>
            </a:r>
            <a:endParaRPr b="1" i="0" sz="1400" u="none" cap="none" strike="noStrike">
              <a:solidFill>
                <a:srgbClr val="666666"/>
              </a:solidFill>
            </a:endParaRPr>
          </a:p>
        </p:txBody>
      </p:sp>
      <p:cxnSp>
        <p:nvCxnSpPr>
          <p:cNvPr id="115" name="Google Shape;115;p26"/>
          <p:cNvCxnSpPr>
            <a:stCxn id="116" idx="3"/>
          </p:cNvCxnSpPr>
          <p:nvPr/>
        </p:nvCxnSpPr>
        <p:spPr>
          <a:xfrm>
            <a:off x="6008301" y="4617394"/>
            <a:ext cx="1840200" cy="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7" name="Google Shape;117;p26"/>
          <p:cNvCxnSpPr>
            <a:stCxn id="116" idx="1"/>
            <a:endCxn id="114" idx="3"/>
          </p:cNvCxnSpPr>
          <p:nvPr/>
        </p:nvCxnSpPr>
        <p:spPr>
          <a:xfrm rot="10800000">
            <a:off x="3227200" y="4617384"/>
            <a:ext cx="1773900" cy="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8" name="Google Shape;118;p26"/>
          <p:cNvSpPr txBox="1"/>
          <p:nvPr/>
        </p:nvSpPr>
        <p:spPr>
          <a:xfrm>
            <a:off x="-10050" y="76200"/>
            <a:ext cx="91440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4285F4"/>
                </a:solidFill>
              </a:rPr>
              <a:t>Prioritizing </a:t>
            </a:r>
            <a:r>
              <a:rPr b="1" lang="en" sz="2000">
                <a:solidFill>
                  <a:srgbClr val="4285F4"/>
                </a:solidFill>
              </a:rPr>
              <a:t>s</a:t>
            </a:r>
            <a:r>
              <a:rPr b="1" i="0" lang="en" sz="2000" u="none" cap="none" strike="noStrike">
                <a:solidFill>
                  <a:srgbClr val="4285F4"/>
                </a:solidFill>
              </a:rPr>
              <a:t>takeholders (power grid)</a:t>
            </a:r>
            <a:endParaRPr b="1" i="0" sz="1400" u="none" cap="none" strike="noStrike">
              <a:solidFill>
                <a:srgbClr val="4285F4"/>
              </a:solidFill>
            </a:endParaRPr>
          </a:p>
        </p:txBody>
      </p:sp>
      <p:sp>
        <p:nvSpPr>
          <p:cNvPr id="119" name="Google Shape;119;p26"/>
          <p:cNvSpPr/>
          <p:nvPr/>
        </p:nvSpPr>
        <p:spPr>
          <a:xfrm>
            <a:off x="5125475" y="858363"/>
            <a:ext cx="808800" cy="3429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Director of Product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120" name="Google Shape;120;p26"/>
          <p:cNvSpPr/>
          <p:nvPr/>
        </p:nvSpPr>
        <p:spPr>
          <a:xfrm>
            <a:off x="7270450" y="993450"/>
            <a:ext cx="1007100" cy="4461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Landscape Designer/Web Designer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121" name="Google Shape;121;p26"/>
          <p:cNvSpPr/>
          <p:nvPr/>
        </p:nvSpPr>
        <p:spPr>
          <a:xfrm>
            <a:off x="3411225" y="2198625"/>
            <a:ext cx="756900" cy="342900"/>
          </a:xfrm>
          <a:prstGeom prst="roundRect">
            <a:avLst>
              <a:gd fmla="val 16667" name="adj"/>
            </a:avLst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OG Investors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122" name="Google Shape;122;p26"/>
          <p:cNvSpPr/>
          <p:nvPr/>
        </p:nvSpPr>
        <p:spPr>
          <a:xfrm>
            <a:off x="4937675" y="2403963"/>
            <a:ext cx="879600" cy="3429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Clients &amp; Employees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123" name="Google Shape;123;p26"/>
          <p:cNvSpPr/>
          <p:nvPr/>
        </p:nvSpPr>
        <p:spPr>
          <a:xfrm>
            <a:off x="3957450" y="3954225"/>
            <a:ext cx="924300" cy="3429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OG Receptionist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124" name="Google Shape;124;p26"/>
          <p:cNvSpPr txBox="1"/>
          <p:nvPr/>
        </p:nvSpPr>
        <p:spPr>
          <a:xfrm>
            <a:off x="38200" y="902675"/>
            <a:ext cx="1773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25" name="Google Shape;125;p26"/>
          <p:cNvSpPr/>
          <p:nvPr/>
        </p:nvSpPr>
        <p:spPr>
          <a:xfrm>
            <a:off x="239350" y="917250"/>
            <a:ext cx="1676400" cy="880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Drag each stakeholder’s box to the appropriate place on the power-interest grid</a:t>
            </a:r>
            <a:endParaRPr/>
          </a:p>
        </p:txBody>
      </p:sp>
      <p:sp>
        <p:nvSpPr>
          <p:cNvPr id="126" name="Google Shape;126;p26"/>
          <p:cNvSpPr txBox="1"/>
          <p:nvPr/>
        </p:nvSpPr>
        <p:spPr>
          <a:xfrm rot="-5400000">
            <a:off x="1463200" y="2475949"/>
            <a:ext cx="834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6AA84F"/>
                </a:solidFill>
              </a:rPr>
              <a:t>Power</a:t>
            </a:r>
            <a:endParaRPr b="1" i="0" sz="1600" u="none" cap="none" strike="noStrike">
              <a:solidFill>
                <a:srgbClr val="6AA84F"/>
              </a:solidFill>
            </a:endParaRPr>
          </a:p>
        </p:txBody>
      </p:sp>
      <p:sp>
        <p:nvSpPr>
          <p:cNvPr id="127" name="Google Shape;127;p26"/>
          <p:cNvSpPr txBox="1"/>
          <p:nvPr/>
        </p:nvSpPr>
        <p:spPr>
          <a:xfrm>
            <a:off x="5001201" y="4445944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500">
                <a:solidFill>
                  <a:srgbClr val="666666"/>
                </a:solidFill>
              </a:rPr>
              <a:t>med</a:t>
            </a:r>
            <a:endParaRPr b="1" i="0" sz="1500" u="none" cap="none" strike="noStrike">
              <a:solidFill>
                <a:srgbClr val="666666"/>
              </a:solidFill>
            </a:endParaRPr>
          </a:p>
        </p:txBody>
      </p:sp>
      <p:sp>
        <p:nvSpPr>
          <p:cNvPr id="128" name="Google Shape;128;p26"/>
          <p:cNvSpPr txBox="1"/>
          <p:nvPr/>
        </p:nvSpPr>
        <p:spPr>
          <a:xfrm>
            <a:off x="5008000" y="4712400"/>
            <a:ext cx="1007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9900"/>
                </a:solidFill>
              </a:rPr>
              <a:t>Interest</a:t>
            </a:r>
            <a:endParaRPr b="1"/>
          </a:p>
        </p:txBody>
      </p:sp>
      <p:sp>
        <p:nvSpPr>
          <p:cNvPr id="129" name="Google Shape;129;p26"/>
          <p:cNvSpPr txBox="1"/>
          <p:nvPr/>
        </p:nvSpPr>
        <p:spPr>
          <a:xfrm>
            <a:off x="1786976" y="2351019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500">
                <a:solidFill>
                  <a:srgbClr val="666666"/>
                </a:solidFill>
              </a:rPr>
              <a:t>med</a:t>
            </a:r>
            <a:endParaRPr b="1" i="0" sz="1500" u="none" cap="none" strike="noStrike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