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90BCBC-AF6B-49D3-9772-04E5A24A972C}">
  <a:tblStyle styleId="{1090BCBC-AF6B-49D3-9772-04E5A24A97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168736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168736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52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Project Vision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marR="9525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Create a great experience for the customer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marR="9525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Achieve less than 5% of customers reporting tech issues each week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marR="9525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Reduced food waste by 25%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marR="9525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Increased daily guest count by 20% (exceeded the goal of 10%)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Key accomplishment:</a:t>
            </a:r>
            <a:endParaRPr sz="13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200"/>
              <a:buChar char="●"/>
            </a:pPr>
            <a:r>
              <a:rPr lang="en" sz="1200">
                <a:solidFill>
                  <a:srgbClr val="4285F4"/>
                </a:solidFill>
              </a:rPr>
              <a:t>M</a:t>
            </a:r>
            <a:r>
              <a:rPr lang="en" sz="1200">
                <a:solidFill>
                  <a:srgbClr val="4285F4"/>
                </a:solidFill>
              </a:rPr>
              <a:t>onthly revenue increased upwards of 20% since September/pre-rollout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marR="9525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zT</a:t>
            </a:r>
            <a:r>
              <a:rPr lang="en" sz="1200">
                <a:solidFill>
                  <a:srgbClr val="595959"/>
                </a:solidFill>
              </a:rPr>
              <a:t>ablets increased average daily guest count by 10%.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Tablets decreased wait time by 30 minutes.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9525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1687363f9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1687363f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9abcc198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9abcc198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0414877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0414877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</a:t>
            </a:r>
            <a:r>
              <a:rPr lang="en" sz="1000"/>
              <a:t>December revenue was up to 20% over September’s monthly revenue.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1687363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1687363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1687363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1687363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1687363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1687363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6" name="Google Shape;56;p13"/>
          <p:cNvSpPr txBox="1"/>
          <p:nvPr>
            <p:ph idx="4294967295" type="ctrTitle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idx="4294967295" type="subTitle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727650" y="99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979675" y="966050"/>
            <a:ext cx="30000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952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Project Vision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marR="9525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Create a great experience for the customer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marR="9525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Achieve less than 5% of customers reporting tech issues each week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marR="9525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Reduced food waste by 25%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marR="9525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Increased daily guest count by 20% (exceeded the goal of 10%)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marR="952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Key accomplishment:</a:t>
            </a:r>
            <a:endParaRPr sz="13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Monthly revenue increased upwards of 20% since September/pre-rollout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marR="9525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T</a:t>
            </a:r>
            <a:r>
              <a:rPr lang="en" sz="1200">
                <a:solidFill>
                  <a:schemeClr val="dk2"/>
                </a:solidFill>
              </a:rPr>
              <a:t>ablets increased average daily guest count by 10%.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marR="9525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Tablets decreased wait time by 30 minutes.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700900" y="1100725"/>
            <a:ext cx="3636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Lesson Learned: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Continue to track customer experience and satisfaction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952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Made several adjustments in response to the pilot and our survey results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952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952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952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Next Steps: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300">
                <a:solidFill>
                  <a:schemeClr val="dk1"/>
                </a:solidFill>
              </a:rPr>
              <a:t>Implement tablets in more locations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Expand tablet features</a:t>
            </a:r>
            <a:endParaRPr b="1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3458" l="12205" r="11887" t="3075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3271" l="3450" r="8968" t="326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Tablet Launch April 23</a:t>
            </a:r>
            <a:endParaRPr b="1" sz="1300"/>
          </a:p>
        </p:txBody>
      </p:sp>
      <p:pic>
        <p:nvPicPr>
          <p:cNvPr id="92" name="Google Shape;92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3" name="Google Shape;93;p17"/>
          <p:cNvCxnSpPr>
            <a:endCxn id="94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</a:t>
            </a:r>
            <a:r>
              <a:rPr lang="en" sz="1100"/>
              <a:t>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customer </a:t>
            </a:r>
            <a:r>
              <a:rPr b="1" lang="en" sz="1200">
                <a:solidFill>
                  <a:schemeClr val="accent1"/>
                </a:solidFill>
              </a:rPr>
              <a:t>satisfaction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</a:t>
            </a:r>
            <a:r>
              <a:rPr b="1" lang="en" sz="1200">
                <a:solidFill>
                  <a:schemeClr val="accent1"/>
                </a:solidFill>
              </a:rPr>
              <a:t>sales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Looking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0" name="Google Shape;110;p19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{1090BCBC-AF6B-49D3-9772-04E5A24A972C}</a:tableStyleId>
              </a:tblPr>
              <a:tblGrid>
                <a:gridCol w="2413000"/>
                <a:gridCol w="2413000"/>
                <a:gridCol w="2413000"/>
              </a:tblGrid>
              <a:tr h="64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Initiative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Action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Date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68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7D8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0045" lvl="0" marL="457200" rtl="0" algn="ctr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