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6"/>
  </p:notesMasterIdLst>
  <p:sldIdLst>
    <p:sldId id="256" r:id="rId2"/>
    <p:sldId id="263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D0"/>
    <a:srgbClr val="0098A5"/>
    <a:srgbClr val="005963"/>
    <a:srgbClr val="D93F00"/>
    <a:srgbClr val="FFFFFF"/>
    <a:srgbClr val="E4B429"/>
    <a:srgbClr val="FFD54F"/>
    <a:srgbClr val="FFEA3D"/>
    <a:srgbClr val="FFFFAA"/>
    <a:srgbClr val="E02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68481-ABCB-394C-8DA2-97C968BAE7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4000"/>
            <a:ext cx="3784500" cy="10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54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09-Dec-21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6377232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6377232"/>
            <a:ext cx="415425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3" name="Group 22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28" name="Rectangle 27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9" name="Rectangle 28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0" name="Rectangle 29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1" name="Rectangle 30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1" y="1396192"/>
            <a:ext cx="4157035" cy="670270"/>
          </a:xfrm>
        </p:spPr>
        <p:txBody>
          <a:bodyPr anchor="b">
            <a:noAutofit/>
          </a:bodyPr>
          <a:lstStyle>
            <a:lvl1pPr marL="0" indent="0">
              <a:buNone/>
              <a:defRPr sz="2200" b="1" baseline="0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1" y="2184401"/>
            <a:ext cx="4157035" cy="3846945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20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80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6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40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115" y="1396192"/>
            <a:ext cx="4195094" cy="670270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115" y="2184401"/>
            <a:ext cx="4195094" cy="3846945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20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80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6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40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23A3DC-CD7A-DF4E-ADC2-6DD38E830211}"/>
              </a:ext>
            </a:extLst>
          </p:cNvPr>
          <p:cNvGrpSpPr/>
          <p:nvPr userDrawn="1"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28CDB8-9CE7-F046-83B8-8D8CF610ADBF}"/>
                </a:ext>
              </a:extLst>
            </p:cNvPr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43FC5B-9F1D-8B41-8575-9895686DF83F}"/>
                </a:ext>
              </a:extLst>
            </p:cNvPr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9D3ED9D-9A52-4E4F-AF16-9850BFFC18B2}"/>
                  </a:ext>
                </a:extLst>
              </p:cNvPr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1245AEF-644B-6547-9795-5AB9B35C63D6}"/>
                  </a:ext>
                </a:extLst>
              </p:cNvPr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F8F33E-C605-534B-8522-DEA987413EC7}"/>
                  </a:ext>
                </a:extLst>
              </p:cNvPr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E3398A-3A84-2B47-A9D9-DAB937F64E8D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554" y="1314515"/>
            <a:ext cx="3248891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91000" y="6335310"/>
            <a:ext cx="762000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47555" y="232127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947555" y="474582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" y="2497200"/>
            <a:ext cx="81534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47555" y="4861566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6A22EB-3104-FD41-9517-D016C121DB33}"/>
              </a:ext>
            </a:extLst>
          </p:cNvPr>
          <p:cNvGrpSpPr/>
          <p:nvPr userDrawn="1"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49C34B-7F5A-D24C-ADE9-2C4907FEF81F}"/>
                </a:ext>
              </a:extLst>
            </p:cNvPr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F412D44-1EF4-4047-A67A-84B40CF72B46}"/>
                </a:ext>
              </a:extLst>
            </p:cNvPr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51A305-23CA-CE41-BD0F-FD3B3002BFFD}"/>
                  </a:ext>
                </a:extLst>
              </p:cNvPr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FD677F7-37FA-1148-8B3E-ED70B3EE9144}"/>
                  </a:ext>
                </a:extLst>
              </p:cNvPr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8E6DEA7-DC5D-444F-B0F3-3B08A7471115}"/>
                  </a:ext>
                </a:extLst>
              </p:cNvPr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B14D50C-18A0-EE48-98CD-074B04777265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714" y="714615"/>
            <a:ext cx="4080486" cy="553840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72" y="1314515"/>
            <a:ext cx="3248891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6335310"/>
            <a:ext cx="2915434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91000" y="6335310"/>
            <a:ext cx="762000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08707" y="2485866"/>
            <a:ext cx="3713021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40772" y="4861566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773" y="232127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40773" y="474582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44FE93-843B-ED4A-A08F-C3EBE889971B}"/>
              </a:ext>
            </a:extLst>
          </p:cNvPr>
          <p:cNvGrpSpPr/>
          <p:nvPr userDrawn="1"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F37BF-2745-0245-B137-948088E6E4AB}"/>
                </a:ext>
              </a:extLst>
            </p:cNvPr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54D43A1-F79D-C141-A514-38DD7D92D769}"/>
                </a:ext>
              </a:extLst>
            </p:cNvPr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AC5DDAE-7CDF-0B46-941D-CB60F98A8176}"/>
                  </a:ext>
                </a:extLst>
              </p:cNvPr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6A2D03-EF63-194F-90BE-00EE56A3C98F}"/>
                  </a:ext>
                </a:extLst>
              </p:cNvPr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3B8E9A3-2B2F-3F40-B592-A8CCFB70853D}"/>
                  </a:ext>
                </a:extLst>
              </p:cNvPr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4F86F4-352E-ED4B-BDC4-400E01915553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361523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2536662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11749B-4CBC-B94E-A5B1-5D96FA8D1632}"/>
              </a:ext>
            </a:extLst>
          </p:cNvPr>
          <p:cNvGrpSpPr/>
          <p:nvPr userDrawn="1"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DBBB29-DFDF-6744-911A-9BB86CDF5743}"/>
                </a:ext>
              </a:extLst>
            </p:cNvPr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F8483A-5D9A-1841-90FA-7C62F04F1CA1}"/>
                </a:ext>
              </a:extLst>
            </p:cNvPr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F90A75F-27CA-0C45-8C79-0B97BE004DD4}"/>
                  </a:ext>
                </a:extLst>
              </p:cNvPr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011DCE-C496-6E4F-A9A0-7C0B46F50A4B}"/>
                  </a:ext>
                </a:extLst>
              </p:cNvPr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EE0B14-2D5D-7E43-B134-F80C2ABA7F10}"/>
                  </a:ext>
                </a:extLst>
              </p:cNvPr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C9AA98D-E121-FB4C-9A85-A3EC3FEC06BF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361523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2536662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8EA555-69E3-0C46-B65C-46BE17CDDCF3}"/>
              </a:ext>
            </a:extLst>
          </p:cNvPr>
          <p:cNvGrpSpPr/>
          <p:nvPr userDrawn="1"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4BFEF1-D3FE-7943-BBCA-0E59C33F2580}"/>
                </a:ext>
              </a:extLst>
            </p:cNvPr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0BCA46-5B53-A444-9CB5-14ED63F4182B}"/>
                </a:ext>
              </a:extLst>
            </p:cNvPr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BD73F7-3380-B247-A0CE-F9350F2FDF40}"/>
                  </a:ext>
                </a:extLst>
              </p:cNvPr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1693FA-779E-1A4A-B3D9-18F4F8861C99}"/>
                  </a:ext>
                </a:extLst>
              </p:cNvPr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2F41F2-CE32-CC4B-A073-FF642459042A}"/>
                  </a:ext>
                </a:extLst>
              </p:cNvPr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22E1FA0-4F50-D147-9022-6576B254454D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361523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2536662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896231-580A-7047-A62A-AF7BDEADAB32}"/>
              </a:ext>
            </a:extLst>
          </p:cNvPr>
          <p:cNvGrpSpPr/>
          <p:nvPr userDrawn="1"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01D8A5-F6DA-A646-A6AD-4AE066D47CD5}"/>
                </a:ext>
              </a:extLst>
            </p:cNvPr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AA50B5-8900-0D42-A4D9-2816559A285E}"/>
                </a:ext>
              </a:extLst>
            </p:cNvPr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B5C5A56-502E-5549-896A-F36A2C5813F2}"/>
                  </a:ext>
                </a:extLst>
              </p:cNvPr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5DF5DB0-E8BD-964D-8204-0E17F21A595C}"/>
                  </a:ext>
                </a:extLst>
              </p:cNvPr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9CCD08-4E9B-7E47-B31E-9507575B2D0A}"/>
                  </a:ext>
                </a:extLst>
              </p:cNvPr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9189D0-535B-BE45-B4D2-28CE05B332D1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19" y="4581237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35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9" name="Rectangle 18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9F6357-B762-9C4C-AB78-DB5415CA5D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73" y="1211208"/>
            <a:ext cx="5926455" cy="39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397164"/>
            <a:ext cx="4573407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690881"/>
            <a:ext cx="4114682" cy="1812176"/>
          </a:xfrm>
        </p:spPr>
        <p:txBody>
          <a:bodyPr lIns="0" anchor="b">
            <a:noAutofit/>
          </a:bodyPr>
          <a:lstStyle>
            <a:lvl1pPr algn="l">
              <a:defRPr sz="44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6377232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6377232"/>
            <a:ext cx="415425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09-Dec-21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CE53F63-B1B0-884B-BCBF-1D863DAC84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4000"/>
            <a:ext cx="37845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069" y="4682836"/>
            <a:ext cx="8043863" cy="1559782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350" b="0" i="0" cap="none" baseline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EAEA6-80CE-454E-BA27-AE3E4D7C65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73" y="1211207"/>
            <a:ext cx="5926455" cy="396176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01C5000-9659-EE4F-9C40-55C3A6D97622}"/>
              </a:ext>
            </a:extLst>
          </p:cNvPr>
          <p:cNvGrpSpPr/>
          <p:nvPr userDrawn="1"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DB830E-5E3B-4A46-AEF7-3126C1B4177E}"/>
                </a:ext>
              </a:extLst>
            </p:cNvPr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5EFD81-D47E-1C44-8ED7-8FC3E77A4199}"/>
                </a:ext>
              </a:extLst>
            </p:cNvPr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5A5ECC-C61E-314E-B024-69FE02F9163A}"/>
                  </a:ext>
                </a:extLst>
              </p:cNvPr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43FEFB8-AF03-D545-B442-E6DF68C6304D}"/>
                  </a:ext>
                </a:extLst>
              </p:cNvPr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CFC6FFC-956A-864D-B3DD-9A20EFC05FE5}"/>
                  </a:ext>
                </a:extLst>
              </p:cNvPr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18021F-8660-F249-A8BB-F6A00206DF6B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9" name="Rectangle 18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9F6357-B762-9C4C-AB78-DB5415CA5D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73" y="830031"/>
            <a:ext cx="5926455" cy="39617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ED5D20-6E84-C64C-BB9A-927B095D73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660" y="4797674"/>
            <a:ext cx="1884680" cy="53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E789CC-A775-0341-890F-528771B7E0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4648" y="5482887"/>
            <a:ext cx="3854704" cy="25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9508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U+W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EAEA6-80CE-454E-BA27-AE3E4D7C65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73" y="830031"/>
            <a:ext cx="5926455" cy="3961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7B3B9-AF43-5D4D-874C-D9ED1DDE65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660" y="4797674"/>
            <a:ext cx="188468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A88051-9BF9-BB4D-B27F-1722AE7B0F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4648" y="5482887"/>
            <a:ext cx="3854704" cy="25247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9A6A4B4-2A06-F24B-AE14-44CA97B51BA8}"/>
              </a:ext>
            </a:extLst>
          </p:cNvPr>
          <p:cNvGrpSpPr/>
          <p:nvPr userDrawn="1"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116579-9F60-EE46-83C7-DD11671A5CD1}"/>
                </a:ext>
              </a:extLst>
            </p:cNvPr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4F83EE5-087E-994F-84F2-A0BC508D8212}"/>
                </a:ext>
              </a:extLst>
            </p:cNvPr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BBA09F1-BE30-6B4A-8B12-CFA5A3ACF2BB}"/>
                  </a:ext>
                </a:extLst>
              </p:cNvPr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6BD1AD-48C1-AD41-B1DE-5FCDE5C73796}"/>
                  </a:ext>
                </a:extLst>
              </p:cNvPr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E8F741-4A24-B74B-8A50-35CA81FB2249}"/>
                  </a:ext>
                </a:extLst>
              </p:cNvPr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B79F96-FEDD-BA45-86FE-A1360BF5B79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32886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54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13476" y="6182922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07032" y="6182922"/>
            <a:ext cx="415425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09-Dec-21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6" name="Group 15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6DE4100-AEF9-5D45-8284-3FAFAD8433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4000"/>
            <a:ext cx="3784497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397164"/>
            <a:ext cx="4573407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680721"/>
            <a:ext cx="4114682" cy="1822336"/>
          </a:xfrm>
        </p:spPr>
        <p:txBody>
          <a:bodyPr lIns="0" anchor="b">
            <a:noAutofit/>
          </a:bodyPr>
          <a:lstStyle>
            <a:lvl1pPr algn="l">
              <a:defRPr sz="44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09-Dec-21</a:t>
            </a:fld>
            <a:endParaRPr lang="en-US" dirty="0"/>
          </a:p>
        </p:txBody>
      </p:sp>
      <p:sp>
        <p:nvSpPr>
          <p:cNvPr id="3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13476" y="6182922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07032" y="6182922"/>
            <a:ext cx="415425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9" name="Rectangle 18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1A5D4D84-D9C7-1148-9C95-7A2667056A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4000"/>
            <a:ext cx="3784497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1169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65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13" y="434109"/>
            <a:ext cx="5284561" cy="895927"/>
          </a:xfrm>
        </p:spPr>
        <p:txBody>
          <a:bodyPr>
            <a:normAutofit/>
          </a:bodyPr>
          <a:lstStyle>
            <a:lvl1pPr>
              <a:defRPr sz="3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2" y="1709739"/>
            <a:ext cx="7049630" cy="2852737"/>
          </a:xfrm>
        </p:spPr>
        <p:txBody>
          <a:bodyPr anchor="b">
            <a:normAutofit/>
          </a:bodyPr>
          <a:lstStyle>
            <a:lvl1pPr algn="l"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4589464"/>
            <a:ext cx="704963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1" y="3727927"/>
            <a:ext cx="6577965" cy="1212056"/>
          </a:xfrm>
        </p:spPr>
        <p:txBody>
          <a:bodyPr anchor="b">
            <a:noAutofit/>
          </a:bodyPr>
          <a:lstStyle>
            <a:lvl1pPr algn="l">
              <a:defRPr sz="40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1" y="4947814"/>
            <a:ext cx="6577965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2" y="1413164"/>
            <a:ext cx="4190141" cy="4590472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244" y="1413164"/>
            <a:ext cx="4243965" cy="4590472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5EE3996-486C-A44D-952A-8092F2025660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99" y="6028478"/>
            <a:ext cx="3132000" cy="864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3" y="434109"/>
            <a:ext cx="8677297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413164"/>
            <a:ext cx="8677297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912" y="6335310"/>
            <a:ext cx="3919888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35310"/>
            <a:ext cx="762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  <p:sldLayoutId id="2147483722" r:id="rId21"/>
    <p:sldLayoutId id="2147483723" r:id="rId22"/>
  </p:sldLayoutIdLst>
  <p:transition spd="slow">
    <p:push dir="u"/>
  </p:transition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b="1" kern="1200" cap="none" spc="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694" indent="-216694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lvii147.github.io/ImageNoiseInterpolation/build/html/utils.html" TargetMode="External"/><Relationship Id="rId2" Type="http://schemas.openxmlformats.org/officeDocument/2006/relationships/hyperlink" Target="https://github.com/alvii147/ImageNoiseInterpolation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lvii147.github.io/ImageNoiseInterpolation/report/ECE_313_Course_Projec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ictspedia.fandom.com/wiki/Birb" TargetMode="External"/><Relationship Id="rId2" Type="http://schemas.openxmlformats.org/officeDocument/2006/relationships/hyperlink" Target="https://ieeexplore.ieee.org/document/1595367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56" y="1028941"/>
            <a:ext cx="7906086" cy="1474115"/>
          </a:xfrm>
        </p:spPr>
        <p:txBody>
          <a:bodyPr/>
          <a:lstStyle/>
          <a:p>
            <a:r>
              <a:rPr lang="en-US" sz="6600" cap="none" dirty="0">
                <a:solidFill>
                  <a:schemeClr val="accent3">
                    <a:lumMod val="75000"/>
                  </a:schemeClr>
                </a:solidFill>
              </a:rPr>
              <a:t>ECE 313 • Course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395158"/>
            <a:ext cx="4505160" cy="10506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Chung Yu, Zahin Zaman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ECE 313 – Digital Signal Processing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Fall 2021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of Electrical &amp; Computer Engineering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66187" y="3917670"/>
            <a:ext cx="887187" cy="377962"/>
          </a:xfrm>
          <a:solidFill>
            <a:schemeClr val="accent4"/>
          </a:solidFill>
        </p:spPr>
        <p:txBody>
          <a:bodyPr/>
          <a:lstStyle/>
          <a:p>
            <a:fld id="{4E14D485-9E4C-422A-874A-A7B0EA07F166}" type="datetime1">
              <a:rPr lang="en-US" sz="1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09-Dec-21</a:t>
            </a:fld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B929DE-1F1E-4E8B-AC8F-2BF3F84D8F7E}"/>
              </a:ext>
            </a:extLst>
          </p:cNvPr>
          <p:cNvSpPr txBox="1">
            <a:spLocks/>
          </p:cNvSpPr>
          <p:nvPr/>
        </p:nvSpPr>
        <p:spPr>
          <a:xfrm>
            <a:off x="339557" y="2528869"/>
            <a:ext cx="7906086" cy="900131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b="1" kern="1200" cap="all" spc="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Impulse Noise Interpolation for Images</a:t>
            </a:r>
          </a:p>
        </p:txBody>
      </p:sp>
    </p:spTree>
    <p:extLst>
      <p:ext uri="{BB962C8B-B14F-4D97-AF65-F5344CB8AC3E}">
        <p14:creationId xmlns:p14="http://schemas.microsoft.com/office/powerpoint/2010/main" val="11486365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ECE 313 • Course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5B3C406-746C-4EC1-9119-36EC7CFC1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69550"/>
              </p:ext>
            </p:extLst>
          </p:nvPr>
        </p:nvGraphicFramePr>
        <p:xfrm>
          <a:off x="194911" y="4636075"/>
          <a:ext cx="8677296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69324">
                  <a:extLst>
                    <a:ext uri="{9D8B030D-6E8A-4147-A177-3AD203B41FA5}">
                      <a16:colId xmlns:a16="http://schemas.microsoft.com/office/drawing/2014/main" val="1065075676"/>
                    </a:ext>
                  </a:extLst>
                </a:gridCol>
                <a:gridCol w="2169324">
                  <a:extLst>
                    <a:ext uri="{9D8B030D-6E8A-4147-A177-3AD203B41FA5}">
                      <a16:colId xmlns:a16="http://schemas.microsoft.com/office/drawing/2014/main" val="1999887195"/>
                    </a:ext>
                  </a:extLst>
                </a:gridCol>
                <a:gridCol w="2169324">
                  <a:extLst>
                    <a:ext uri="{9D8B030D-6E8A-4147-A177-3AD203B41FA5}">
                      <a16:colId xmlns:a16="http://schemas.microsoft.com/office/drawing/2014/main" val="34429887"/>
                    </a:ext>
                  </a:extLst>
                </a:gridCol>
                <a:gridCol w="2169324">
                  <a:extLst>
                    <a:ext uri="{9D8B030D-6E8A-4147-A177-3AD203B41FA5}">
                      <a16:colId xmlns:a16="http://schemas.microsoft.com/office/drawing/2014/main" val="4212883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 Channel</a:t>
                      </a:r>
                      <a:endParaRPr lang="en-US" b="0" i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 Channel</a:t>
                      </a:r>
                      <a:endParaRPr lang="en-US" b="0" i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 Channel</a:t>
                      </a:r>
                      <a:endParaRPr lang="en-US" b="0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Noisy &amp; Original</a:t>
                      </a:r>
                      <a:endParaRPr lang="en-US" b="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0.193763</a:t>
                      </a:r>
                      <a:endParaRPr lang="en-US" b="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0.199618</a:t>
                      </a:r>
                      <a:endParaRPr lang="en-US" b="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0.198139</a:t>
                      </a:r>
                      <a:endParaRPr lang="en-US" b="0" i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13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Interpolated &amp; Original</a:t>
                      </a:r>
                      <a:endParaRPr lang="en-US" b="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0.040137</a:t>
                      </a:r>
                      <a:endParaRPr lang="en-US" b="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0.038811</a:t>
                      </a:r>
                      <a:endParaRPr lang="en-US" b="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  0.043348</a:t>
                      </a:r>
                      <a:endParaRPr lang="en-US" b="0" i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9071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580C7F7-3387-4A39-AFD3-0264888E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71" y="4097645"/>
            <a:ext cx="8677297" cy="5035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Normalized Mean-Squared Error Between Image Pixels</a:t>
            </a: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D064778-187D-4CD9-9289-C20A54A19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t="8512" r="6999" b="6436"/>
          <a:stretch/>
        </p:blipFill>
        <p:spPr>
          <a:xfrm>
            <a:off x="1873639" y="1364880"/>
            <a:ext cx="5319839" cy="26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255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2" y="1866170"/>
            <a:ext cx="8677297" cy="3502784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It is, however, important to remember the context of these results, and identify limitations to this method:</a:t>
            </a:r>
          </a:p>
          <a:p>
            <a:r>
              <a:rPr lang="en-MY" dirty="0"/>
              <a:t>The noise used in this project was salt-and-pepper noise, which involves noise that is sharp, and either very high or very low in value. If an image is affected by noise that can vary between a large range of values, this method may not be appropriate.</a:t>
            </a:r>
          </a:p>
          <a:p>
            <a:r>
              <a:rPr lang="en-MY" dirty="0"/>
              <a:t>This method assumes correlation between the RGB channels of an image. If no such correlation exists for an image, this method will likely not perform well.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ECE 313 • Course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633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2" y="1799819"/>
            <a:ext cx="8677297" cy="3862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Github</a:t>
            </a:r>
            <a:r>
              <a:rPr lang="en-US" sz="1600" dirty="0"/>
              <a:t> Repository: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https://github.com/alvii147/ImageNoiseInterpolation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 Code Documentation: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https://alvii147.github.io/ImageNoiseInterpolation/build/html/utils.html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Project Report: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https://alvii147.github.io/ImageNoiseInterpolation/report/ECE_313_Course_Project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ECE 313 • Course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343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2" y="1799819"/>
            <a:ext cx="8677297" cy="3862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Y. Wakabayashi, A. Taguchi. (2005, December). </a:t>
            </a:r>
            <a:r>
              <a:rPr lang="en-US" sz="1600" i="1" dirty="0"/>
              <a:t>Impulsive Noise Removal Using Interpolation Technique in Color Images</a:t>
            </a:r>
            <a:r>
              <a:rPr lang="en-US" sz="1600" dirty="0"/>
              <a:t>. Available </a:t>
            </a:r>
            <a:r>
              <a:rPr lang="en-US" sz="1600" dirty="0">
                <a:hlinkClick r:id="rId2"/>
              </a:rPr>
              <a:t>https://ieeexplore.ieee.org/document/1595367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Fictspedia</a:t>
            </a:r>
            <a:r>
              <a:rPr lang="en-US" sz="1600" dirty="0"/>
              <a:t> Wiki. (2012). </a:t>
            </a:r>
            <a:r>
              <a:rPr lang="en-US" sz="1600" i="1" dirty="0" err="1"/>
              <a:t>Birb</a:t>
            </a:r>
            <a:r>
              <a:rPr lang="en-US" sz="1600" dirty="0"/>
              <a:t> [Online]. Available </a:t>
            </a:r>
            <a:r>
              <a:rPr lang="en-US" sz="1600" dirty="0">
                <a:hlinkClick r:id="rId3"/>
              </a:rPr>
              <a:t>https://fictspedia.fandom.com/wiki/Birb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D. Chappelle, N. Brennan. (2004, March). Chappelle’s Show (Season 2, Episode 8).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ECE 313 • Course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212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ECE 313 • Course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93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2" y="1413165"/>
            <a:ext cx="8677297" cy="1711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is impulse noise?</a:t>
            </a:r>
          </a:p>
          <a:p>
            <a:pPr marL="0" indent="0">
              <a:buNone/>
            </a:pPr>
            <a:r>
              <a:rPr lang="en-MY" dirty="0"/>
              <a:t>Impulse noise is described as the category of noise that is undesired and of </a:t>
            </a:r>
            <a:r>
              <a:rPr lang="en-MY" u="sng" dirty="0"/>
              <a:t>relatively short duration</a:t>
            </a:r>
            <a:r>
              <a:rPr lang="en-MY" dirty="0"/>
              <a:t>, often caused by switching noise or adverse channel environments in communication.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ECE 313 • Course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group of men sitting at a table&#10;&#10;Description automatically generated with medium confidence">
            <a:extLst>
              <a:ext uri="{FF2B5EF4-FFF2-40B4-BE49-F238E27FC236}">
                <a16:creationId xmlns:a16="http://schemas.microsoft.com/office/drawing/2014/main" id="{86E2B0E5-27F4-4511-B3DF-57F38FF63C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67" y="3332270"/>
            <a:ext cx="3981588" cy="2565191"/>
          </a:xfrm>
          <a:prstGeom prst="rect">
            <a:avLst/>
          </a:prstGeom>
        </p:spPr>
      </p:pic>
      <p:pic>
        <p:nvPicPr>
          <p:cNvPr id="11" name="Picture 10" descr="A group of people sitting at a table&#10;&#10;Description automatically generated with medium confidence">
            <a:extLst>
              <a:ext uri="{FF2B5EF4-FFF2-40B4-BE49-F238E27FC236}">
                <a16:creationId xmlns:a16="http://schemas.microsoft.com/office/drawing/2014/main" id="{2A40F888-E0B0-4030-AA14-29FE1738897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5" y="3332270"/>
            <a:ext cx="3981587" cy="256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072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3" y="1413163"/>
            <a:ext cx="4251036" cy="45262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Median filter</a:t>
            </a:r>
          </a:p>
          <a:p>
            <a:r>
              <a:rPr lang="en-MY" dirty="0"/>
              <a:t>Most go-to solution for impulsive noise removal is median filtering</a:t>
            </a:r>
          </a:p>
          <a:p>
            <a:r>
              <a:rPr lang="en-MY" dirty="0"/>
              <a:t>Involves replacing every pixel with the median of its surrounding pixels</a:t>
            </a:r>
          </a:p>
          <a:p>
            <a:r>
              <a:rPr lang="en-MY" dirty="0"/>
              <a:t>Downside is the loss of edges and texture of the image</a:t>
            </a:r>
          </a:p>
          <a:p>
            <a:r>
              <a:rPr lang="en-MY" dirty="0"/>
              <a:t>There is a need for a method that reduces noise while also preserving edges and details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ECE 313 • Course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E16F7E8-688A-49D7-9420-86B265A16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61" y="1959211"/>
            <a:ext cx="4251037" cy="1622835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A3001AB-5A33-4DD1-B056-085E05AC6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61" y="3845230"/>
            <a:ext cx="4251037" cy="162283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F8B9DD-758A-415F-AFB3-ADA7E10D7C13}"/>
              </a:ext>
            </a:extLst>
          </p:cNvPr>
          <p:cNvSpPr txBox="1">
            <a:spLocks/>
          </p:cNvSpPr>
          <p:nvPr/>
        </p:nvSpPr>
        <p:spPr>
          <a:xfrm>
            <a:off x="4508257" y="1414561"/>
            <a:ext cx="4251036" cy="4142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16694" indent="-216694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b="1" dirty="0"/>
              <a:t>Median filter with n = 3</a:t>
            </a:r>
          </a:p>
        </p:txBody>
      </p:sp>
    </p:spTree>
    <p:extLst>
      <p:ext uri="{BB962C8B-B14F-4D97-AF65-F5344CB8AC3E}">
        <p14:creationId xmlns:p14="http://schemas.microsoft.com/office/powerpoint/2010/main" val="25545246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2" y="1606111"/>
            <a:ext cx="8677297" cy="41739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project we reproduce the methods and results of research paper titled </a:t>
            </a:r>
            <a:r>
              <a:rPr lang="en-US" b="1" dirty="0"/>
              <a:t>Impulsive Noise Removal Using Interpolation Technique in Color Images</a:t>
            </a:r>
            <a:r>
              <a:rPr lang="en-US" dirty="0"/>
              <a:t>, authored by professors </a:t>
            </a:r>
            <a:r>
              <a:rPr lang="en-US" dirty="0" err="1"/>
              <a:t>Yasuhide</a:t>
            </a:r>
            <a:r>
              <a:rPr lang="en-US" dirty="0"/>
              <a:t> Wakabayashi and Akira Taguchi.</a:t>
            </a:r>
          </a:p>
          <a:p>
            <a:pPr marL="0" indent="0">
              <a:buNone/>
            </a:pPr>
            <a:r>
              <a:rPr lang="en-US" dirty="0"/>
              <a:t>The solution outlined involves two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Impulsive Noise Detection</a:t>
            </a:r>
            <a:br>
              <a:rPr lang="en-US" dirty="0"/>
            </a:br>
            <a:r>
              <a:rPr lang="en-MY" dirty="0"/>
              <a:t>Noisy pixels are detected using an appropriate threshold value</a:t>
            </a:r>
          </a:p>
          <a:p>
            <a:pPr marL="457200" indent="-457200">
              <a:buFont typeface="+mj-lt"/>
              <a:buAutoNum type="arabicPeriod"/>
            </a:pPr>
            <a:r>
              <a:rPr lang="en-MY" u="sng" dirty="0"/>
              <a:t>Noise Interpolation</a:t>
            </a:r>
            <a:br>
              <a:rPr lang="en-MY" dirty="0"/>
            </a:br>
            <a:r>
              <a:rPr lang="en-MY" dirty="0"/>
              <a:t>Noisy pixels identified are replaced using interpolation of surrounding pixels in all RGB channels of image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ECE 313 • Course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096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Detection: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912" y="1706779"/>
                <a:ext cx="8677297" cy="41739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start by defining a noisy color channel pixel,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255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MY" dirty="0"/>
                  <a:t>Detection of this noise can be done by sliding a window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MY" dirty="0"/>
                  <a:t> across the pixels and computing the following: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𝑀𝐸𝐷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is a threshold value (the detailed calculation of which can be found on the paper and the report)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𝑀𝐸𝐷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is the median pixel value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MY" dirty="0"/>
                  <a:t> window.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912" y="1706779"/>
                <a:ext cx="8677297" cy="4173904"/>
              </a:xfrm>
              <a:blipFill>
                <a:blip r:embed="rId2"/>
                <a:stretch>
                  <a:fillRect l="-914" t="-1022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ECE 313 • Course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55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Interpolation: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33561" y="3246539"/>
                <a:ext cx="3961076" cy="29613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take values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0, 8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1, 7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2, 6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(3, 5)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MY" dirty="0"/>
                  <a:t> takes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1, 2</m:t>
                    </m:r>
                  </m:oMath>
                </a14:m>
                <a:r>
                  <a:rPr lang="en-US" dirty="0"/>
                  <a:t>. This gives us 8 possible interpolated pixels, the process of choosing which is described in greater detail in the paper and the report.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561" y="3246539"/>
                <a:ext cx="3961076" cy="2961314"/>
              </a:xfrm>
              <a:blipFill>
                <a:blip r:embed="rId2"/>
                <a:stretch>
                  <a:fillRect l="-2003" t="-1443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ECE 313 • Course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1843386-5A88-4B28-854F-A3B559F43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2" y="3740313"/>
            <a:ext cx="3961076" cy="19086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C899030-F351-4F29-9411-53D0D95361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088" y="1154504"/>
                <a:ext cx="8677297" cy="2243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16694" indent="-216694" algn="l" defTabSz="6858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1"/>
                  </a:buClr>
                  <a:buSzPct val="85000"/>
                  <a:buFont typeface="Wingdings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1"/>
                  </a:buClr>
                  <a:buSzPct val="85000"/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1"/>
                  </a:buClr>
                  <a:buSzPct val="85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1"/>
                  </a:buClr>
                  <a:buSzPct val="85000"/>
                  <a:buFont typeface="Wingdings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1"/>
                  </a:buClr>
                  <a:buSzPct val="85000"/>
                  <a:buFont typeface="Wingdings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MY" dirty="0"/>
                  <a:t>Once we have identified noisy pixels, we perform interpolation, which involves sliding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MY" dirty="0"/>
                  <a:t> sized window across the pixels and computing the following values:</a:t>
                </a:r>
                <a:endParaRPr lang="en-US" dirty="0"/>
              </a:p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C899030-F351-4F29-9411-53D0D9536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88" y="1154504"/>
                <a:ext cx="8677297" cy="2243038"/>
              </a:xfrm>
              <a:prstGeom prst="rect">
                <a:avLst/>
              </a:prstGeom>
              <a:blipFill>
                <a:blip r:embed="rId4"/>
                <a:stretch>
                  <a:fillRect l="-91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6742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Generation: Implementation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ECE 313 • Course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8B045C1-9DA9-4DD8-BACB-892DDE0B90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" t="7551" r="6380" b="5611"/>
          <a:stretch/>
        </p:blipFill>
        <p:spPr>
          <a:xfrm>
            <a:off x="273273" y="1585519"/>
            <a:ext cx="4252673" cy="4186106"/>
          </a:xfrm>
          <a:prstGeom prst="rect">
            <a:avLst/>
          </a:prstGeom>
        </p:spPr>
      </p:pic>
      <p:pic>
        <p:nvPicPr>
          <p:cNvPr id="9" name="Picture 8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5096ADC-2696-403E-B2D0-0C1D1DEADA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t="7551" r="6747" b="5611"/>
          <a:stretch/>
        </p:blipFill>
        <p:spPr>
          <a:xfrm>
            <a:off x="4525947" y="1585519"/>
            <a:ext cx="4252672" cy="418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177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Detection: Implementation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ECE 313 • Course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5B32B5E6-074C-47CD-9972-19D56C4945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8" t="7773" r="6960" b="6773"/>
          <a:stretch/>
        </p:blipFill>
        <p:spPr>
          <a:xfrm>
            <a:off x="960833" y="1222695"/>
            <a:ext cx="7145455" cy="49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03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Interpolation: Implementation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ECE 313 • Course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5096ADC-2696-403E-B2D0-0C1D1DEAD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t="7551" r="6747" b="5611"/>
          <a:stretch/>
        </p:blipFill>
        <p:spPr>
          <a:xfrm>
            <a:off x="285413" y="1585519"/>
            <a:ext cx="4252672" cy="4186105"/>
          </a:xfrm>
          <a:prstGeom prst="rect">
            <a:avLst/>
          </a:prstGeom>
        </p:spPr>
      </p:pic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63BF3FD-E0BA-4095-873D-E22D342CB4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6" t="6025" r="6484" b="5929"/>
          <a:stretch/>
        </p:blipFill>
        <p:spPr>
          <a:xfrm>
            <a:off x="4533561" y="1501628"/>
            <a:ext cx="4236323" cy="42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008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UofWaterloo_WhiteBkgrd">
  <a:themeElements>
    <a:clrScheme name="Custom 12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BE33DA"/>
      </a:accent1>
      <a:accent2>
        <a:srgbClr val="0C0C0C"/>
      </a:accent2>
      <a:accent3>
        <a:srgbClr val="8100B3"/>
      </a:accent3>
      <a:accent4>
        <a:srgbClr val="D0B3E7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Custom 10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ulty_of_engineering_powerpoint_template_4-3" id="{DCB38C27-05E2-2B43-BE3B-4F83117550B2}" vid="{24EF13B0-E5F9-6A44-9ED7-1B41812CE2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faculty_of_engineering_powerpoint_template_4-3</Template>
  <TotalTime>1093</TotalTime>
  <Words>743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Barlow Condensed</vt:lpstr>
      <vt:lpstr>Calibri</vt:lpstr>
      <vt:lpstr>Calibri Light</vt:lpstr>
      <vt:lpstr>Cambria Math</vt:lpstr>
      <vt:lpstr>Georgia</vt:lpstr>
      <vt:lpstr>Verdana</vt:lpstr>
      <vt:lpstr>Wingdings</vt:lpstr>
      <vt:lpstr>UofWaterloo_WhiteBkgrd</vt:lpstr>
      <vt:lpstr>ECE 313 • Course Project</vt:lpstr>
      <vt:lpstr>Problem Statement</vt:lpstr>
      <vt:lpstr>Other Solutions</vt:lpstr>
      <vt:lpstr>Solution</vt:lpstr>
      <vt:lpstr>Noise Detection: Theory</vt:lpstr>
      <vt:lpstr>Noise Interpolation: Theory</vt:lpstr>
      <vt:lpstr>Noise Generation: Implementation</vt:lpstr>
      <vt:lpstr>Noise Detection: Implementation</vt:lpstr>
      <vt:lpstr>Noise Interpolation: Implementation</vt:lpstr>
      <vt:lpstr>Performance</vt:lpstr>
      <vt:lpstr>Limitations</vt:lpstr>
      <vt:lpstr>Resources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 • Course Project</dc:title>
  <dc:creator>Zahin Zaman</dc:creator>
  <cp:lastModifiedBy>Zahin Zaman</cp:lastModifiedBy>
  <cp:revision>56</cp:revision>
  <dcterms:created xsi:type="dcterms:W3CDTF">2021-12-08T19:22:33Z</dcterms:created>
  <dcterms:modified xsi:type="dcterms:W3CDTF">2021-12-09T13:38:27Z</dcterms:modified>
</cp:coreProperties>
</file>