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Caveat"/>
      <p:regular r:id="rId21"/>
      <p:bold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FB8868-F5D9-416E-96A3-61689C42F43C}">
  <a:tblStyle styleId="{0BFB8868-F5D9-416E-96A3-61689C42F4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Caveat-bold.fntdata"/><Relationship Id="rId21" Type="http://schemas.openxmlformats.org/officeDocument/2006/relationships/font" Target="fonts/Caveat-regular.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1c6eeb929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1c6eeb929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193c97e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193c97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1c6eeb929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1c6eeb929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1c6eeb929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1c6eeb929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1c6eeb929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1c6eeb929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c6eeb929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1c6eeb929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c6eeb929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c6eeb929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c6eeb929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c6eeb929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1c6eeb929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1c6eeb929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7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1AEF8"/>
            </a:gs>
            <a:gs pos="100000">
              <a:srgbClr val="1663DF"/>
            </a:gs>
          </a:gsLst>
          <a:lin ang="5400012" scaled="0"/>
        </a:gra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56400" y="1044750"/>
            <a:ext cx="9031200" cy="221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200">
                <a:latin typeface="Caveat"/>
                <a:ea typeface="Caveat"/>
                <a:cs typeface="Caveat"/>
                <a:sym typeface="Caveat"/>
              </a:rPr>
              <a:t>AI 2 Project</a:t>
            </a:r>
            <a:endParaRPr b="1" sz="5200">
              <a:latin typeface="Caveat"/>
              <a:ea typeface="Caveat"/>
              <a:cs typeface="Caveat"/>
              <a:sym typeface="Caveat"/>
            </a:endParaRPr>
          </a:p>
          <a:p>
            <a:pPr indent="0" lvl="0" marL="0" rtl="0" algn="ctr">
              <a:spcBef>
                <a:spcPts val="0"/>
              </a:spcBef>
              <a:spcAft>
                <a:spcPts val="0"/>
              </a:spcAft>
              <a:buNone/>
            </a:pPr>
            <a:r>
              <a:t/>
            </a:r>
            <a:endParaRPr b="1" sz="5200">
              <a:latin typeface="Caveat"/>
              <a:ea typeface="Caveat"/>
              <a:cs typeface="Caveat"/>
              <a:sym typeface="Caveat"/>
            </a:endParaRPr>
          </a:p>
          <a:p>
            <a:pPr indent="0" lvl="0" marL="0" rtl="0" algn="ctr">
              <a:spcBef>
                <a:spcPts val="0"/>
              </a:spcBef>
              <a:spcAft>
                <a:spcPts val="0"/>
              </a:spcAft>
              <a:buNone/>
            </a:pPr>
            <a:r>
              <a:t/>
            </a:r>
            <a:endParaRPr b="1" sz="5200">
              <a:latin typeface="Caveat"/>
              <a:ea typeface="Caveat"/>
              <a:cs typeface="Caveat"/>
              <a:sym typeface="Caveat"/>
            </a:endParaRPr>
          </a:p>
          <a:p>
            <a:pPr indent="0" lvl="0" marL="0" rtl="0" algn="ctr">
              <a:spcBef>
                <a:spcPts val="0"/>
              </a:spcBef>
              <a:spcAft>
                <a:spcPts val="0"/>
              </a:spcAft>
              <a:buNone/>
            </a:pPr>
            <a:r>
              <a:rPr b="1" lang="en" sz="5200">
                <a:latin typeface="Caveat"/>
                <a:ea typeface="Caveat"/>
                <a:cs typeface="Caveat"/>
                <a:sym typeface="Caveat"/>
              </a:rPr>
              <a:t>Happy Whale Species Classification</a:t>
            </a:r>
            <a:endParaRPr b="1" sz="5200">
              <a:latin typeface="Caveat"/>
              <a:ea typeface="Caveat"/>
              <a:cs typeface="Caveat"/>
              <a:sym typeface="Caveat"/>
            </a:endParaRPr>
          </a:p>
        </p:txBody>
      </p:sp>
      <p:sp>
        <p:nvSpPr>
          <p:cNvPr id="68" name="Google Shape;68;p13"/>
          <p:cNvSpPr txBox="1"/>
          <p:nvPr>
            <p:ph idx="1" type="subTitle"/>
          </p:nvPr>
        </p:nvSpPr>
        <p:spPr>
          <a:xfrm>
            <a:off x="380500" y="3114249"/>
            <a:ext cx="8560500" cy="140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800">
                <a:latin typeface="Caveat"/>
                <a:ea typeface="Caveat"/>
                <a:cs typeface="Caveat"/>
                <a:sym typeface="Caveat"/>
              </a:rPr>
              <a:t>Prepared By : Team Outliers</a:t>
            </a:r>
            <a:endParaRPr sz="2800">
              <a:latin typeface="Caveat"/>
              <a:ea typeface="Caveat"/>
              <a:cs typeface="Caveat"/>
              <a:sym typeface="Caveat"/>
            </a:endParaRPr>
          </a:p>
          <a:p>
            <a:pPr indent="0" lvl="0" marL="0" rtl="0" algn="ctr">
              <a:spcBef>
                <a:spcPts val="0"/>
              </a:spcBef>
              <a:spcAft>
                <a:spcPts val="0"/>
              </a:spcAft>
              <a:buNone/>
            </a:pPr>
            <a:r>
              <a:rPr lang="en" sz="2800">
                <a:latin typeface="Caveat"/>
                <a:ea typeface="Caveat"/>
                <a:cs typeface="Caveat"/>
                <a:sym typeface="Caveat"/>
              </a:rPr>
              <a:t>Aman Pawar 	Alvin Vinod 	Pratik Mukherjee	Ojas Kulkarni</a:t>
            </a:r>
            <a:endParaRPr sz="2800">
              <a:latin typeface="Caveat"/>
              <a:ea typeface="Caveat"/>
              <a:cs typeface="Caveat"/>
              <a:sym typeface="Caveat"/>
            </a:endParaRPr>
          </a:p>
        </p:txBody>
      </p:sp>
      <p:pic>
        <p:nvPicPr>
          <p:cNvPr id="69" name="Google Shape;69;p13"/>
          <p:cNvPicPr preferRelativeResize="0"/>
          <p:nvPr/>
        </p:nvPicPr>
        <p:blipFill>
          <a:blip r:embed="rId3">
            <a:alphaModFix/>
          </a:blip>
          <a:stretch>
            <a:fillRect/>
          </a:stretch>
        </p:blipFill>
        <p:spPr>
          <a:xfrm>
            <a:off x="3680350" y="865025"/>
            <a:ext cx="1522150" cy="1522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1AEF8"/>
            </a:gs>
            <a:gs pos="100000">
              <a:srgbClr val="1663DF"/>
            </a:gs>
          </a:gsLst>
          <a:lin ang="5400012" scaled="0"/>
        </a:gradFill>
      </p:bgPr>
    </p:bg>
    <p:spTree>
      <p:nvGrpSpPr>
        <p:cNvPr id="143" name="Shape 143"/>
        <p:cNvGrpSpPr/>
        <p:nvPr/>
      </p:nvGrpSpPr>
      <p:grpSpPr>
        <a:xfrm>
          <a:off x="0" y="0"/>
          <a:ext cx="0" cy="0"/>
          <a:chOff x="0" y="0"/>
          <a:chExt cx="0" cy="0"/>
        </a:xfrm>
      </p:grpSpPr>
      <p:sp>
        <p:nvSpPr>
          <p:cNvPr id="144" name="Google Shape;144;p22"/>
          <p:cNvSpPr txBox="1"/>
          <p:nvPr>
            <p:ph type="ctrTitle"/>
          </p:nvPr>
        </p:nvSpPr>
        <p:spPr>
          <a:xfrm>
            <a:off x="944300" y="1578200"/>
            <a:ext cx="4241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800">
                <a:latin typeface="Caveat"/>
                <a:ea typeface="Caveat"/>
                <a:cs typeface="Caveat"/>
                <a:sym typeface="Caveat"/>
              </a:rPr>
              <a:t>THANK-YOU</a:t>
            </a:r>
            <a:endParaRPr b="1" sz="6800">
              <a:latin typeface="Caveat"/>
              <a:ea typeface="Caveat"/>
              <a:cs typeface="Caveat"/>
              <a:sym typeface="Caveat"/>
            </a:endParaRPr>
          </a:p>
        </p:txBody>
      </p:sp>
      <p:sp>
        <p:nvSpPr>
          <p:cNvPr id="145" name="Google Shape;145;p22"/>
          <p:cNvSpPr txBox="1"/>
          <p:nvPr>
            <p:ph idx="1" type="subTitle"/>
          </p:nvPr>
        </p:nvSpPr>
        <p:spPr>
          <a:xfrm>
            <a:off x="944300" y="2571750"/>
            <a:ext cx="4059900" cy="10071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2800">
                <a:latin typeface="Caveat"/>
                <a:ea typeface="Caveat"/>
                <a:cs typeface="Caveat"/>
                <a:sym typeface="Caveat"/>
              </a:rPr>
              <a:t>Team outliers is keen to know your feedback</a:t>
            </a:r>
            <a:endParaRPr b="1" sz="2800">
              <a:latin typeface="Caveat"/>
              <a:ea typeface="Caveat"/>
              <a:cs typeface="Caveat"/>
              <a:sym typeface="Caveat"/>
            </a:endParaRPr>
          </a:p>
        </p:txBody>
      </p:sp>
      <p:pic>
        <p:nvPicPr>
          <p:cNvPr id="146" name="Google Shape;146;p22"/>
          <p:cNvPicPr preferRelativeResize="0"/>
          <p:nvPr/>
        </p:nvPicPr>
        <p:blipFill>
          <a:blip r:embed="rId3">
            <a:alphaModFix/>
          </a:blip>
          <a:stretch>
            <a:fillRect/>
          </a:stretch>
        </p:blipFill>
        <p:spPr>
          <a:xfrm>
            <a:off x="5225600" y="1134196"/>
            <a:ext cx="2730775" cy="273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1AEF8"/>
            </a:gs>
            <a:gs pos="100000">
              <a:srgbClr val="1663DF"/>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800">
                <a:latin typeface="Caveat"/>
                <a:ea typeface="Caveat"/>
                <a:cs typeface="Caveat"/>
                <a:sym typeface="Caveat"/>
              </a:rPr>
              <a:t>Table of Contents :</a:t>
            </a:r>
            <a:endParaRPr b="1" sz="3800">
              <a:latin typeface="Caveat"/>
              <a:ea typeface="Caveat"/>
              <a:cs typeface="Caveat"/>
              <a:sym typeface="Caveat"/>
            </a:endParaRPr>
          </a:p>
        </p:txBody>
      </p:sp>
      <p:pic>
        <p:nvPicPr>
          <p:cNvPr id="75" name="Google Shape;75;p14"/>
          <p:cNvPicPr preferRelativeResize="0"/>
          <p:nvPr/>
        </p:nvPicPr>
        <p:blipFill rotWithShape="1">
          <a:blip r:embed="rId3">
            <a:alphaModFix/>
          </a:blip>
          <a:srcRect b="15581" l="3835" r="5280" t="4104"/>
          <a:stretch/>
        </p:blipFill>
        <p:spPr>
          <a:xfrm>
            <a:off x="6037600" y="190900"/>
            <a:ext cx="2263450" cy="2169900"/>
          </a:xfrm>
          <a:prstGeom prst="rect">
            <a:avLst/>
          </a:prstGeom>
          <a:noFill/>
          <a:ln>
            <a:noFill/>
          </a:ln>
        </p:spPr>
      </p:pic>
      <p:sp>
        <p:nvSpPr>
          <p:cNvPr id="76" name="Google Shape;76;p14"/>
          <p:cNvSpPr txBox="1"/>
          <p:nvPr/>
        </p:nvSpPr>
        <p:spPr>
          <a:xfrm>
            <a:off x="5274100" y="2200025"/>
            <a:ext cx="356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veat"/>
                <a:ea typeface="Caveat"/>
                <a:cs typeface="Caveat"/>
                <a:sym typeface="Caveat"/>
              </a:rPr>
              <a:t>Mr. Hipster has organized a get together for </a:t>
            </a:r>
            <a:r>
              <a:rPr lang="en">
                <a:latin typeface="Caveat"/>
                <a:ea typeface="Caveat"/>
                <a:cs typeface="Caveat"/>
                <a:sym typeface="Caveat"/>
              </a:rPr>
              <a:t>whales</a:t>
            </a:r>
            <a:r>
              <a:rPr lang="en">
                <a:latin typeface="Caveat"/>
                <a:ea typeface="Caveat"/>
                <a:cs typeface="Caveat"/>
                <a:sym typeface="Caveat"/>
              </a:rPr>
              <a:t> and dolphins, but some </a:t>
            </a:r>
            <a:r>
              <a:rPr lang="en">
                <a:latin typeface="Caveat"/>
                <a:ea typeface="Caveat"/>
                <a:cs typeface="Caveat"/>
                <a:sym typeface="Caveat"/>
              </a:rPr>
              <a:t>mischievous</a:t>
            </a:r>
            <a:r>
              <a:rPr lang="en">
                <a:latin typeface="Caveat"/>
                <a:ea typeface="Caveat"/>
                <a:cs typeface="Caveat"/>
                <a:sym typeface="Caveat"/>
              </a:rPr>
              <a:t> whales and dolphins are there. </a:t>
            </a:r>
            <a:r>
              <a:rPr lang="en">
                <a:latin typeface="Caveat"/>
                <a:ea typeface="Caveat"/>
                <a:cs typeface="Caveat"/>
                <a:sym typeface="Caveat"/>
              </a:rPr>
              <a:t>Using</a:t>
            </a:r>
            <a:r>
              <a:rPr lang="en">
                <a:latin typeface="Caveat"/>
                <a:ea typeface="Caveat"/>
                <a:cs typeface="Caveat"/>
                <a:sym typeface="Caveat"/>
              </a:rPr>
              <a:t> your AI skills help Mr Hipster to find the </a:t>
            </a:r>
            <a:r>
              <a:rPr lang="en">
                <a:latin typeface="Caveat"/>
                <a:ea typeface="Caveat"/>
                <a:cs typeface="Caveat"/>
                <a:sym typeface="Caveat"/>
              </a:rPr>
              <a:t>mischievous</a:t>
            </a:r>
            <a:r>
              <a:rPr lang="en">
                <a:latin typeface="Caveat"/>
                <a:ea typeface="Caveat"/>
                <a:cs typeface="Caveat"/>
                <a:sym typeface="Caveat"/>
              </a:rPr>
              <a:t> whales and dolphins from the guests.</a:t>
            </a:r>
            <a:endParaRPr>
              <a:latin typeface="Caveat"/>
              <a:ea typeface="Caveat"/>
              <a:cs typeface="Caveat"/>
              <a:sym typeface="Caveat"/>
            </a:endParaRPr>
          </a:p>
        </p:txBody>
      </p:sp>
      <p:sp>
        <p:nvSpPr>
          <p:cNvPr id="77" name="Google Shape;77;p14"/>
          <p:cNvSpPr txBox="1"/>
          <p:nvPr/>
        </p:nvSpPr>
        <p:spPr>
          <a:xfrm>
            <a:off x="98250" y="755325"/>
            <a:ext cx="7795500" cy="40149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Clr>
                <a:srgbClr val="000000"/>
              </a:buClr>
              <a:buSzPts val="440"/>
              <a:buFont typeface="Arial"/>
              <a:buNone/>
            </a:pPr>
            <a:r>
              <a:rPr b="1" lang="en" sz="1520">
                <a:solidFill>
                  <a:schemeClr val="dk2"/>
                </a:solidFill>
                <a:latin typeface="Caveat"/>
                <a:ea typeface="Caveat"/>
                <a:cs typeface="Caveat"/>
                <a:sym typeface="Caveat"/>
              </a:rPr>
              <a:t>1. Introduction to Dataset</a:t>
            </a:r>
            <a:endParaRPr b="1" sz="1520">
              <a:solidFill>
                <a:schemeClr val="dk2"/>
              </a:solidFill>
              <a:latin typeface="Caveat"/>
              <a:ea typeface="Caveat"/>
              <a:cs typeface="Caveat"/>
              <a:sym typeface="Caveat"/>
            </a:endParaRPr>
          </a:p>
          <a:p>
            <a:pPr indent="0" lvl="0" marL="0" rtl="0" algn="l">
              <a:lnSpc>
                <a:spcPct val="105000"/>
              </a:lnSpc>
              <a:spcBef>
                <a:spcPts val="1200"/>
              </a:spcBef>
              <a:spcAft>
                <a:spcPts val="0"/>
              </a:spcAft>
              <a:buClr>
                <a:srgbClr val="000000"/>
              </a:buClr>
              <a:buSzPts val="440"/>
              <a:buFont typeface="Arial"/>
              <a:buNone/>
            </a:pPr>
            <a:r>
              <a:rPr b="1" lang="en" sz="1520">
                <a:solidFill>
                  <a:schemeClr val="dk2"/>
                </a:solidFill>
                <a:latin typeface="Caveat"/>
                <a:ea typeface="Caveat"/>
                <a:cs typeface="Caveat"/>
                <a:sym typeface="Caveat"/>
              </a:rPr>
              <a:t>2. Preprocessing Data</a:t>
            </a:r>
            <a:endParaRPr b="1" sz="1520">
              <a:solidFill>
                <a:schemeClr val="dk2"/>
              </a:solidFill>
              <a:latin typeface="Caveat"/>
              <a:ea typeface="Caveat"/>
              <a:cs typeface="Caveat"/>
              <a:sym typeface="Caveat"/>
            </a:endParaRPr>
          </a:p>
          <a:p>
            <a:pPr indent="0" lvl="0" marL="0" rtl="0" algn="l">
              <a:lnSpc>
                <a:spcPct val="105000"/>
              </a:lnSpc>
              <a:spcBef>
                <a:spcPts val="1200"/>
              </a:spcBef>
              <a:spcAft>
                <a:spcPts val="0"/>
              </a:spcAft>
              <a:buClr>
                <a:srgbClr val="000000"/>
              </a:buClr>
              <a:buSzPts val="440"/>
              <a:buFont typeface="Arial"/>
              <a:buNone/>
            </a:pPr>
            <a:r>
              <a:rPr b="1" lang="en" sz="1520">
                <a:solidFill>
                  <a:schemeClr val="dk2"/>
                </a:solidFill>
                <a:latin typeface="Caveat"/>
                <a:ea typeface="Caveat"/>
                <a:cs typeface="Caveat"/>
                <a:sym typeface="Caveat"/>
              </a:rPr>
              <a:t>3. Overfitted Network</a:t>
            </a:r>
            <a:endParaRPr b="1" sz="1520">
              <a:solidFill>
                <a:schemeClr val="dk2"/>
              </a:solidFill>
              <a:latin typeface="Caveat"/>
              <a:ea typeface="Caveat"/>
              <a:cs typeface="Caveat"/>
              <a:sym typeface="Caveat"/>
            </a:endParaRPr>
          </a:p>
          <a:p>
            <a:pPr indent="0" lvl="0" marL="0" rtl="0" algn="l">
              <a:lnSpc>
                <a:spcPct val="105000"/>
              </a:lnSpc>
              <a:spcBef>
                <a:spcPts val="1200"/>
              </a:spcBef>
              <a:spcAft>
                <a:spcPts val="0"/>
              </a:spcAft>
              <a:buClr>
                <a:srgbClr val="000000"/>
              </a:buClr>
              <a:buSzPts val="440"/>
              <a:buFont typeface="Arial"/>
              <a:buNone/>
            </a:pPr>
            <a:r>
              <a:rPr b="1" lang="en" sz="1520">
                <a:solidFill>
                  <a:schemeClr val="dk2"/>
                </a:solidFill>
                <a:latin typeface="Caveat"/>
                <a:ea typeface="Caveat"/>
                <a:cs typeface="Caveat"/>
                <a:sym typeface="Caveat"/>
              </a:rPr>
              <a:t>4. Regularized Network</a:t>
            </a:r>
            <a:endParaRPr b="1" sz="1520">
              <a:solidFill>
                <a:schemeClr val="dk2"/>
              </a:solidFill>
              <a:latin typeface="Caveat"/>
              <a:ea typeface="Caveat"/>
              <a:cs typeface="Caveat"/>
              <a:sym typeface="Caveat"/>
            </a:endParaRPr>
          </a:p>
          <a:p>
            <a:pPr indent="0" lvl="0" marL="0" rtl="0" algn="l">
              <a:lnSpc>
                <a:spcPct val="105000"/>
              </a:lnSpc>
              <a:spcBef>
                <a:spcPts val="1200"/>
              </a:spcBef>
              <a:spcAft>
                <a:spcPts val="0"/>
              </a:spcAft>
              <a:buClr>
                <a:srgbClr val="000000"/>
              </a:buClr>
              <a:buSzPts val="440"/>
              <a:buFont typeface="Arial"/>
              <a:buNone/>
            </a:pPr>
            <a:r>
              <a:rPr b="1" lang="en" sz="1520">
                <a:solidFill>
                  <a:schemeClr val="dk2"/>
                </a:solidFill>
                <a:latin typeface="Caveat"/>
                <a:ea typeface="Caveat"/>
                <a:cs typeface="Caveat"/>
                <a:sym typeface="Caveat"/>
              </a:rPr>
              <a:t>5. Autoencoders (Compressing Data)</a:t>
            </a:r>
            <a:endParaRPr b="1" sz="1520">
              <a:solidFill>
                <a:schemeClr val="dk2"/>
              </a:solidFill>
              <a:latin typeface="Caveat"/>
              <a:ea typeface="Caveat"/>
              <a:cs typeface="Caveat"/>
              <a:sym typeface="Caveat"/>
            </a:endParaRPr>
          </a:p>
          <a:p>
            <a:pPr indent="0" lvl="0" marL="0" rtl="0" algn="l">
              <a:lnSpc>
                <a:spcPct val="105000"/>
              </a:lnSpc>
              <a:spcBef>
                <a:spcPts val="1200"/>
              </a:spcBef>
              <a:spcAft>
                <a:spcPts val="0"/>
              </a:spcAft>
              <a:buClr>
                <a:srgbClr val="000000"/>
              </a:buClr>
              <a:buSzPts val="440"/>
              <a:buFont typeface="Arial"/>
              <a:buNone/>
            </a:pPr>
            <a:r>
              <a:rPr b="1" lang="en" sz="1520">
                <a:solidFill>
                  <a:schemeClr val="dk2"/>
                </a:solidFill>
                <a:latin typeface="Caveat"/>
                <a:ea typeface="Caveat"/>
                <a:cs typeface="Caveat"/>
                <a:sym typeface="Caveat"/>
              </a:rPr>
              <a:t>6. Getting Best Model</a:t>
            </a:r>
            <a:endParaRPr b="1" sz="1520">
              <a:solidFill>
                <a:schemeClr val="dk2"/>
              </a:solidFill>
              <a:latin typeface="Caveat"/>
              <a:ea typeface="Caveat"/>
              <a:cs typeface="Caveat"/>
              <a:sym typeface="Caveat"/>
            </a:endParaRPr>
          </a:p>
          <a:p>
            <a:pPr indent="0" lvl="0" marL="0" rtl="0" algn="l">
              <a:lnSpc>
                <a:spcPct val="105000"/>
              </a:lnSpc>
              <a:spcBef>
                <a:spcPts val="1200"/>
              </a:spcBef>
              <a:spcAft>
                <a:spcPts val="0"/>
              </a:spcAft>
              <a:buClr>
                <a:srgbClr val="000000"/>
              </a:buClr>
              <a:buSzPts val="440"/>
              <a:buFont typeface="Arial"/>
              <a:buNone/>
            </a:pPr>
            <a:r>
              <a:rPr b="1" lang="en" sz="1520">
                <a:solidFill>
                  <a:schemeClr val="dk2"/>
                </a:solidFill>
                <a:latin typeface="Caveat"/>
                <a:ea typeface="Caveat"/>
                <a:cs typeface="Caveat"/>
                <a:sym typeface="Caveat"/>
              </a:rPr>
              <a:t>7. Model analysis using Saliency Maps and GradCAM</a:t>
            </a:r>
            <a:endParaRPr b="1" sz="1520">
              <a:solidFill>
                <a:schemeClr val="dk2"/>
              </a:solidFill>
              <a:latin typeface="Caveat"/>
              <a:ea typeface="Caveat"/>
              <a:cs typeface="Caveat"/>
              <a:sym typeface="Caveat"/>
            </a:endParaRPr>
          </a:p>
          <a:p>
            <a:pPr indent="0" lvl="0" marL="0" rtl="0" algn="l">
              <a:lnSpc>
                <a:spcPct val="105000"/>
              </a:lnSpc>
              <a:spcBef>
                <a:spcPts val="1200"/>
              </a:spcBef>
              <a:spcAft>
                <a:spcPts val="0"/>
              </a:spcAft>
              <a:buClr>
                <a:srgbClr val="000000"/>
              </a:buClr>
              <a:buSzPts val="440"/>
              <a:buFont typeface="Arial"/>
              <a:buNone/>
            </a:pPr>
            <a:r>
              <a:rPr b="1" lang="en" sz="1520">
                <a:solidFill>
                  <a:schemeClr val="dk2"/>
                </a:solidFill>
                <a:latin typeface="Caveat"/>
                <a:ea typeface="Caveat"/>
                <a:cs typeface="Caveat"/>
                <a:sym typeface="Caveat"/>
              </a:rPr>
              <a:t>8. Model visualization using Tensorboard</a:t>
            </a:r>
            <a:endParaRPr b="1" sz="1520">
              <a:solidFill>
                <a:schemeClr val="dk2"/>
              </a:solidFill>
              <a:latin typeface="Caveat"/>
              <a:ea typeface="Caveat"/>
              <a:cs typeface="Caveat"/>
              <a:sym typeface="Caveat"/>
            </a:endParaRPr>
          </a:p>
          <a:p>
            <a:pPr indent="0" lvl="0" marL="0" rtl="0" algn="l">
              <a:lnSpc>
                <a:spcPct val="105000"/>
              </a:lnSpc>
              <a:spcBef>
                <a:spcPts val="1200"/>
              </a:spcBef>
              <a:spcAft>
                <a:spcPts val="0"/>
              </a:spcAft>
              <a:buClr>
                <a:srgbClr val="000000"/>
              </a:buClr>
              <a:buSzPts val="440"/>
              <a:buFont typeface="Arial"/>
              <a:buNone/>
            </a:pPr>
            <a:r>
              <a:rPr b="1" lang="en" sz="1520">
                <a:solidFill>
                  <a:schemeClr val="dk2"/>
                </a:solidFill>
                <a:latin typeface="Caveat"/>
                <a:ea typeface="Caveat"/>
                <a:cs typeface="Caveat"/>
                <a:sym typeface="Caveat"/>
              </a:rPr>
              <a:t>9. Identification of individual ids (Transfer Learning using VGG16)</a:t>
            </a:r>
            <a:endParaRPr b="1" sz="1520">
              <a:solidFill>
                <a:schemeClr val="dk2"/>
              </a:solidFill>
              <a:latin typeface="Caveat"/>
              <a:ea typeface="Caveat"/>
              <a:cs typeface="Caveat"/>
              <a:sym typeface="Caveat"/>
            </a:endParaRPr>
          </a:p>
          <a:p>
            <a:pPr indent="0" lvl="0" marL="0" rtl="0" algn="l">
              <a:lnSpc>
                <a:spcPct val="105000"/>
              </a:lnSpc>
              <a:spcBef>
                <a:spcPts val="1200"/>
              </a:spcBef>
              <a:spcAft>
                <a:spcPts val="1200"/>
              </a:spcAft>
              <a:buClr>
                <a:srgbClr val="000000"/>
              </a:buClr>
              <a:buSzPts val="440"/>
              <a:buFont typeface="Arial"/>
              <a:buNone/>
            </a:pPr>
            <a:r>
              <a:rPr b="1" lang="en" sz="1520">
                <a:solidFill>
                  <a:schemeClr val="dk2"/>
                </a:solidFill>
                <a:latin typeface="Caveat"/>
                <a:ea typeface="Caveat"/>
                <a:cs typeface="Caveat"/>
                <a:sym typeface="Caveat"/>
              </a:rPr>
              <a:t>10. Conclusion</a:t>
            </a:r>
            <a:endParaRPr b="1" sz="1520">
              <a:solidFill>
                <a:schemeClr val="dk2"/>
              </a:solidFill>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800">
                <a:latin typeface="Caveat"/>
                <a:ea typeface="Caveat"/>
                <a:cs typeface="Caveat"/>
                <a:sym typeface="Caveat"/>
              </a:rPr>
              <a:t>Introduction &amp; Motivation to the Project :</a:t>
            </a:r>
            <a:endParaRPr b="1" sz="3800">
              <a:latin typeface="Caveat"/>
              <a:ea typeface="Caveat"/>
              <a:cs typeface="Caveat"/>
              <a:sym typeface="Caveat"/>
            </a:endParaRPr>
          </a:p>
        </p:txBody>
      </p:sp>
      <p:sp>
        <p:nvSpPr>
          <p:cNvPr id="83" name="Google Shape;83;p15"/>
          <p:cNvSpPr txBox="1"/>
          <p:nvPr/>
        </p:nvSpPr>
        <p:spPr>
          <a:xfrm>
            <a:off x="98250" y="873600"/>
            <a:ext cx="88266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veat"/>
              <a:buChar char="❖"/>
            </a:pPr>
            <a:r>
              <a:rPr b="1" lang="en" sz="1800">
                <a:latin typeface="Caveat"/>
                <a:ea typeface="Caveat"/>
                <a:cs typeface="Caveat"/>
                <a:sym typeface="Caveat"/>
              </a:rPr>
              <a:t>Objectives: </a:t>
            </a:r>
            <a:r>
              <a:rPr b="1" lang="en" sz="1800">
                <a:latin typeface="Caveat"/>
                <a:ea typeface="Caveat"/>
                <a:cs typeface="Caveat"/>
                <a:sym typeface="Caveat"/>
              </a:rPr>
              <a:t>To classify various species of Whales and Dolphins based on their images.</a:t>
            </a:r>
            <a:endParaRPr b="1" sz="1800">
              <a:latin typeface="Caveat"/>
              <a:ea typeface="Caveat"/>
              <a:cs typeface="Caveat"/>
              <a:sym typeface="Caveat"/>
            </a:endParaRPr>
          </a:p>
          <a:p>
            <a:pPr indent="0" lvl="0" marL="457200" rtl="0" algn="l">
              <a:spcBef>
                <a:spcPts val="0"/>
              </a:spcBef>
              <a:spcAft>
                <a:spcPts val="0"/>
              </a:spcAft>
              <a:buNone/>
            </a:pPr>
            <a:r>
              <a:t/>
            </a:r>
            <a:endParaRPr b="1" sz="1800">
              <a:latin typeface="Caveat"/>
              <a:ea typeface="Caveat"/>
              <a:cs typeface="Caveat"/>
              <a:sym typeface="Caveat"/>
            </a:endParaRPr>
          </a:p>
          <a:p>
            <a:pPr indent="-342900" lvl="0" marL="457200" rtl="0" algn="l">
              <a:spcBef>
                <a:spcPts val="0"/>
              </a:spcBef>
              <a:spcAft>
                <a:spcPts val="0"/>
              </a:spcAft>
              <a:buSzPts val="1800"/>
              <a:buFont typeface="Caveat"/>
              <a:buChar char="❖"/>
            </a:pPr>
            <a:r>
              <a:rPr b="1" lang="en" sz="1800">
                <a:latin typeface="Caveat"/>
                <a:ea typeface="Caveat"/>
                <a:cs typeface="Caveat"/>
                <a:sym typeface="Caveat"/>
              </a:rPr>
              <a:t>Approach:  </a:t>
            </a:r>
            <a:endParaRPr b="1" sz="1800">
              <a:latin typeface="Caveat"/>
              <a:ea typeface="Caveat"/>
              <a:cs typeface="Caveat"/>
              <a:sym typeface="Caveat"/>
            </a:endParaRPr>
          </a:p>
          <a:p>
            <a:pPr indent="-342900" lvl="1" marL="914400" rtl="0" algn="l">
              <a:spcBef>
                <a:spcPts val="0"/>
              </a:spcBef>
              <a:spcAft>
                <a:spcPts val="0"/>
              </a:spcAft>
              <a:buSzPts val="1800"/>
              <a:buFont typeface="Caveat"/>
              <a:buChar char="➢"/>
            </a:pPr>
            <a:r>
              <a:rPr b="1" lang="en" sz="1800">
                <a:latin typeface="Caveat"/>
                <a:ea typeface="Caveat"/>
                <a:cs typeface="Caveat"/>
                <a:sym typeface="Caveat"/>
              </a:rPr>
              <a:t>Start with overfitting a CNN model</a:t>
            </a:r>
            <a:endParaRPr b="1" sz="1800">
              <a:latin typeface="Caveat"/>
              <a:ea typeface="Caveat"/>
              <a:cs typeface="Caveat"/>
              <a:sym typeface="Caveat"/>
            </a:endParaRPr>
          </a:p>
          <a:p>
            <a:pPr indent="-342900" lvl="1" marL="914400" rtl="0" algn="l">
              <a:spcBef>
                <a:spcPts val="0"/>
              </a:spcBef>
              <a:spcAft>
                <a:spcPts val="0"/>
              </a:spcAft>
              <a:buSzPts val="1800"/>
              <a:buFont typeface="Caveat"/>
              <a:buChar char="➢"/>
            </a:pPr>
            <a:r>
              <a:rPr b="1" lang="en" sz="1800">
                <a:latin typeface="Caveat"/>
                <a:ea typeface="Caveat"/>
                <a:cs typeface="Caveat"/>
                <a:sym typeface="Caveat"/>
              </a:rPr>
              <a:t>Tune and experiment with the model architecture and add in regularization to obtain minimal loss</a:t>
            </a:r>
            <a:endParaRPr b="1" sz="1800">
              <a:latin typeface="Caveat"/>
              <a:ea typeface="Caveat"/>
              <a:cs typeface="Caveat"/>
              <a:sym typeface="Caveat"/>
            </a:endParaRPr>
          </a:p>
          <a:p>
            <a:pPr indent="-342900" lvl="1" marL="914400" rtl="0" algn="l">
              <a:spcBef>
                <a:spcPts val="0"/>
              </a:spcBef>
              <a:spcAft>
                <a:spcPts val="0"/>
              </a:spcAft>
              <a:buSzPts val="1800"/>
              <a:buFont typeface="Caveat"/>
              <a:buChar char="➢"/>
            </a:pPr>
            <a:r>
              <a:rPr b="1" lang="en" sz="1800">
                <a:latin typeface="Caveat"/>
                <a:ea typeface="Caveat"/>
                <a:cs typeface="Caveat"/>
                <a:sym typeface="Caveat"/>
              </a:rPr>
              <a:t>Visualize model's perception using Saliency maps and Grad cams</a:t>
            </a:r>
            <a:endParaRPr b="1" sz="1800">
              <a:latin typeface="Caveat"/>
              <a:ea typeface="Caveat"/>
              <a:cs typeface="Caveat"/>
              <a:sym typeface="Caveat"/>
            </a:endParaRPr>
          </a:p>
          <a:p>
            <a:pPr indent="-342900" lvl="1" marL="914400" rtl="0" algn="l">
              <a:spcBef>
                <a:spcPts val="0"/>
              </a:spcBef>
              <a:spcAft>
                <a:spcPts val="0"/>
              </a:spcAft>
              <a:buSzPts val="1800"/>
              <a:buFont typeface="Caveat"/>
              <a:buChar char="➢"/>
            </a:pPr>
            <a:r>
              <a:rPr b="1" lang="en" sz="1800">
                <a:latin typeface="Caveat"/>
                <a:ea typeface="Caveat"/>
                <a:cs typeface="Caveat"/>
                <a:sym typeface="Caveat"/>
              </a:rPr>
              <a:t>Finally, utilize pre-trained SOTA models to optimize for both performance and computation </a:t>
            </a:r>
            <a:endParaRPr b="1" sz="1800">
              <a:latin typeface="Caveat"/>
              <a:ea typeface="Caveat"/>
              <a:cs typeface="Caveat"/>
              <a:sym typeface="Caveat"/>
            </a:endParaRPr>
          </a:p>
          <a:p>
            <a:pPr indent="0" lvl="0" marL="457200" rtl="0" algn="l">
              <a:spcBef>
                <a:spcPts val="0"/>
              </a:spcBef>
              <a:spcAft>
                <a:spcPts val="0"/>
              </a:spcAft>
              <a:buNone/>
            </a:pPr>
            <a:r>
              <a:t/>
            </a:r>
            <a:endParaRPr b="1" sz="1800">
              <a:latin typeface="Caveat"/>
              <a:ea typeface="Caveat"/>
              <a:cs typeface="Caveat"/>
              <a:sym typeface="Caveat"/>
            </a:endParaRPr>
          </a:p>
          <a:p>
            <a:pPr indent="-342900" lvl="0" marL="457200" rtl="0" algn="l">
              <a:spcBef>
                <a:spcPts val="0"/>
              </a:spcBef>
              <a:spcAft>
                <a:spcPts val="0"/>
              </a:spcAft>
              <a:buSzPts val="1800"/>
              <a:buFont typeface="Caveat"/>
              <a:buChar char="❖"/>
            </a:pPr>
            <a:r>
              <a:rPr b="1" lang="en" sz="1800">
                <a:latin typeface="Caveat"/>
                <a:ea typeface="Caveat"/>
                <a:cs typeface="Caveat"/>
                <a:sym typeface="Caveat"/>
              </a:rPr>
              <a:t>Limitations: </a:t>
            </a:r>
            <a:endParaRPr b="1" sz="1800">
              <a:latin typeface="Caveat"/>
              <a:ea typeface="Caveat"/>
              <a:cs typeface="Caveat"/>
              <a:sym typeface="Caveat"/>
            </a:endParaRPr>
          </a:p>
          <a:p>
            <a:pPr indent="-342900" lvl="1" marL="914400" rtl="0" algn="l">
              <a:spcBef>
                <a:spcPts val="0"/>
              </a:spcBef>
              <a:spcAft>
                <a:spcPts val="0"/>
              </a:spcAft>
              <a:buSzPts val="1800"/>
              <a:buFont typeface="Caveat"/>
              <a:buChar char="➢"/>
            </a:pPr>
            <a:r>
              <a:rPr b="1" lang="en" sz="1800">
                <a:latin typeface="Caveat"/>
                <a:ea typeface="Caveat"/>
                <a:cs typeface="Caveat"/>
                <a:sym typeface="Caveat"/>
              </a:rPr>
              <a:t>Images in the dataset are naturally captured and often only portions like humps, dorsal fins, backs, heads and flanks are visible. </a:t>
            </a:r>
            <a:endParaRPr b="1" sz="1800">
              <a:latin typeface="Caveat"/>
              <a:ea typeface="Caveat"/>
              <a:cs typeface="Caveat"/>
              <a:sym typeface="Caveat"/>
            </a:endParaRPr>
          </a:p>
          <a:p>
            <a:pPr indent="-342900" lvl="1" marL="914400" rtl="0" algn="l">
              <a:spcBef>
                <a:spcPts val="0"/>
              </a:spcBef>
              <a:spcAft>
                <a:spcPts val="0"/>
              </a:spcAft>
              <a:buSzPts val="1800"/>
              <a:buFont typeface="Caveat"/>
              <a:buChar char="➢"/>
            </a:pPr>
            <a:r>
              <a:rPr b="1" lang="en" sz="1800">
                <a:latin typeface="Caveat"/>
                <a:ea typeface="Caveat"/>
                <a:cs typeface="Caveat"/>
                <a:sym typeface="Caveat"/>
              </a:rPr>
              <a:t>There are multiple images of the same individual, captured at different periods and angles. </a:t>
            </a:r>
            <a:endParaRPr b="1" sz="1800">
              <a:latin typeface="Caveat"/>
              <a:ea typeface="Caveat"/>
              <a:cs typeface="Caveat"/>
              <a:sym typeface="Caveat"/>
            </a:endParaRPr>
          </a:p>
          <a:p>
            <a:pPr indent="-342900" lvl="1" marL="914400" rtl="0" algn="l">
              <a:spcBef>
                <a:spcPts val="0"/>
              </a:spcBef>
              <a:spcAft>
                <a:spcPts val="0"/>
              </a:spcAft>
              <a:buSzPts val="1800"/>
              <a:buFont typeface="Caveat"/>
              <a:buChar char="➢"/>
            </a:pPr>
            <a:r>
              <a:rPr b="1" lang="en" sz="1800">
                <a:latin typeface="Caveat"/>
                <a:ea typeface="Caveat"/>
                <a:cs typeface="Caveat"/>
                <a:sym typeface="Caveat"/>
              </a:rPr>
              <a:t>This leaves us with minimal information for the classification task.</a:t>
            </a:r>
            <a:endParaRPr b="1" sz="1800">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900">
                <a:latin typeface="Caveat"/>
                <a:ea typeface="Caveat"/>
                <a:cs typeface="Caveat"/>
                <a:sym typeface="Caveat"/>
              </a:rPr>
              <a:t>Introducing</a:t>
            </a:r>
            <a:r>
              <a:rPr b="1" lang="en" sz="3900">
                <a:latin typeface="Caveat"/>
                <a:ea typeface="Caveat"/>
                <a:cs typeface="Caveat"/>
                <a:sym typeface="Caveat"/>
              </a:rPr>
              <a:t> the Dataset :</a:t>
            </a:r>
            <a:endParaRPr b="1" sz="3900">
              <a:latin typeface="Caveat"/>
              <a:ea typeface="Caveat"/>
              <a:cs typeface="Caveat"/>
              <a:sym typeface="Caveat"/>
            </a:endParaRPr>
          </a:p>
        </p:txBody>
      </p:sp>
      <p:pic>
        <p:nvPicPr>
          <p:cNvPr id="89" name="Google Shape;89;p16"/>
          <p:cNvPicPr preferRelativeResize="0"/>
          <p:nvPr/>
        </p:nvPicPr>
        <p:blipFill rotWithShape="1">
          <a:blip r:embed="rId3">
            <a:alphaModFix/>
          </a:blip>
          <a:srcRect b="4791" l="953" r="2763" t="1802"/>
          <a:stretch/>
        </p:blipFill>
        <p:spPr>
          <a:xfrm>
            <a:off x="661538" y="1506875"/>
            <a:ext cx="8147225" cy="3636625"/>
          </a:xfrm>
          <a:prstGeom prst="rect">
            <a:avLst/>
          </a:prstGeom>
          <a:noFill/>
          <a:ln>
            <a:noFill/>
          </a:ln>
        </p:spPr>
      </p:pic>
      <p:sp>
        <p:nvSpPr>
          <p:cNvPr id="90" name="Google Shape;90;p16"/>
          <p:cNvSpPr txBox="1"/>
          <p:nvPr/>
        </p:nvSpPr>
        <p:spPr>
          <a:xfrm>
            <a:off x="335225" y="737375"/>
            <a:ext cx="8473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veat"/>
                <a:ea typeface="Caveat"/>
                <a:cs typeface="Caveat"/>
                <a:sym typeface="Caveat"/>
              </a:rPr>
              <a:t>Careful investigation of the </a:t>
            </a:r>
            <a:r>
              <a:rPr b="1" lang="en" sz="1900">
                <a:latin typeface="Caveat"/>
                <a:ea typeface="Caveat"/>
                <a:cs typeface="Caveat"/>
                <a:sym typeface="Caveat"/>
              </a:rPr>
              <a:t>dataset</a:t>
            </a:r>
            <a:r>
              <a:rPr b="1" lang="en" sz="1900">
                <a:latin typeface="Caveat"/>
                <a:ea typeface="Caveat"/>
                <a:cs typeface="Caveat"/>
                <a:sym typeface="Caveat"/>
              </a:rPr>
              <a:t> we come up with the following observation</a:t>
            </a:r>
            <a:r>
              <a:rPr b="1" lang="en" sz="1900">
                <a:latin typeface="Caveat"/>
                <a:ea typeface="Caveat"/>
                <a:cs typeface="Caveat"/>
                <a:sym typeface="Caveat"/>
              </a:rPr>
              <a:t> about the different species and their distribution in the dataset.</a:t>
            </a:r>
            <a:endParaRPr b="1" sz="1900">
              <a:latin typeface="Caveat"/>
              <a:ea typeface="Caveat"/>
              <a:cs typeface="Caveat"/>
              <a:sym typeface="Caveat"/>
            </a:endParaRPr>
          </a:p>
        </p:txBody>
      </p:sp>
      <p:pic>
        <p:nvPicPr>
          <p:cNvPr id="91" name="Google Shape;91;p16"/>
          <p:cNvPicPr preferRelativeResize="0"/>
          <p:nvPr/>
        </p:nvPicPr>
        <p:blipFill>
          <a:blip r:embed="rId4">
            <a:alphaModFix/>
          </a:blip>
          <a:stretch>
            <a:fillRect/>
          </a:stretch>
        </p:blipFill>
        <p:spPr>
          <a:xfrm>
            <a:off x="5566749" y="2421075"/>
            <a:ext cx="1978875" cy="210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800">
                <a:latin typeface="Caveat"/>
                <a:ea typeface="Caveat"/>
                <a:cs typeface="Caveat"/>
                <a:sym typeface="Caveat"/>
              </a:rPr>
              <a:t>Making Neural Networks :</a:t>
            </a:r>
            <a:endParaRPr b="1" sz="3800">
              <a:latin typeface="Caveat"/>
              <a:ea typeface="Caveat"/>
              <a:cs typeface="Caveat"/>
              <a:sym typeface="Caveat"/>
            </a:endParaRPr>
          </a:p>
        </p:txBody>
      </p:sp>
      <p:pic>
        <p:nvPicPr>
          <p:cNvPr id="97" name="Google Shape;97;p17"/>
          <p:cNvPicPr preferRelativeResize="0"/>
          <p:nvPr/>
        </p:nvPicPr>
        <p:blipFill rotWithShape="1">
          <a:blip r:embed="rId3">
            <a:alphaModFix/>
          </a:blip>
          <a:srcRect b="0" l="0" r="49479" t="0"/>
          <a:stretch/>
        </p:blipFill>
        <p:spPr>
          <a:xfrm>
            <a:off x="6085350" y="3145875"/>
            <a:ext cx="2405099" cy="1808400"/>
          </a:xfrm>
          <a:prstGeom prst="rect">
            <a:avLst/>
          </a:prstGeom>
          <a:noFill/>
          <a:ln>
            <a:noFill/>
          </a:ln>
        </p:spPr>
      </p:pic>
      <p:pic>
        <p:nvPicPr>
          <p:cNvPr id="98" name="Google Shape;98;p17"/>
          <p:cNvPicPr preferRelativeResize="0"/>
          <p:nvPr/>
        </p:nvPicPr>
        <p:blipFill rotWithShape="1">
          <a:blip r:embed="rId4">
            <a:alphaModFix/>
          </a:blip>
          <a:srcRect b="49842" l="0" r="0" t="0"/>
          <a:stretch/>
        </p:blipFill>
        <p:spPr>
          <a:xfrm>
            <a:off x="244750" y="1266100"/>
            <a:ext cx="2444699" cy="3209230"/>
          </a:xfrm>
          <a:prstGeom prst="rect">
            <a:avLst/>
          </a:prstGeom>
          <a:noFill/>
          <a:ln>
            <a:noFill/>
          </a:ln>
        </p:spPr>
      </p:pic>
      <p:pic>
        <p:nvPicPr>
          <p:cNvPr id="99" name="Google Shape;99;p17"/>
          <p:cNvPicPr preferRelativeResize="0"/>
          <p:nvPr/>
        </p:nvPicPr>
        <p:blipFill rotWithShape="1">
          <a:blip r:embed="rId4">
            <a:alphaModFix/>
          </a:blip>
          <a:srcRect b="0" l="0" r="0" t="49842"/>
          <a:stretch/>
        </p:blipFill>
        <p:spPr>
          <a:xfrm>
            <a:off x="2786800" y="1745050"/>
            <a:ext cx="2444699" cy="3209230"/>
          </a:xfrm>
          <a:prstGeom prst="rect">
            <a:avLst/>
          </a:prstGeom>
          <a:noFill/>
          <a:ln>
            <a:noFill/>
          </a:ln>
        </p:spPr>
      </p:pic>
      <p:pic>
        <p:nvPicPr>
          <p:cNvPr id="100" name="Google Shape;100;p17"/>
          <p:cNvPicPr preferRelativeResize="0"/>
          <p:nvPr/>
        </p:nvPicPr>
        <p:blipFill rotWithShape="1">
          <a:blip r:embed="rId3">
            <a:alphaModFix/>
          </a:blip>
          <a:srcRect b="0" l="50104" r="0" t="0"/>
          <a:stretch/>
        </p:blipFill>
        <p:spPr>
          <a:xfrm>
            <a:off x="6119688" y="1266100"/>
            <a:ext cx="2336424" cy="1808400"/>
          </a:xfrm>
          <a:prstGeom prst="rect">
            <a:avLst/>
          </a:prstGeom>
          <a:noFill/>
          <a:ln>
            <a:noFill/>
          </a:ln>
        </p:spPr>
      </p:pic>
      <p:sp>
        <p:nvSpPr>
          <p:cNvPr id="101" name="Google Shape;101;p17"/>
          <p:cNvSpPr txBox="1"/>
          <p:nvPr/>
        </p:nvSpPr>
        <p:spPr>
          <a:xfrm>
            <a:off x="1737850" y="804400"/>
            <a:ext cx="261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Caveat"/>
                <a:ea typeface="Caveat"/>
                <a:cs typeface="Caveat"/>
                <a:sym typeface="Caveat"/>
              </a:rPr>
              <a:t>Best Model Architecture</a:t>
            </a:r>
            <a:endParaRPr b="1" sz="2000">
              <a:latin typeface="Caveat"/>
              <a:ea typeface="Caveat"/>
              <a:cs typeface="Caveat"/>
              <a:sym typeface="Caveat"/>
            </a:endParaRPr>
          </a:p>
        </p:txBody>
      </p:sp>
      <p:sp>
        <p:nvSpPr>
          <p:cNvPr id="102" name="Google Shape;102;p17"/>
          <p:cNvSpPr txBox="1"/>
          <p:nvPr/>
        </p:nvSpPr>
        <p:spPr>
          <a:xfrm>
            <a:off x="6331350" y="804400"/>
            <a:ext cx="1913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Caveat"/>
                <a:ea typeface="Caveat"/>
                <a:cs typeface="Caveat"/>
                <a:sym typeface="Caveat"/>
              </a:rPr>
              <a:t>Loss &amp; Accuracy Plot</a:t>
            </a:r>
            <a:endParaRPr b="1" sz="2000">
              <a:latin typeface="Caveat"/>
              <a:ea typeface="Caveat"/>
              <a:cs typeface="Caveat"/>
              <a:sym typeface="Caveat"/>
            </a:endParaRPr>
          </a:p>
        </p:txBody>
      </p:sp>
      <p:grpSp>
        <p:nvGrpSpPr>
          <p:cNvPr id="103" name="Google Shape;103;p17"/>
          <p:cNvGrpSpPr/>
          <p:nvPr/>
        </p:nvGrpSpPr>
        <p:grpSpPr>
          <a:xfrm>
            <a:off x="1311250" y="4475325"/>
            <a:ext cx="311700" cy="338700"/>
            <a:chOff x="-1007375" y="2359900"/>
            <a:chExt cx="311700" cy="338700"/>
          </a:xfrm>
        </p:grpSpPr>
        <p:sp>
          <p:nvSpPr>
            <p:cNvPr id="104" name="Google Shape;104;p17"/>
            <p:cNvSpPr/>
            <p:nvPr/>
          </p:nvSpPr>
          <p:spPr>
            <a:xfrm>
              <a:off x="-1007375" y="2378050"/>
              <a:ext cx="311700" cy="302400"/>
            </a:xfrm>
            <a:prstGeom prst="ellipse">
              <a:avLst/>
            </a:prstGeom>
            <a:solidFill>
              <a:srgbClr val="C9DAF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DAF8"/>
                </a:solidFill>
              </a:endParaRPr>
            </a:p>
          </p:txBody>
        </p:sp>
        <p:sp>
          <p:nvSpPr>
            <p:cNvPr id="105" name="Google Shape;105;p17"/>
            <p:cNvSpPr txBox="1"/>
            <p:nvPr/>
          </p:nvSpPr>
          <p:spPr>
            <a:xfrm>
              <a:off x="-975125" y="2359900"/>
              <a:ext cx="24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A</a:t>
              </a:r>
              <a:endParaRPr sz="1000">
                <a:latin typeface="Roboto"/>
                <a:ea typeface="Roboto"/>
                <a:cs typeface="Roboto"/>
                <a:sym typeface="Roboto"/>
              </a:endParaRPr>
            </a:p>
          </p:txBody>
        </p:sp>
      </p:grpSp>
      <p:grpSp>
        <p:nvGrpSpPr>
          <p:cNvPr id="106" name="Google Shape;106;p17"/>
          <p:cNvGrpSpPr/>
          <p:nvPr/>
        </p:nvGrpSpPr>
        <p:grpSpPr>
          <a:xfrm>
            <a:off x="3853300" y="1406350"/>
            <a:ext cx="311700" cy="338700"/>
            <a:chOff x="-1007375" y="2359900"/>
            <a:chExt cx="311700" cy="338700"/>
          </a:xfrm>
        </p:grpSpPr>
        <p:sp>
          <p:nvSpPr>
            <p:cNvPr id="107" name="Google Shape;107;p17"/>
            <p:cNvSpPr/>
            <p:nvPr/>
          </p:nvSpPr>
          <p:spPr>
            <a:xfrm>
              <a:off x="-1007375" y="2378050"/>
              <a:ext cx="311700" cy="302400"/>
            </a:xfrm>
            <a:prstGeom prst="ellipse">
              <a:avLst/>
            </a:prstGeom>
            <a:solidFill>
              <a:srgbClr val="C9DAF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DAF8"/>
                </a:solidFill>
              </a:endParaRPr>
            </a:p>
          </p:txBody>
        </p:sp>
        <p:sp>
          <p:nvSpPr>
            <p:cNvPr id="108" name="Google Shape;108;p17"/>
            <p:cNvSpPr txBox="1"/>
            <p:nvPr/>
          </p:nvSpPr>
          <p:spPr>
            <a:xfrm>
              <a:off x="-975125" y="2359900"/>
              <a:ext cx="24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A</a:t>
              </a:r>
              <a:endParaRPr sz="10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800">
                <a:latin typeface="Caveat"/>
                <a:ea typeface="Caveat"/>
                <a:cs typeface="Caveat"/>
                <a:sym typeface="Caveat"/>
              </a:rPr>
              <a:t>Auto Encoders</a:t>
            </a:r>
            <a:r>
              <a:rPr b="1" lang="en" sz="3800">
                <a:latin typeface="Caveat"/>
                <a:ea typeface="Caveat"/>
                <a:cs typeface="Caveat"/>
                <a:sym typeface="Caveat"/>
              </a:rPr>
              <a:t> :</a:t>
            </a:r>
            <a:endParaRPr b="1" sz="3800">
              <a:latin typeface="Caveat"/>
              <a:ea typeface="Caveat"/>
              <a:cs typeface="Caveat"/>
              <a:sym typeface="Caveat"/>
            </a:endParaRPr>
          </a:p>
        </p:txBody>
      </p:sp>
      <p:sp>
        <p:nvSpPr>
          <p:cNvPr id="114" name="Google Shape;114;p18"/>
          <p:cNvSpPr txBox="1"/>
          <p:nvPr/>
        </p:nvSpPr>
        <p:spPr>
          <a:xfrm>
            <a:off x="121500" y="823775"/>
            <a:ext cx="87801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veat"/>
              <a:buChar char="❖"/>
            </a:pPr>
            <a:r>
              <a:rPr b="1" lang="en" sz="1700">
                <a:latin typeface="Caveat"/>
                <a:ea typeface="Caveat"/>
                <a:cs typeface="Caveat"/>
                <a:sym typeface="Caveat"/>
              </a:rPr>
              <a:t>We tried passing the image pool through an autoencoder to try and get a good latent space representation, and we then feed this representation into another CNN Model. The performance was at par with the regularized models at the end of 20 epochs of training. </a:t>
            </a:r>
            <a:endParaRPr b="1" sz="1700">
              <a:latin typeface="Caveat"/>
              <a:ea typeface="Caveat"/>
              <a:cs typeface="Caveat"/>
              <a:sym typeface="Caveat"/>
            </a:endParaRPr>
          </a:p>
        </p:txBody>
      </p:sp>
      <p:pic>
        <p:nvPicPr>
          <p:cNvPr id="115" name="Google Shape;115;p18"/>
          <p:cNvPicPr preferRelativeResize="0"/>
          <p:nvPr/>
        </p:nvPicPr>
        <p:blipFill>
          <a:blip r:embed="rId3">
            <a:alphaModFix/>
          </a:blip>
          <a:stretch>
            <a:fillRect/>
          </a:stretch>
        </p:blipFill>
        <p:spPr>
          <a:xfrm>
            <a:off x="497925" y="1736500"/>
            <a:ext cx="8148149" cy="307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145650" y="66600"/>
            <a:ext cx="8852700" cy="63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800">
                <a:latin typeface="Caveat"/>
                <a:ea typeface="Caveat"/>
                <a:cs typeface="Caveat"/>
                <a:sym typeface="Caveat"/>
              </a:rPr>
              <a:t>Model </a:t>
            </a:r>
            <a:r>
              <a:rPr b="1" lang="en" sz="3800">
                <a:latin typeface="Caveat"/>
                <a:ea typeface="Caveat"/>
                <a:cs typeface="Caveat"/>
                <a:sym typeface="Caveat"/>
              </a:rPr>
              <a:t>Visualizations</a:t>
            </a:r>
            <a:r>
              <a:rPr b="1" lang="en" sz="3800">
                <a:latin typeface="Caveat"/>
                <a:ea typeface="Caveat"/>
                <a:cs typeface="Caveat"/>
                <a:sym typeface="Caveat"/>
              </a:rPr>
              <a:t> using Saliency Maps, Gradcams</a:t>
            </a:r>
            <a:endParaRPr b="1" sz="3800">
              <a:latin typeface="Caveat"/>
              <a:ea typeface="Caveat"/>
              <a:cs typeface="Caveat"/>
              <a:sym typeface="Caveat"/>
            </a:endParaRPr>
          </a:p>
        </p:txBody>
      </p:sp>
      <p:pic>
        <p:nvPicPr>
          <p:cNvPr id="121" name="Google Shape;121;p19"/>
          <p:cNvPicPr preferRelativeResize="0"/>
          <p:nvPr/>
        </p:nvPicPr>
        <p:blipFill rotWithShape="1">
          <a:blip r:embed="rId3">
            <a:alphaModFix/>
          </a:blip>
          <a:srcRect b="0" l="0" r="0" t="2553"/>
          <a:stretch/>
        </p:blipFill>
        <p:spPr>
          <a:xfrm>
            <a:off x="152400" y="1778100"/>
            <a:ext cx="8839201" cy="2996450"/>
          </a:xfrm>
          <a:prstGeom prst="rect">
            <a:avLst/>
          </a:prstGeom>
          <a:noFill/>
          <a:ln>
            <a:noFill/>
          </a:ln>
        </p:spPr>
      </p:pic>
      <p:sp>
        <p:nvSpPr>
          <p:cNvPr id="122" name="Google Shape;122;p19"/>
          <p:cNvSpPr txBox="1"/>
          <p:nvPr/>
        </p:nvSpPr>
        <p:spPr>
          <a:xfrm>
            <a:off x="200925" y="843850"/>
            <a:ext cx="840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aveat"/>
                <a:ea typeface="Caveat"/>
                <a:cs typeface="Caveat"/>
                <a:sym typeface="Caveat"/>
              </a:rPr>
              <a:t>Based on the best model we made the necessary visualisations using saliency maps and gradcams to understand if the model is looking over the correct features and making the predictions</a:t>
            </a:r>
            <a:endParaRPr b="1" sz="1800">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0" y="16350"/>
            <a:ext cx="91440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latin typeface="Caveat"/>
                <a:ea typeface="Caveat"/>
                <a:cs typeface="Caveat"/>
                <a:sym typeface="Caveat"/>
              </a:rPr>
              <a:t>Identification of Individual Id’s using Transfer Learning:</a:t>
            </a:r>
            <a:endParaRPr b="1" sz="3600">
              <a:latin typeface="Caveat"/>
              <a:ea typeface="Caveat"/>
              <a:cs typeface="Caveat"/>
              <a:sym typeface="Caveat"/>
            </a:endParaRPr>
          </a:p>
        </p:txBody>
      </p:sp>
      <p:sp>
        <p:nvSpPr>
          <p:cNvPr id="128" name="Google Shape;128;p20"/>
          <p:cNvSpPr txBox="1"/>
          <p:nvPr/>
        </p:nvSpPr>
        <p:spPr>
          <a:xfrm>
            <a:off x="120600" y="1081875"/>
            <a:ext cx="90234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Caveat"/>
                <a:ea typeface="Caveat"/>
                <a:cs typeface="Caveat"/>
                <a:sym typeface="Caveat"/>
              </a:rPr>
              <a:t>For the purpose of Transfer Learning we have use VGG16 model, followed by dense layers having 1024 and 512 neurons </a:t>
            </a:r>
            <a:r>
              <a:rPr b="1" lang="en" sz="1600">
                <a:latin typeface="Caveat"/>
                <a:ea typeface="Caveat"/>
                <a:cs typeface="Caveat"/>
                <a:sym typeface="Caveat"/>
              </a:rPr>
              <a:t>The results of model prepared by Transfer Learning model was at par with other models and approaches discussed above.</a:t>
            </a:r>
            <a:endParaRPr b="1" sz="1600">
              <a:latin typeface="Caveat"/>
              <a:ea typeface="Caveat"/>
              <a:cs typeface="Caveat"/>
              <a:sym typeface="Caveat"/>
            </a:endParaRPr>
          </a:p>
          <a:p>
            <a:pPr indent="0" lvl="0" marL="0" rtl="0" algn="l">
              <a:spcBef>
                <a:spcPts val="0"/>
              </a:spcBef>
              <a:spcAft>
                <a:spcPts val="0"/>
              </a:spcAft>
              <a:buNone/>
            </a:pPr>
            <a:r>
              <a:t/>
            </a:r>
            <a:endParaRPr b="1" sz="2100">
              <a:latin typeface="Caveat"/>
              <a:ea typeface="Caveat"/>
              <a:cs typeface="Caveat"/>
              <a:sym typeface="Caveat"/>
            </a:endParaRPr>
          </a:p>
          <a:p>
            <a:pPr indent="0" lvl="0" marL="0" rtl="0" algn="l">
              <a:spcBef>
                <a:spcPts val="0"/>
              </a:spcBef>
              <a:spcAft>
                <a:spcPts val="0"/>
              </a:spcAft>
              <a:buNone/>
            </a:pPr>
            <a:r>
              <a:t/>
            </a:r>
            <a:endParaRPr b="1" sz="2100">
              <a:latin typeface="Caveat"/>
              <a:ea typeface="Caveat"/>
              <a:cs typeface="Caveat"/>
              <a:sym typeface="Caveat"/>
            </a:endParaRPr>
          </a:p>
        </p:txBody>
      </p:sp>
      <p:pic>
        <p:nvPicPr>
          <p:cNvPr id="129" name="Google Shape;129;p20"/>
          <p:cNvPicPr preferRelativeResize="0"/>
          <p:nvPr/>
        </p:nvPicPr>
        <p:blipFill>
          <a:blip r:embed="rId3">
            <a:alphaModFix/>
          </a:blip>
          <a:stretch>
            <a:fillRect/>
          </a:stretch>
        </p:blipFill>
        <p:spPr>
          <a:xfrm>
            <a:off x="4517600" y="2011825"/>
            <a:ext cx="4553025" cy="2547900"/>
          </a:xfrm>
          <a:prstGeom prst="rect">
            <a:avLst/>
          </a:prstGeom>
          <a:noFill/>
          <a:ln>
            <a:noFill/>
          </a:ln>
        </p:spPr>
      </p:pic>
      <p:pic>
        <p:nvPicPr>
          <p:cNvPr id="130" name="Google Shape;130;p20"/>
          <p:cNvPicPr preferRelativeResize="0"/>
          <p:nvPr/>
        </p:nvPicPr>
        <p:blipFill>
          <a:blip r:embed="rId4">
            <a:alphaModFix/>
          </a:blip>
          <a:stretch>
            <a:fillRect/>
          </a:stretch>
        </p:blipFill>
        <p:spPr>
          <a:xfrm>
            <a:off x="71425" y="2068000"/>
            <a:ext cx="4369976" cy="243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800">
                <a:latin typeface="Caveat"/>
                <a:ea typeface="Caveat"/>
                <a:cs typeface="Caveat"/>
                <a:sym typeface="Caveat"/>
              </a:rPr>
              <a:t>Conclusion</a:t>
            </a:r>
            <a:r>
              <a:rPr b="1" lang="en" sz="3800">
                <a:latin typeface="Caveat"/>
                <a:ea typeface="Caveat"/>
                <a:cs typeface="Caveat"/>
                <a:sym typeface="Caveat"/>
              </a:rPr>
              <a:t> :</a:t>
            </a:r>
            <a:endParaRPr b="1" sz="3800">
              <a:latin typeface="Caveat"/>
              <a:ea typeface="Caveat"/>
              <a:cs typeface="Caveat"/>
              <a:sym typeface="Caveat"/>
            </a:endParaRPr>
          </a:p>
        </p:txBody>
      </p:sp>
      <p:pic>
        <p:nvPicPr>
          <p:cNvPr id="136" name="Google Shape;136;p21"/>
          <p:cNvPicPr preferRelativeResize="0"/>
          <p:nvPr/>
        </p:nvPicPr>
        <p:blipFill rotWithShape="1">
          <a:blip r:embed="rId3">
            <a:alphaModFix/>
          </a:blip>
          <a:srcRect b="0" l="0" r="31661" t="0"/>
          <a:stretch/>
        </p:blipFill>
        <p:spPr>
          <a:xfrm>
            <a:off x="22050" y="1298050"/>
            <a:ext cx="4538499" cy="3283409"/>
          </a:xfrm>
          <a:prstGeom prst="rect">
            <a:avLst/>
          </a:prstGeom>
          <a:noFill/>
          <a:ln>
            <a:noFill/>
          </a:ln>
        </p:spPr>
      </p:pic>
      <p:graphicFrame>
        <p:nvGraphicFramePr>
          <p:cNvPr id="137" name="Google Shape;137;p21"/>
          <p:cNvGraphicFramePr/>
          <p:nvPr/>
        </p:nvGraphicFramePr>
        <p:xfrm>
          <a:off x="4636750" y="1298050"/>
          <a:ext cx="3000000" cy="3000000"/>
        </p:xfrm>
        <a:graphic>
          <a:graphicData uri="http://schemas.openxmlformats.org/drawingml/2006/table">
            <a:tbl>
              <a:tblPr>
                <a:noFill/>
                <a:tableStyleId>{0BFB8868-F5D9-416E-96A3-61689C42F43C}</a:tableStyleId>
              </a:tblPr>
              <a:tblGrid>
                <a:gridCol w="1463075"/>
                <a:gridCol w="960775"/>
                <a:gridCol w="1025300"/>
                <a:gridCol w="1058100"/>
              </a:tblGrid>
              <a:tr h="396200">
                <a:tc>
                  <a:txBody>
                    <a:bodyPr/>
                    <a:lstStyle/>
                    <a:p>
                      <a:pPr indent="0" lvl="0" marL="0" rtl="0" algn="ctr">
                        <a:spcBef>
                          <a:spcPts val="0"/>
                        </a:spcBef>
                        <a:spcAft>
                          <a:spcPts val="0"/>
                        </a:spcAft>
                        <a:buNone/>
                      </a:pPr>
                      <a:r>
                        <a:rPr b="1" lang="en">
                          <a:latin typeface="Caveat"/>
                          <a:ea typeface="Caveat"/>
                          <a:cs typeface="Caveat"/>
                          <a:sym typeface="Caveat"/>
                        </a:rPr>
                        <a:t>Model</a:t>
                      </a:r>
                      <a:endParaRPr b="1">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b="1" lang="en">
                          <a:latin typeface="Caveat"/>
                          <a:ea typeface="Caveat"/>
                          <a:cs typeface="Caveat"/>
                          <a:sym typeface="Caveat"/>
                        </a:rPr>
                        <a:t>Overfitted </a:t>
                      </a:r>
                      <a:endParaRPr b="1">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b="1" lang="en">
                          <a:latin typeface="Caveat"/>
                          <a:ea typeface="Caveat"/>
                          <a:cs typeface="Caveat"/>
                          <a:sym typeface="Caveat"/>
                        </a:rPr>
                        <a:t>Regularized </a:t>
                      </a:r>
                      <a:endParaRPr b="1">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b="1" lang="en">
                          <a:latin typeface="Caveat"/>
                          <a:ea typeface="Caveat"/>
                          <a:cs typeface="Caveat"/>
                          <a:sym typeface="Caveat"/>
                        </a:rPr>
                        <a:t>Transfer Learning </a:t>
                      </a:r>
                      <a:endParaRPr b="1">
                        <a:latin typeface="Caveat"/>
                        <a:ea typeface="Caveat"/>
                        <a:cs typeface="Caveat"/>
                        <a:sym typeface="Caveat"/>
                      </a:endParaRPr>
                    </a:p>
                  </a:txBody>
                  <a:tcPr marT="91425" marB="91425" marR="91425" marL="91425" anchor="ctr"/>
                </a:tc>
              </a:tr>
              <a:tr h="750550">
                <a:tc>
                  <a:txBody>
                    <a:bodyPr/>
                    <a:lstStyle/>
                    <a:p>
                      <a:pPr indent="0" lvl="0" marL="0" rtl="0" algn="l">
                        <a:spcBef>
                          <a:spcPts val="0"/>
                        </a:spcBef>
                        <a:spcAft>
                          <a:spcPts val="0"/>
                        </a:spcAft>
                        <a:buNone/>
                      </a:pPr>
                      <a:r>
                        <a:rPr b="1" lang="en">
                          <a:latin typeface="Caveat"/>
                          <a:ea typeface="Caveat"/>
                          <a:cs typeface="Caveat"/>
                          <a:sym typeface="Caveat"/>
                        </a:rPr>
                        <a:t>Accuracy</a:t>
                      </a:r>
                      <a:endParaRPr b="1">
                        <a:latin typeface="Caveat"/>
                        <a:ea typeface="Caveat"/>
                        <a:cs typeface="Caveat"/>
                        <a:sym typeface="Caveat"/>
                      </a:endParaRPr>
                    </a:p>
                    <a:p>
                      <a:pPr indent="0" lvl="0" marL="0" rtl="0" algn="l">
                        <a:spcBef>
                          <a:spcPts val="0"/>
                        </a:spcBef>
                        <a:spcAft>
                          <a:spcPts val="0"/>
                        </a:spcAft>
                        <a:buNone/>
                      </a:pPr>
                      <a:r>
                        <a:rPr lang="en">
                          <a:latin typeface="Caveat"/>
                          <a:ea typeface="Caveat"/>
                          <a:cs typeface="Caveat"/>
                          <a:sym typeface="Caveat"/>
                        </a:rPr>
                        <a:t>(validation)</a:t>
                      </a:r>
                      <a:endParaRPr>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250">
                          <a:solidFill>
                            <a:srgbClr val="3C4043"/>
                          </a:solidFill>
                          <a:latin typeface="Roboto Mono"/>
                          <a:ea typeface="Roboto Mono"/>
                          <a:cs typeface="Roboto Mono"/>
                          <a:sym typeface="Roboto Mono"/>
                        </a:rPr>
                        <a:t>61%</a:t>
                      </a:r>
                      <a:endParaRPr sz="1250">
                        <a:solidFill>
                          <a:srgbClr val="3C4043"/>
                        </a:solidFill>
                        <a:latin typeface="Roboto Mono"/>
                        <a:ea typeface="Roboto Mono"/>
                        <a:cs typeface="Roboto Mono"/>
                        <a:sym typeface="Roboto Mono"/>
                      </a:endParaRPr>
                    </a:p>
                  </a:txBody>
                  <a:tcPr marT="91425" marB="91425" marR="91425" marL="91425" anchor="ctr"/>
                </a:tc>
                <a:tc>
                  <a:txBody>
                    <a:bodyPr/>
                    <a:lstStyle/>
                    <a:p>
                      <a:pPr indent="0" lvl="0" marL="0" rtl="0" algn="ctr">
                        <a:spcBef>
                          <a:spcPts val="0"/>
                        </a:spcBef>
                        <a:spcAft>
                          <a:spcPts val="0"/>
                        </a:spcAft>
                        <a:buNone/>
                      </a:pPr>
                      <a:r>
                        <a:rPr lang="en" sz="1250">
                          <a:solidFill>
                            <a:srgbClr val="3C4043"/>
                          </a:solidFill>
                          <a:latin typeface="Roboto Mono"/>
                          <a:ea typeface="Roboto Mono"/>
                          <a:cs typeface="Roboto Mono"/>
                          <a:sym typeface="Roboto Mono"/>
                        </a:rPr>
                        <a:t>80%</a:t>
                      </a:r>
                      <a:endParaRPr sz="1250">
                        <a:solidFill>
                          <a:srgbClr val="3C4043"/>
                        </a:solidFill>
                        <a:latin typeface="Roboto Mono"/>
                        <a:ea typeface="Roboto Mono"/>
                        <a:cs typeface="Roboto Mono"/>
                        <a:sym typeface="Roboto Mono"/>
                      </a:endParaRPr>
                    </a:p>
                  </a:txBody>
                  <a:tcPr marT="91425" marB="91425" marR="91425" marL="91425" anchor="ctr"/>
                </a:tc>
                <a:tc>
                  <a:txBody>
                    <a:bodyPr/>
                    <a:lstStyle/>
                    <a:p>
                      <a:pPr indent="0" lvl="0" marL="0" rtl="0" algn="ctr">
                        <a:lnSpc>
                          <a:spcPct val="170000"/>
                        </a:lnSpc>
                        <a:spcBef>
                          <a:spcPts val="0"/>
                        </a:spcBef>
                        <a:spcAft>
                          <a:spcPts val="0"/>
                        </a:spcAft>
                        <a:buNone/>
                      </a:pPr>
                      <a:r>
                        <a:rPr lang="en" sz="1250">
                          <a:solidFill>
                            <a:srgbClr val="3C4043"/>
                          </a:solidFill>
                          <a:latin typeface="Roboto Mono"/>
                          <a:ea typeface="Roboto Mono"/>
                          <a:cs typeface="Roboto Mono"/>
                          <a:sym typeface="Roboto Mono"/>
                        </a:rPr>
                        <a:t>78%</a:t>
                      </a:r>
                      <a:endParaRPr sz="1600"/>
                    </a:p>
                  </a:txBody>
                  <a:tcPr marT="91425" marB="91425" marR="91425" marL="91425" anchor="ctr"/>
                </a:tc>
              </a:tr>
              <a:tr h="609575">
                <a:tc>
                  <a:txBody>
                    <a:bodyPr/>
                    <a:lstStyle/>
                    <a:p>
                      <a:pPr indent="0" lvl="0" marL="0" rtl="0" algn="l">
                        <a:spcBef>
                          <a:spcPts val="0"/>
                        </a:spcBef>
                        <a:spcAft>
                          <a:spcPts val="0"/>
                        </a:spcAft>
                        <a:buNone/>
                      </a:pPr>
                      <a:r>
                        <a:rPr b="1" lang="en">
                          <a:latin typeface="Caveat"/>
                          <a:ea typeface="Caveat"/>
                          <a:cs typeface="Caveat"/>
                          <a:sym typeface="Caveat"/>
                        </a:rPr>
                        <a:t>Loss </a:t>
                      </a:r>
                      <a:endParaRPr b="1">
                        <a:latin typeface="Caveat"/>
                        <a:ea typeface="Caveat"/>
                        <a:cs typeface="Caveat"/>
                        <a:sym typeface="Caveat"/>
                      </a:endParaRPr>
                    </a:p>
                    <a:p>
                      <a:pPr indent="0" lvl="0" marL="0" rtl="0" algn="l">
                        <a:spcBef>
                          <a:spcPts val="0"/>
                        </a:spcBef>
                        <a:spcAft>
                          <a:spcPts val="0"/>
                        </a:spcAft>
                        <a:buNone/>
                      </a:pPr>
                      <a:r>
                        <a:rPr lang="en">
                          <a:latin typeface="Caveat"/>
                          <a:ea typeface="Caveat"/>
                          <a:cs typeface="Caveat"/>
                          <a:sym typeface="Caveat"/>
                        </a:rPr>
                        <a:t>(Sparse Categorical </a:t>
                      </a:r>
                      <a:endParaRPr>
                        <a:latin typeface="Caveat"/>
                        <a:ea typeface="Caveat"/>
                        <a:cs typeface="Caveat"/>
                        <a:sym typeface="Caveat"/>
                      </a:endParaRPr>
                    </a:p>
                    <a:p>
                      <a:pPr indent="0" lvl="0" marL="0" rtl="0" algn="l">
                        <a:spcBef>
                          <a:spcPts val="0"/>
                        </a:spcBef>
                        <a:spcAft>
                          <a:spcPts val="0"/>
                        </a:spcAft>
                        <a:buNone/>
                      </a:pPr>
                      <a:r>
                        <a:rPr lang="en">
                          <a:latin typeface="Caveat"/>
                          <a:ea typeface="Caveat"/>
                          <a:cs typeface="Caveat"/>
                          <a:sym typeface="Caveat"/>
                        </a:rPr>
                        <a:t>Cross entropy)</a:t>
                      </a:r>
                      <a:endParaRPr>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250">
                          <a:solidFill>
                            <a:srgbClr val="3C4043"/>
                          </a:solidFill>
                          <a:latin typeface="Roboto Mono"/>
                          <a:ea typeface="Roboto Mono"/>
                          <a:cs typeface="Roboto Mono"/>
                          <a:sym typeface="Roboto Mono"/>
                        </a:rPr>
                        <a:t>2.60</a:t>
                      </a:r>
                      <a:endParaRPr sz="1250">
                        <a:solidFill>
                          <a:srgbClr val="3C4043"/>
                        </a:solidFill>
                        <a:latin typeface="Roboto Mono"/>
                        <a:ea typeface="Roboto Mono"/>
                        <a:cs typeface="Roboto Mono"/>
                        <a:sym typeface="Roboto Mono"/>
                      </a:endParaRPr>
                    </a:p>
                  </a:txBody>
                  <a:tcPr marT="91425" marB="91425" marR="91425" marL="91425" anchor="ctr"/>
                </a:tc>
                <a:tc>
                  <a:txBody>
                    <a:bodyPr/>
                    <a:lstStyle/>
                    <a:p>
                      <a:pPr indent="0" lvl="0" marL="0" rtl="0" algn="ctr">
                        <a:spcBef>
                          <a:spcPts val="0"/>
                        </a:spcBef>
                        <a:spcAft>
                          <a:spcPts val="0"/>
                        </a:spcAft>
                        <a:buNone/>
                      </a:pPr>
                      <a:r>
                        <a:rPr lang="en" sz="1250">
                          <a:solidFill>
                            <a:srgbClr val="3C4043"/>
                          </a:solidFill>
                          <a:latin typeface="Roboto Mono"/>
                          <a:ea typeface="Roboto Mono"/>
                          <a:cs typeface="Roboto Mono"/>
                          <a:sym typeface="Roboto Mono"/>
                        </a:rPr>
                        <a:t>0.9</a:t>
                      </a:r>
                      <a:endParaRPr sz="1250">
                        <a:solidFill>
                          <a:srgbClr val="3C4043"/>
                        </a:solidFill>
                        <a:latin typeface="Roboto Mono"/>
                        <a:ea typeface="Roboto Mono"/>
                        <a:cs typeface="Roboto Mono"/>
                        <a:sym typeface="Roboto Mono"/>
                      </a:endParaRPr>
                    </a:p>
                  </a:txBody>
                  <a:tcPr marT="91425" marB="91425" marR="91425" marL="91425" anchor="ctr"/>
                </a:tc>
                <a:tc>
                  <a:txBody>
                    <a:bodyPr/>
                    <a:lstStyle/>
                    <a:p>
                      <a:pPr indent="0" lvl="0" marL="0" rtl="0" algn="ctr">
                        <a:lnSpc>
                          <a:spcPct val="170000"/>
                        </a:lnSpc>
                        <a:spcBef>
                          <a:spcPts val="0"/>
                        </a:spcBef>
                        <a:spcAft>
                          <a:spcPts val="0"/>
                        </a:spcAft>
                        <a:buNone/>
                      </a:pPr>
                      <a:r>
                        <a:rPr lang="en" sz="1250">
                          <a:solidFill>
                            <a:srgbClr val="3C4043"/>
                          </a:solidFill>
                          <a:latin typeface="Roboto Mono"/>
                          <a:ea typeface="Roboto Mono"/>
                          <a:cs typeface="Roboto Mono"/>
                          <a:sym typeface="Roboto Mono"/>
                        </a:rPr>
                        <a:t>1.49</a:t>
                      </a:r>
                      <a:endParaRPr sz="1600"/>
                    </a:p>
                  </a:txBody>
                  <a:tcPr marT="91425" marB="91425" marR="91425" marL="91425" anchor="ctr"/>
                </a:tc>
              </a:tr>
            </a:tbl>
          </a:graphicData>
        </a:graphic>
      </p:graphicFrame>
      <p:sp>
        <p:nvSpPr>
          <p:cNvPr id="138" name="Google Shape;138;p21"/>
          <p:cNvSpPr txBox="1"/>
          <p:nvPr/>
        </p:nvSpPr>
        <p:spPr>
          <a:xfrm>
            <a:off x="120600" y="777075"/>
            <a:ext cx="4538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Caveat"/>
                <a:ea typeface="Caveat"/>
                <a:cs typeface="Caveat"/>
                <a:sym typeface="Caveat"/>
              </a:rPr>
              <a:t>Visualisation of best model accuracy</a:t>
            </a:r>
            <a:endParaRPr b="1" sz="2100">
              <a:latin typeface="Caveat"/>
              <a:ea typeface="Caveat"/>
              <a:cs typeface="Caveat"/>
              <a:sym typeface="Caveat"/>
            </a:endParaRPr>
          </a:p>
        </p:txBody>
      </p:sp>
      <p:sp>
        <p:nvSpPr>
          <p:cNvPr id="139" name="Google Shape;139;p21"/>
          <p:cNvSpPr txBox="1"/>
          <p:nvPr/>
        </p:nvSpPr>
        <p:spPr>
          <a:xfrm>
            <a:off x="4621175" y="826425"/>
            <a:ext cx="4538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Caveat"/>
                <a:ea typeface="Caveat"/>
                <a:cs typeface="Caveat"/>
                <a:sym typeface="Caveat"/>
              </a:rPr>
              <a:t>Metrics</a:t>
            </a:r>
            <a:endParaRPr b="1" sz="21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