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autoCompressPictures="0">
  <p:sldMasterIdLst>
    <p:sldMasterId id="2147483648" r:id="rId4"/>
  </p:sldMasterIdLst>
  <p:notesMasterIdLst>
    <p:notesMasterId r:id="rId11"/>
  </p:notesMasterIdLst>
  <p:sldIdLst>
    <p:sldId id="1001" r:id="rId5"/>
    <p:sldId id="999" r:id="rId6"/>
    <p:sldId id="1000" r:id="rId7"/>
    <p:sldId id="1002" r:id="rId8"/>
    <p:sldId id="1003" r:id="rId9"/>
    <p:sldId id="998" r:id="rId10"/>
  </p:sldIdLst>
  <p:sldSz cx="9144000" cy="5143500" type="screen16x9"/>
  <p:notesSz cx="6858000" cy="9144000"/>
  <p:embeddedFontLst>
    <p:embeddedFont>
      <p:font typeface="AA Smart Sans" panose="00000500000000000000" pitchFamily="2" charset="0"/>
      <p:regular r:id="rId12"/>
    </p:embeddedFont>
    <p:embeddedFont>
      <p:font typeface="AA Smart Sans Bold" panose="00000800000000000000" pitchFamily="2" charset="0"/>
      <p:bold r:id="rId13"/>
    </p:embeddedFont>
    <p:embeddedFont>
      <p:font typeface="AA Smart Sans Head Light" panose="00000400000000000000" pitchFamily="2" charset="0"/>
      <p:regular r:id="rId14"/>
    </p:embeddedFont>
  </p:embeddedFontLst>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70527B-795A-4003-9410-1BA1F51C4DE3}">
          <p14:sldIdLst>
            <p14:sldId id="1001"/>
            <p14:sldId id="999"/>
            <p14:sldId id="1000"/>
            <p14:sldId id="1002"/>
            <p14:sldId id="1003"/>
            <p14:sldId id="998"/>
          </p14:sldIdLst>
        </p14:section>
      </p14:sectionLst>
    </p:ext>
    <p:ext uri="{EFAFB233-063F-42B5-8137-9DF3F51BA10A}">
      <p15:sldGuideLst xmlns:p15="http://schemas.microsoft.com/office/powerpoint/2012/main">
        <p15:guide id="2" pos="2880">
          <p15:clr>
            <a:srgbClr val="A4A3A4"/>
          </p15:clr>
        </p15:guide>
        <p15:guide id="3" orient="horz" pos="96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B6"/>
    <a:srgbClr val="347FF6"/>
    <a:srgbClr val="4D4D4D"/>
    <a:srgbClr val="000E95"/>
    <a:srgbClr val="002CB4"/>
    <a:srgbClr val="0047D1"/>
    <a:srgbClr val="0034BC"/>
    <a:srgbClr val="0024AC"/>
    <a:srgbClr val="0E1D9D"/>
    <a:srgbClr val="000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925" autoAdjust="0"/>
  </p:normalViewPr>
  <p:slideViewPr>
    <p:cSldViewPr snapToGrid="0" snapToObjects="1">
      <p:cViewPr varScale="1">
        <p:scale>
          <a:sx n="89" d="100"/>
          <a:sy n="89" d="100"/>
        </p:scale>
        <p:origin x="12" y="403"/>
      </p:cViewPr>
      <p:guideLst>
        <p:guide pos="2880"/>
        <p:guide orient="horz" pos="96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7:45:19.2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2 69,'3'0,"6"0,3 0,3 0,3 0,2 0,0 0,1 0,-1 0,1 0,2 0,1 0,4 0,-1 0,7 0,-1 0,2 0,-2 0,0 0,-2 0,0 0,-2 0,-2 0,-3 0,-1 0,-2 0,-2 0,1 0,-1 0,0 0,0 0,1 0,-1 0,4 0,1 0,4 0,3 0,3 0,3 0,1 0,1 0,-2 0,-2 0,-2 0,-5 0,-9 4,-9 4,-5 4,-8 0,-2 1,-2 2,-1-1,-1 0,2 0,-1-1,0 0,-1-2,1 0,1 2,2 2,-1 2,-3 1,-1 1,2 1,3 0,1 0,2 3,-2-2,-1-1,2-1,0 0,1 0,1-1,0 2,1-1,0 1,0-1,1 1,-1 0,0 0,0-1,0 1,0 0,0-1,0 1,0 0,0-1,0 1,0 0,0-1,0 1,0 0,0 0,0-1,0 1,0 0,0 3,0 1,0 0,0-1,0-1,0-1,0 0,0-1,0-1,0 1,0-1,0 1,0-1,0 1,0 0,0-1,0 1,0 0,0-1,0 1,0 0,0 0,0-1,0 1,0 0,0-1,0 1,0 0,3-4,1-1,4-3,0 0,-2 1,-1 2,-1 5,1 2,1 1,-2 0,0-1,1-4,0-1,3 2,0 2,-1 1,1 0,-1-1,-1-1,-2 1,2-5,3-1,0 1,5 4,4 1,-1 2,-4-1,-4 0,0-4,-2-2,-1 0,0 0,4-2,0 0,1-3,-1 0,1 2,2 2,2 1,2-1,2 3,0-1,1-1,-3 1,-2-3,1 0,1 0,0-1,-2-11,-4-8,0-3,-2-3,-3-4,-2-2,-2-1,-1-1,2-1,1 1,0 0,-1-1,2 5,1 0,-1 1,-1-1,-2-1,3 2,0 0,-1 0,2 2,1 0,2-1,-1-1,-1-3,-3 0,3 2,-1 1,3 0,-1-2,2 0,2-2,0 0,0 3,-1 0,0 4,-1 7,1 4,-1 6,0 5,-1 4,2 4,-2 1,1 5,-1 1,2 0,-2-1,-2-1,1-1,-1-2,-1 1,-3-2,3 4,3-2,0-2,-1-1,1 1,-1 0,-2 0,2 0,-1 0,2 1,-1 0,2-4,-1 0,2 2,1 3,0 0,7 4,4 1,-2-1,-1-1,-1-1,4-2,-3 0,-1-1,-4-1,-2-3,2-1,-3 0,1 1,-3 2,4-3,0-1,-6-2,-8-4,-7-3,-6-2,-4-2,-2-1,-2 3,0 1,4 3,0 1,1-2,2 2,1-1,-1 0,1 0,1 4,-2-1,-1 2,-2 1,-1-1,-1-2,2 0,2-2,-1 2,-1-2,-3 2,-3 3,-1-2,2-2,3 1,2 2,1-2,-1-1,-4 0,-2 2,0-1,1 2,3 2,2-2,1-3,2 1,1 2,-1 2,-1-1,-1 0,-2 1,-1-1,-1 4,0 2,0-3,0-2,3-2,5 1,1-2,2 1,-3 5,0 2,-2-1,2-1,0-3,1 0,4 0,-2-2,2 0,1 2,2 1,2-4,1-8,1-12,0-7,0-7,1-4,-1 0,0 1,0 2,0 1,0 1,4 2,1 0,-1 0,3 1,-1-1,0 1,-2 0,-1-1,-2 1,0-1,-1 0,0 0,3 1,1-4,3-2,5 1,-1 1,1 5,-1 1,-3 1,-2-1,0-3,1-3,-2-3,-6 2,-4 6,-6 5,-4 5,-3 1,-2 1,0-1,-1 0,0-2,1-2,-1-4,1 2,0-1,4-1,0 2,1-1,2-4,0-2,-1-2,2 1,0-1,2 1,-1 0,-2 1,1 0,0 4,1 1,0-1,1 0,0 2,0 0,4 0,-2-6,-6-1,-1-2,3 1,-1 3,3 2,-5-3,1-1,3-1,0 4,2 1,-2 4,2 1,-1-2,1-1,2-1,-5-5,1-6,-2 3,1-3,-3 1,-4 1,3-5,0 2,-1 3,3 3,1 1,-2-3,-1-3,-1-4,-1 0,2 1,1 7,3 3,0-1,2-1,3 0,-1 4,1 2,-2 0,1-1,1 0,-1-1,1-1,-2 0,1-1,1 0,3-3,-2 2,-4 2,1-4,-2 0,-2-4,1-3,2 0,-3-2,-3-2,0-2,1 2,-1 0,3 2,2 4,1-1,-5-5,0 0,3 3,-1-5,3 2,-3-1,-1 3,3-1,4-4,-2 4,2 1,1 3,-1 2,-3 4,1 0,1 3,2 0,-1-2,1-2,1 1,1 0,-1 1,-1 1,-2 1,0 0,2 0,-2 4,0 1,-1-4,4 2,6 4,3 6,1 13,-1 7,0 6,-2 2,-1 2,0-1,-1 0,0 3,0 0,0 0,0-2,0-1,-1 0,1-2,0 0,0 0,0-1,0 0,0 1,0 3,0 1,0 0,4-4,1-3,-1 0,-1 0,0 1,-1 0,5-3,2 4,0 0,0-1,0-2,2 4,-2 1,2 1,-2 0,2-4,-2-1,1-1,0 1,0 0,-1 1,2-2,-2 2,5 5,-1 2,2 3,5 4,-2 0,0-3,-3-2,-1 1,1-2,-3-1,1-2,-2 2,0-3,-2-2,1-4,-1 1,1 2,-1 0,-2 1,-2 0,1 0,3 0,0 0,-1 0,1 0,-1 0,-2-1,2 1,2 0,0-1,1-2,-1 1,-2 2,1-3,-2 0,-1-1,2 1,2 0,0 2,-2 0,1 1,2-1,0 1,-3 0,1 0,-1 0,-1-1,4 1,0 0,-1-1,0 1,-1 0,2 0,-2-1,1 4,-1 1,1 0,-1 0,2-2,-2-1,-2-1,2-3,1 1,0 2,-2 0,1-3,0-1,-3 1,1-1,3-1,0-1,-2 0,1 2,-1 1,1 1,4 5,5 1,6 3,0 1,-1-4,-5-4,-2-4,0-3,-3 1,-1 1,5 1,-1 2,4 0,-1 1,-2-2,1 1,4 6,1-2,0 2,0-3,-4-1,-3-5,-3-2,-1-2,-5-3,-5 0,-2 5,-2 4,-2 3,-2 1,1 0,1 0,1 0,1 0,1-1,1 0,0-1,0 1,0 0,-3-1,-1 1,-1 0,-1-4,-1-1,1 1,2 0,2 1,0 1,2 1,0 0,0 1,0 0,0 0,-3-4,-1 0,-1-1,2 2,0 0,2 1,0 1,1-6,3-9,2-12,6-11,2-5,1 1,-1 1,0 0,1 5,-1 2,0 3,1-3,25-9,10 0,-1 0,-5 1,-6 5,-7 2,-1 3,-2 1,-6-1,-3 2,-1 2,-1 4,1-2,-3-2,0 0,1 1,1 3,-2-2,0 1,-3-3,1 2,1-3,2 1,2 2,1 2,1-2,4 2,-2-3,-2 0,1 1,-1 3,-4-3,0 1,0 1,1 2,-2-3,0 1,0 0,2 2,-2-3,-3-3,0 0,-3-2,-2-3,-2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05.397"/>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0,'0'4,"0"3,0 5,0 3,0 3,0 1,0 2,0-1,0 1,0-1,0 4,0 0,0 1,0-2,0-1,0-1,3-4,2-2,-1 4,3 2,1 0,1-3,-1-1,-1-1,2-2,-2 0,2 0,0 1,1-1,2-1,0 2,1 1,1 1,2 2,-2 0,-4 1,1-4,-2-1,-3 1,1 1,0 0,1 2,0 0,-1 3,4-1,1-1,-2-1,0 0,0-1,0-2,-1-1,-2 0,1-2,-1 0,-1 1,-2 1,2-1,0-1,-2 2,3-2,-1 0,0 1,-3 2,3-2,3 0,1 1,-3 1,-1 1,1-1,-1-1,0 0,-3 1,0 2,-2 0,2 1,2 1,-2-1,0 1,-1 0,3-4,4 0,0 0,-1 0,1 1,-1 1,-2 1,-1 1,-3-1,3-2,3-2,1 1,-2 0,2-2,-1 0,-2 1,-1 1,1 1,0 1,-1 1,-2 1,3-4,-1 0,3-1,0 2,-2 0,-1 2,1-4,0 0,2-3,0 0,-1 1,-2 2,1 2,3 5,0 1,2-3,0-1,-3-1,-3 0,2 1,-1-1,-2 1,-1 1,3-4,-1-1,3 1,3 4,4 1,-2 2,-2-1,0-3,1 1,3-3,-2 0,0-1,5 5,6 4,-1 3,-2-2,-3-1,-2-4,-1-4,2 0,-3 0,-1 0,-2 1,1-3,0 0,0 0,0-2,-2 0,-2 1,1-2,-2 1,2 1,2-2,4-3,-2-3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09.231"/>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41 1,'0'3,"0"4,0 5,0 4,0 2,0 1,0 1,0 1,0 3,0 1,0-1,0 0,0-2,0-1,-3-4,-2-2,1 1,1 0,-3 1,0 1,1 1,1 0,2 1,0 0,2 0,0-1,0 1,0 0,0 0,0-1,1 1,-1 0,0 0,0-1,0 1,0 0,0-1,0-2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8:17:11.508"/>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1 773,'3'-3,"5"-1,1-4,2-3,2 0,0-1,0-3,2 2,-2-1,1 0,0-2,-1-2,0 3,-3 0,1 3,6 0,5 2,0-1,0 2,-2 2,-3 0,-1-4,-1 1,1 3,-2-2,0 1,-3-1,1 0,-3-1,-2-3,1 2,-1-2,2 2,-1 0,1 1,0 0,-2-3,2 1,-2 0,2-2,3 1,2 4,3 2,-2 0,0 1,-3-2,1 0,-3-1,1 0,1-1,3 1,1 1,2 3,1-1,1 0,0-2,0 0,-3-2,-2 1,-2-1,-1 1,1-2,2 2,-2-2,4 1,2 0,1-3,-3-2,0 2,-1 3,-2-1,-1 2,1 0,2 0,1-1,-2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A Smart Sans" panose="00000500000000000000" pitchFamily="2"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A Smart Sans" panose="00000500000000000000" pitchFamily="2" charset="0"/>
              </a:defRPr>
            </a:lvl1pPr>
          </a:lstStyle>
          <a:p>
            <a:fld id="{190414A9-D866-4C2E-85CD-823B0F8C6A8C}" type="datetimeFigureOut">
              <a:rPr lang="en-GB" smtClean="0"/>
              <a:pPr/>
              <a:t>04/05/2024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A Smart Sans" panose="00000500000000000000" pitchFamily="2"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A Smart Sans" panose="00000500000000000000" pitchFamily="2" charset="0"/>
              </a:defRPr>
            </a:lvl1pPr>
          </a:lstStyle>
          <a:p>
            <a:fld id="{95C84BFD-0690-4BA9-9BF1-8C22F67ECF6B}" type="slidenum">
              <a:rPr lang="en-GB" smtClean="0"/>
              <a:pPr/>
              <a:t>‹#›</a:t>
            </a:fld>
            <a:endParaRPr lang="en-GB" dirty="0"/>
          </a:p>
        </p:txBody>
      </p:sp>
    </p:spTree>
    <p:extLst>
      <p:ext uri="{BB962C8B-B14F-4D97-AF65-F5344CB8AC3E}">
        <p14:creationId xmlns:p14="http://schemas.microsoft.com/office/powerpoint/2010/main" val="79983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Smart Sans" panose="00000500000000000000" pitchFamily="2" charset="0"/>
        <a:ea typeface="+mn-ea"/>
        <a:cs typeface="+mn-cs"/>
      </a:defRPr>
    </a:lvl1pPr>
    <a:lvl2pPr marL="457200" algn="l" defTabSz="914400" rtl="0" eaLnBrk="1" latinLnBrk="0" hangingPunct="1">
      <a:defRPr sz="1200" kern="1200">
        <a:solidFill>
          <a:schemeClr val="tx1"/>
        </a:solidFill>
        <a:latin typeface="AA Smart Sans" panose="00000500000000000000" pitchFamily="2" charset="0"/>
        <a:ea typeface="+mn-ea"/>
        <a:cs typeface="+mn-cs"/>
      </a:defRPr>
    </a:lvl2pPr>
    <a:lvl3pPr marL="914400" algn="l" defTabSz="914400" rtl="0" eaLnBrk="1" latinLnBrk="0" hangingPunct="1">
      <a:defRPr sz="1200" kern="1200">
        <a:solidFill>
          <a:schemeClr val="tx1"/>
        </a:solidFill>
        <a:latin typeface="AA Smart Sans" panose="00000500000000000000" pitchFamily="2" charset="0"/>
        <a:ea typeface="+mn-ea"/>
        <a:cs typeface="+mn-cs"/>
      </a:defRPr>
    </a:lvl3pPr>
    <a:lvl4pPr marL="1371600" algn="l" defTabSz="914400" rtl="0" eaLnBrk="1" latinLnBrk="0" hangingPunct="1">
      <a:defRPr sz="1200" kern="1200">
        <a:solidFill>
          <a:schemeClr val="tx1"/>
        </a:solidFill>
        <a:latin typeface="AA Smart Sans" panose="00000500000000000000" pitchFamily="2" charset="0"/>
        <a:ea typeface="+mn-ea"/>
        <a:cs typeface="+mn-cs"/>
      </a:defRPr>
    </a:lvl4pPr>
    <a:lvl5pPr marL="1828800" algn="l" defTabSz="914400" rtl="0" eaLnBrk="1" latinLnBrk="0" hangingPunct="1">
      <a:defRPr sz="1200" kern="1200">
        <a:solidFill>
          <a:schemeClr val="tx1"/>
        </a:solidFill>
        <a:latin typeface="AA Smart Sans"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0</a:t>
            </a:fld>
            <a:endParaRPr lang="en-GB" dirty="0"/>
          </a:p>
        </p:txBody>
      </p:sp>
    </p:spTree>
    <p:extLst>
      <p:ext uri="{BB962C8B-B14F-4D97-AF65-F5344CB8AC3E}">
        <p14:creationId xmlns:p14="http://schemas.microsoft.com/office/powerpoint/2010/main" val="327415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1</a:t>
            </a:fld>
            <a:endParaRPr lang="en-GB" dirty="0"/>
          </a:p>
        </p:txBody>
      </p:sp>
    </p:spTree>
    <p:extLst>
      <p:ext uri="{BB962C8B-B14F-4D97-AF65-F5344CB8AC3E}">
        <p14:creationId xmlns:p14="http://schemas.microsoft.com/office/powerpoint/2010/main" val="402123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2</a:t>
            </a:fld>
            <a:endParaRPr lang="en-GB" dirty="0"/>
          </a:p>
        </p:txBody>
      </p:sp>
    </p:spTree>
    <p:extLst>
      <p:ext uri="{BB962C8B-B14F-4D97-AF65-F5344CB8AC3E}">
        <p14:creationId xmlns:p14="http://schemas.microsoft.com/office/powerpoint/2010/main" val="300173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4</a:t>
            </a:fld>
            <a:endParaRPr lang="en-GB" dirty="0"/>
          </a:p>
        </p:txBody>
      </p:sp>
    </p:spTree>
    <p:extLst>
      <p:ext uri="{BB962C8B-B14F-4D97-AF65-F5344CB8AC3E}">
        <p14:creationId xmlns:p14="http://schemas.microsoft.com/office/powerpoint/2010/main" val="210969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C84BFD-0690-4BA9-9BF1-8C22F67ECF6B}" type="slidenum">
              <a:rPr lang="en-GB" smtClean="0"/>
              <a:pPr/>
              <a:t>5</a:t>
            </a:fld>
            <a:endParaRPr lang="en-GB" dirty="0"/>
          </a:p>
        </p:txBody>
      </p:sp>
    </p:spTree>
    <p:extLst>
      <p:ext uri="{BB962C8B-B14F-4D97-AF65-F5344CB8AC3E}">
        <p14:creationId xmlns:p14="http://schemas.microsoft.com/office/powerpoint/2010/main" val="93154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drag drop 1">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colorfulness, graphics, circle, creativity&#10;&#10;Description automatically generated">
            <a:extLst>
              <a:ext uri="{FF2B5EF4-FFF2-40B4-BE49-F238E27FC236}">
                <a16:creationId xmlns:a16="http://schemas.microsoft.com/office/drawing/2014/main" id="{6008410B-9087-8E22-85A0-C06EBE995EF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45995" y="0"/>
            <a:ext cx="7598005" cy="5143500"/>
          </a:xfrm>
          <a:prstGeom prst="rect">
            <a:avLst/>
          </a:prstGeom>
        </p:spPr>
      </p:pic>
      <p:pic>
        <p:nvPicPr>
          <p:cNvPr id="7" name="Picture 6">
            <a:extLst>
              <a:ext uri="{FF2B5EF4-FFF2-40B4-BE49-F238E27FC236}">
                <a16:creationId xmlns:a16="http://schemas.microsoft.com/office/drawing/2014/main" id="{187122E6-0AC6-4210-98C1-36A53F8C0FF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453" y="411164"/>
            <a:ext cx="1836000" cy="403107"/>
          </a:xfrm>
          <a:prstGeom prst="rect">
            <a:avLst/>
          </a:prstGeom>
        </p:spPr>
      </p:pic>
      <p:sp>
        <p:nvSpPr>
          <p:cNvPr id="2" name="Title 1"/>
          <p:cNvSpPr>
            <a:spLocks noGrp="1"/>
          </p:cNvSpPr>
          <p:nvPr>
            <p:ph type="ctrTitle" hasCustomPrompt="1"/>
          </p:nvPr>
        </p:nvSpPr>
        <p:spPr>
          <a:xfrm>
            <a:off x="401222" y="1519238"/>
            <a:ext cx="4170778" cy="1503237"/>
          </a:xfrm>
        </p:spPr>
        <p:txBody>
          <a:bodyPr lIns="0" tIns="0" rIns="0" bIns="0" anchor="b" anchorCtr="0">
            <a:noAutofit/>
          </a:bodyPr>
          <a:lstStyle>
            <a:lvl1pPr>
              <a:lnSpc>
                <a:spcPct val="100000"/>
              </a:lnSpc>
              <a:defRPr>
                <a:gradFill>
                  <a:gsLst>
                    <a:gs pos="0">
                      <a:schemeClr val="bg2"/>
                    </a:gs>
                    <a:gs pos="30000">
                      <a:schemeClr val="tx1"/>
                    </a:gs>
                    <a:gs pos="100000">
                      <a:schemeClr val="tx2"/>
                    </a:gs>
                  </a:gsLst>
                  <a:lin ang="0" scaled="0"/>
                </a:gradFill>
                <a:latin typeface="+mj-lt"/>
              </a:defRPr>
            </a:lvl1pPr>
          </a:lstStyle>
          <a:p>
            <a:r>
              <a:rPr lang="en-GB" dirty="0"/>
              <a:t>Presentation Title</a:t>
            </a:r>
            <a:endParaRPr lang="en-US" dirty="0"/>
          </a:p>
        </p:txBody>
      </p:sp>
      <p:sp>
        <p:nvSpPr>
          <p:cNvPr id="3" name="Subtitle 2"/>
          <p:cNvSpPr>
            <a:spLocks noGrp="1"/>
          </p:cNvSpPr>
          <p:nvPr>
            <p:ph type="subTitle" idx="1" hasCustomPrompt="1"/>
          </p:nvPr>
        </p:nvSpPr>
        <p:spPr>
          <a:xfrm>
            <a:off x="401453" y="3111500"/>
            <a:ext cx="4180264" cy="539750"/>
          </a:xfrm>
          <a:prstGeom prst="rect">
            <a:avLst/>
          </a:prstGeom>
        </p:spPr>
        <p:txBody>
          <a:bodyPr lIns="0" tIns="0" rIns="0" bIns="0">
            <a:noAutofit/>
          </a:bodyPr>
          <a:lstStyle>
            <a:lvl1pPr marL="0" indent="0" algn="l">
              <a:buNone/>
              <a:defRPr sz="1600" b="0" i="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23" name="Picture Placeholder 22">
            <a:extLst>
              <a:ext uri="{FF2B5EF4-FFF2-40B4-BE49-F238E27FC236}">
                <a16:creationId xmlns:a16="http://schemas.microsoft.com/office/drawing/2014/main" id="{45B003FF-8507-DE74-B7C1-7E2401908E1B}"/>
              </a:ext>
            </a:extLst>
          </p:cNvPr>
          <p:cNvSpPr>
            <a:spLocks noGrp="1"/>
          </p:cNvSpPr>
          <p:nvPr>
            <p:ph type="pic" sz="quarter" idx="10" hasCustomPrompt="1"/>
          </p:nvPr>
        </p:nvSpPr>
        <p:spPr>
          <a:xfrm>
            <a:off x="4032844" y="0"/>
            <a:ext cx="5111156" cy="5143500"/>
          </a:xfrm>
          <a:custGeom>
            <a:avLst/>
            <a:gdLst>
              <a:gd name="connsiteX0" fmla="*/ 34889 w 5111156"/>
              <a:gd name="connsiteY0" fmla="*/ 0 h 5143500"/>
              <a:gd name="connsiteX1" fmla="*/ 5111156 w 5111156"/>
              <a:gd name="connsiteY1" fmla="*/ 0 h 5143500"/>
              <a:gd name="connsiteX2" fmla="*/ 5111156 w 5111156"/>
              <a:gd name="connsiteY2" fmla="*/ 5143500 h 5143500"/>
              <a:gd name="connsiteX3" fmla="*/ 2531438 w 5111156"/>
              <a:gd name="connsiteY3" fmla="*/ 5143500 h 5143500"/>
              <a:gd name="connsiteX4" fmla="*/ 0 w 5111156"/>
              <a:gd name="connsiteY4" fmla="*/ 610897 h 5143500"/>
              <a:gd name="connsiteX5" fmla="*/ 34889 w 5111156"/>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1156" h="5143500">
                <a:moveTo>
                  <a:pt x="34889" y="0"/>
                </a:moveTo>
                <a:lnTo>
                  <a:pt x="5111156" y="0"/>
                </a:lnTo>
                <a:lnTo>
                  <a:pt x="5111156" y="5143500"/>
                </a:lnTo>
                <a:lnTo>
                  <a:pt x="2531438" y="5143500"/>
                </a:lnTo>
                <a:cubicBezTo>
                  <a:pt x="1010683" y="4196513"/>
                  <a:pt x="0" y="2520558"/>
                  <a:pt x="0" y="610897"/>
                </a:cubicBezTo>
                <a:cubicBezTo>
                  <a:pt x="0" y="404306"/>
                  <a:pt x="11794" y="200511"/>
                  <a:pt x="34889" y="0"/>
                </a:cubicBezTo>
                <a:close/>
              </a:path>
            </a:pathLst>
          </a:custGeom>
          <a:solidFill>
            <a:schemeClr val="bg1">
              <a:lumMod val="85000"/>
            </a:schemeClr>
          </a:solidFill>
        </p:spPr>
        <p:txBody>
          <a:bodyPr vert="horz" lIns="0" tIns="0" rIns="0" bIns="0" rtlCol="0" anchor="ctr" anchorCtr="1">
            <a:noAutofit/>
          </a:bodyPr>
          <a:lstStyle>
            <a:lvl1pPr algn="ctr">
              <a:defRPr lang="en-GB" sz="900">
                <a:solidFill>
                  <a:schemeClr val="tx1"/>
                </a:solidFill>
              </a:defRPr>
            </a:lvl1pPr>
          </a:lstStyle>
          <a:p>
            <a:pPr lvl="0" algn="ctr"/>
            <a:r>
              <a:rPr lang="en-US" dirty="0"/>
              <a:t>Drag And Drop Or Copy And Paste</a:t>
            </a:r>
            <a:br>
              <a:rPr lang="en-US" dirty="0"/>
            </a:br>
            <a:r>
              <a:rPr lang="en-US" dirty="0"/>
              <a:t>Your Custom Image Here</a:t>
            </a:r>
          </a:p>
        </p:txBody>
      </p:sp>
    </p:spTree>
    <p:extLst>
      <p:ext uri="{BB962C8B-B14F-4D97-AF65-F5344CB8AC3E}">
        <p14:creationId xmlns:p14="http://schemas.microsoft.com/office/powerpoint/2010/main" val="302507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22E6-0AC6-4210-98C1-36A53F8C0FF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1453" y="411164"/>
            <a:ext cx="1836000" cy="403107"/>
          </a:xfrm>
          <a:prstGeom prst="rect">
            <a:avLst/>
          </a:prstGeom>
        </p:spPr>
      </p:pic>
      <p:sp>
        <p:nvSpPr>
          <p:cNvPr id="5" name="Subtitle 2">
            <a:extLst>
              <a:ext uri="{FF2B5EF4-FFF2-40B4-BE49-F238E27FC236}">
                <a16:creationId xmlns:a16="http://schemas.microsoft.com/office/drawing/2014/main" id="{D9C1D5DD-87B8-B74A-2341-6F012CA799E3}"/>
              </a:ext>
            </a:extLst>
          </p:cNvPr>
          <p:cNvSpPr>
            <a:spLocks noGrp="1"/>
          </p:cNvSpPr>
          <p:nvPr>
            <p:ph type="subTitle" idx="1" hasCustomPrompt="1"/>
          </p:nvPr>
        </p:nvSpPr>
        <p:spPr>
          <a:xfrm>
            <a:off x="401453" y="3111500"/>
            <a:ext cx="4180264" cy="539750"/>
          </a:xfrm>
          <a:prstGeom prst="rect">
            <a:avLst/>
          </a:prstGeom>
        </p:spPr>
        <p:txBody>
          <a:bodyPr lIns="0" tIns="0" rIns="0" bIns="0">
            <a:noAutofit/>
          </a:bodyPr>
          <a:lstStyle>
            <a:lvl1pPr marL="0" indent="0" algn="l">
              <a:buNone/>
              <a:defRPr sz="1600" b="0" i="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6" name="Title 1">
            <a:extLst>
              <a:ext uri="{FF2B5EF4-FFF2-40B4-BE49-F238E27FC236}">
                <a16:creationId xmlns:a16="http://schemas.microsoft.com/office/drawing/2014/main" id="{359DC6E3-0058-FAAF-CF44-403138B61FF8}"/>
              </a:ext>
            </a:extLst>
          </p:cNvPr>
          <p:cNvSpPr>
            <a:spLocks noGrp="1"/>
          </p:cNvSpPr>
          <p:nvPr>
            <p:ph type="ctrTitle" hasCustomPrompt="1"/>
          </p:nvPr>
        </p:nvSpPr>
        <p:spPr>
          <a:xfrm>
            <a:off x="401222" y="1519238"/>
            <a:ext cx="4170778" cy="1503237"/>
          </a:xfrm>
        </p:spPr>
        <p:txBody>
          <a:bodyPr lIns="0" tIns="0" rIns="0" bIns="0" anchor="b" anchorCtr="0">
            <a:noAutofit/>
          </a:bodyPr>
          <a:lstStyle>
            <a:lvl1pPr>
              <a:lnSpc>
                <a:spcPct val="100000"/>
              </a:lnSpc>
              <a:defRPr>
                <a:gradFill>
                  <a:gsLst>
                    <a:gs pos="0">
                      <a:schemeClr val="bg2"/>
                    </a:gs>
                    <a:gs pos="30000">
                      <a:schemeClr val="tx1"/>
                    </a:gs>
                    <a:gs pos="100000">
                      <a:schemeClr val="tx2"/>
                    </a:gs>
                  </a:gsLst>
                  <a:lin ang="0" scaled="0"/>
                </a:gradFill>
                <a:latin typeface="+mj-lt"/>
              </a:defRPr>
            </a:lvl1pPr>
          </a:lstStyle>
          <a:p>
            <a:r>
              <a:rPr lang="en-GB" dirty="0"/>
              <a:t>Presentation Title</a:t>
            </a:r>
            <a:endParaRPr lang="en-US" dirty="0"/>
          </a:p>
        </p:txBody>
      </p:sp>
    </p:spTree>
    <p:extLst>
      <p:ext uri="{BB962C8B-B14F-4D97-AF65-F5344CB8AC3E}">
        <p14:creationId xmlns:p14="http://schemas.microsoft.com/office/powerpoint/2010/main" val="71829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8C8EF43D-3095-874F-80FE-644D4133E8B7}"/>
              </a:ext>
            </a:extLst>
          </p:cNvPr>
          <p:cNvSpPr>
            <a:spLocks noGrp="1"/>
          </p:cNvSpPr>
          <p:nvPr>
            <p:ph type="body" idx="1" hasCustomPrompt="1"/>
          </p:nvPr>
        </p:nvSpPr>
        <p:spPr>
          <a:xfrm>
            <a:off x="395288" y="2032000"/>
            <a:ext cx="6337300" cy="1079500"/>
          </a:xfrm>
          <a:prstGeom prst="rect">
            <a:avLst/>
          </a:prstGeom>
        </p:spPr>
        <p:txBody>
          <a:bodyPr vert="horz" lIns="0" tIns="0" rIns="0" bIns="0" rtlCol="0" anchor="ctr">
            <a:noAutofit/>
          </a:bodyPr>
          <a:lstStyle>
            <a:lvl1pPr>
              <a:defRPr lang="en-GB" sz="2800" dirty="0">
                <a:solidFill>
                  <a:schemeClr val="bg1"/>
                </a:solidFill>
                <a:latin typeface="+mj-lt"/>
              </a:defRPr>
            </a:lvl1pPr>
          </a:lstStyle>
          <a:p>
            <a:pPr lvl="0"/>
            <a:r>
              <a:rPr lang="en-GB" dirty="0"/>
              <a:t>Divider title</a:t>
            </a:r>
          </a:p>
        </p:txBody>
      </p:sp>
      <p:sp>
        <p:nvSpPr>
          <p:cNvPr id="3" name="Slide Number Placeholder 2">
            <a:extLst>
              <a:ext uri="{FF2B5EF4-FFF2-40B4-BE49-F238E27FC236}">
                <a16:creationId xmlns:a16="http://schemas.microsoft.com/office/drawing/2014/main" id="{C9C343D5-0939-42DF-BECD-BCDEB5CCA603}"/>
              </a:ext>
            </a:extLst>
          </p:cNvPr>
          <p:cNvSpPr>
            <a:spLocks noGrp="1"/>
          </p:cNvSpPr>
          <p:nvPr>
            <p:ph type="sldNum" sz="quarter" idx="11"/>
          </p:nvPr>
        </p:nvSpPr>
        <p:spPr/>
        <p:txBody>
          <a:bodyPr/>
          <a:lstStyle>
            <a:lvl1pPr>
              <a:defRPr>
                <a:solidFill>
                  <a:schemeClr val="bg1"/>
                </a:solidFill>
              </a:defRPr>
            </a:lvl1pPr>
          </a:lstStyle>
          <a:p>
            <a:fld id="{AC586D5E-2722-0D44-AA02-B15E62DD2934}" type="slidenum">
              <a:rPr lang="en-US" smtClean="0"/>
              <a:pPr/>
              <a:t>‹#›</a:t>
            </a:fld>
            <a:endParaRPr lang="en-US" dirty="0"/>
          </a:p>
        </p:txBody>
      </p:sp>
      <p:sp>
        <p:nvSpPr>
          <p:cNvPr id="15" name="Footer Placeholder 3">
            <a:extLst>
              <a:ext uri="{FF2B5EF4-FFF2-40B4-BE49-F238E27FC236}">
                <a16:creationId xmlns:a16="http://schemas.microsoft.com/office/drawing/2014/main" id="{4A0FDDF8-BD4C-4A81-8DA4-3CC364917563}"/>
              </a:ext>
            </a:extLst>
          </p:cNvPr>
          <p:cNvSpPr>
            <a:spLocks noGrp="1"/>
          </p:cNvSpPr>
          <p:nvPr>
            <p:ph type="ftr" sz="quarter" idx="12"/>
          </p:nvPr>
        </p:nvSpPr>
        <p:spPr>
          <a:xfrm>
            <a:off x="395288" y="4882524"/>
            <a:ext cx="7943893" cy="107722"/>
          </a:xfrm>
          <a:prstGeom prst="rect">
            <a:avLst/>
          </a:prstGeom>
        </p:spPr>
        <p:txBody>
          <a:bodyPr/>
          <a:lstStyle>
            <a:lvl1pPr>
              <a:defRPr b="0">
                <a:solidFill>
                  <a:schemeClr val="bg1"/>
                </a:solidFill>
              </a:defRPr>
            </a:lvl1pPr>
          </a:lstStyle>
          <a:p>
            <a:r>
              <a:rPr lang="en-US"/>
              <a:t>© Anglo American, 2024</a:t>
            </a:r>
            <a:endParaRPr lang="en-US" dirty="0"/>
          </a:p>
        </p:txBody>
      </p:sp>
    </p:spTree>
    <p:extLst>
      <p:ext uri="{BB962C8B-B14F-4D97-AF65-F5344CB8AC3E}">
        <p14:creationId xmlns:p14="http://schemas.microsoft.com/office/powerpoint/2010/main" val="400657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bullet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98596B-A483-41A5-9785-F81D82B7731C}"/>
              </a:ext>
            </a:extLst>
          </p:cNvPr>
          <p:cNvSpPr>
            <a:spLocks noGrp="1"/>
          </p:cNvSpPr>
          <p:nvPr>
            <p:ph type="sldNum" sz="quarter" idx="16"/>
          </p:nvPr>
        </p:nvSpPr>
        <p:spPr/>
        <p:txBody>
          <a:bodyPr>
            <a:noAutofit/>
          </a:bodyPr>
          <a:lstStyle/>
          <a:p>
            <a:fld id="{AC586D5E-2722-0D44-AA02-B15E62DD2934}" type="slidenum">
              <a:rPr lang="en-US" smtClean="0"/>
              <a:pPr/>
              <a:t>‹#›</a:t>
            </a:fld>
            <a:endParaRPr lang="en-US" dirty="0"/>
          </a:p>
        </p:txBody>
      </p:sp>
      <p:sp>
        <p:nvSpPr>
          <p:cNvPr id="13" name="Text Placeholder 13">
            <a:extLst>
              <a:ext uri="{FF2B5EF4-FFF2-40B4-BE49-F238E27FC236}">
                <a16:creationId xmlns:a16="http://schemas.microsoft.com/office/drawing/2014/main" id="{E32A8DC5-1AA9-4332-9083-1C228977A003}"/>
              </a:ext>
            </a:extLst>
          </p:cNvPr>
          <p:cNvSpPr>
            <a:spLocks noGrp="1"/>
          </p:cNvSpPr>
          <p:nvPr>
            <p:ph type="body" sz="quarter" idx="17" hasCustomPrompt="1"/>
          </p:nvPr>
        </p:nvSpPr>
        <p:spPr>
          <a:xfrm>
            <a:off x="398947" y="172077"/>
            <a:ext cx="5548956" cy="177800"/>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Footer Placeholder 4">
            <a:extLst>
              <a:ext uri="{FF2B5EF4-FFF2-40B4-BE49-F238E27FC236}">
                <a16:creationId xmlns:a16="http://schemas.microsoft.com/office/drawing/2014/main" id="{2E5C679F-7B1F-4DFD-82D5-C372ED669931}"/>
              </a:ext>
            </a:extLst>
          </p:cNvPr>
          <p:cNvSpPr>
            <a:spLocks noGrp="1"/>
          </p:cNvSpPr>
          <p:nvPr>
            <p:ph type="ftr" sz="quarter" idx="19"/>
          </p:nvPr>
        </p:nvSpPr>
        <p:spPr>
          <a:xfrm>
            <a:off x="395288" y="4882524"/>
            <a:ext cx="7943893" cy="107722"/>
          </a:xfrm>
          <a:prstGeom prst="rect">
            <a:avLst/>
          </a:prstGeom>
        </p:spPr>
        <p:txBody>
          <a:bodyPr>
            <a:noAutofit/>
          </a:bodyPr>
          <a:lstStyle>
            <a:lvl1pPr>
              <a:defRPr b="0"/>
            </a:lvl1pPr>
          </a:lstStyle>
          <a:p>
            <a:r>
              <a:rPr lang="en-US"/>
              <a:t>© Anglo American, 2024</a:t>
            </a:r>
          </a:p>
        </p:txBody>
      </p:sp>
      <p:sp>
        <p:nvSpPr>
          <p:cNvPr id="8" name="Text Placeholder 5">
            <a:extLst>
              <a:ext uri="{FF2B5EF4-FFF2-40B4-BE49-F238E27FC236}">
                <a16:creationId xmlns:a16="http://schemas.microsoft.com/office/drawing/2014/main" id="{DA2B885C-167D-4FB4-856D-6263AD640922}"/>
              </a:ext>
            </a:extLst>
          </p:cNvPr>
          <p:cNvSpPr>
            <a:spLocks noGrp="1"/>
          </p:cNvSpPr>
          <p:nvPr>
            <p:ph type="body" sz="quarter" idx="21" hasCustomPrompt="1"/>
          </p:nvPr>
        </p:nvSpPr>
        <p:spPr>
          <a:xfrm>
            <a:off x="398948" y="4480821"/>
            <a:ext cx="8348178" cy="251516"/>
          </a:xfrm>
        </p:spPr>
        <p:txBody>
          <a:bodyPr vert="horz" lIns="0" tIns="0" rIns="0" bIns="0" rtlCol="0" anchor="b" anchorCtr="0">
            <a:noAutofit/>
          </a:bodyPr>
          <a:lstStyle>
            <a:lvl1pPr>
              <a:defRPr lang="en-GB" sz="600" dirty="0">
                <a:solidFill>
                  <a:schemeClr val="tx1"/>
                </a:solidFill>
                <a:latin typeface="+mn-lt"/>
              </a:defRPr>
            </a:lvl1pPr>
          </a:lstStyle>
          <a:p>
            <a:pPr lvl="0"/>
            <a:r>
              <a:rPr lang="en-US" dirty="0"/>
              <a:t>Source or note text: </a:t>
            </a:r>
            <a:endParaRPr lang="en-GB" dirty="0"/>
          </a:p>
        </p:txBody>
      </p:sp>
      <p:sp>
        <p:nvSpPr>
          <p:cNvPr id="3" name="Text Placeholder 2">
            <a:extLst>
              <a:ext uri="{FF2B5EF4-FFF2-40B4-BE49-F238E27FC236}">
                <a16:creationId xmlns:a16="http://schemas.microsoft.com/office/drawing/2014/main" id="{DCE89BA7-8C0A-0694-F6ED-1CEB30B84EFA}"/>
              </a:ext>
            </a:extLst>
          </p:cNvPr>
          <p:cNvSpPr>
            <a:spLocks noGrp="1"/>
          </p:cNvSpPr>
          <p:nvPr>
            <p:ph type="body" sz="quarter" idx="24"/>
          </p:nvPr>
        </p:nvSpPr>
        <p:spPr>
          <a:xfrm>
            <a:off x="398462" y="1519238"/>
            <a:ext cx="8348662" cy="2962275"/>
          </a:xfrm>
        </p:spPr>
        <p:txBody>
          <a:bodyPr/>
          <a:lstStyle>
            <a:lvl1pPr marL="177800" indent="-177800">
              <a:spcBef>
                <a:spcPts val="1200"/>
              </a:spcBef>
              <a:buFont typeface="Arial" panose="020B0604020202020204" pitchFamily="34" charset="0"/>
              <a:buChar char="•"/>
              <a:defRPr>
                <a:solidFill>
                  <a:schemeClr val="tx1"/>
                </a:solidFill>
                <a:latin typeface="+mn-lt"/>
              </a:defRPr>
            </a:lvl1pPr>
            <a:lvl2pPr marL="358775" indent="-180975">
              <a:spcBef>
                <a:spcPts val="400"/>
              </a:spcBef>
              <a:buFont typeface="Arial" panose="020B0604020202020204" pitchFamily="34" charset="0"/>
              <a:buChar char="•"/>
              <a:defRPr sz="1400"/>
            </a:lvl2pPr>
            <a:lvl3pPr marL="538163" indent="-179388">
              <a:spcBef>
                <a:spcPts val="400"/>
              </a:spcBef>
              <a:defRPr sz="1200"/>
            </a:lvl3pPr>
            <a:lvl4pPr marL="719138" indent="-182563">
              <a:spcBef>
                <a:spcPts val="400"/>
              </a:spcBef>
              <a:defRPr sz="1100"/>
            </a:lvl4pPr>
            <a:lvl5pPr marL="896938" indent="-179388">
              <a:spcBef>
                <a:spcPts val="4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5">
            <a:extLst>
              <a:ext uri="{FF2B5EF4-FFF2-40B4-BE49-F238E27FC236}">
                <a16:creationId xmlns:a16="http://schemas.microsoft.com/office/drawing/2014/main" id="{77E637AE-4AB6-21B4-073E-3A833AACDD60}"/>
              </a:ext>
            </a:extLst>
          </p:cNvPr>
          <p:cNvSpPr>
            <a:spLocks noGrp="1"/>
          </p:cNvSpPr>
          <p:nvPr>
            <p:ph type="body" sz="quarter" idx="23" hasCustomPrompt="1"/>
          </p:nvPr>
        </p:nvSpPr>
        <p:spPr>
          <a:xfrm>
            <a:off x="400105" y="950913"/>
            <a:ext cx="8344254" cy="423862"/>
          </a:xfrm>
        </p:spPr>
        <p:txBody>
          <a:bodyPr/>
          <a:lstStyle>
            <a:lvl1pPr>
              <a:spcBef>
                <a:spcPts val="0"/>
              </a:spcBef>
              <a:defRPr sz="1400">
                <a:latin typeface="+mj-lt"/>
              </a:defRPr>
            </a:lvl1pPr>
          </a:lstStyle>
          <a:p>
            <a:pPr lvl="0"/>
            <a:r>
              <a:rPr lang="en-US" dirty="0"/>
              <a:t>Subheading</a:t>
            </a:r>
            <a:endParaRPr lang="en-GB" dirty="0"/>
          </a:p>
        </p:txBody>
      </p:sp>
      <p:sp>
        <p:nvSpPr>
          <p:cNvPr id="10" name="Title 9">
            <a:extLst>
              <a:ext uri="{FF2B5EF4-FFF2-40B4-BE49-F238E27FC236}">
                <a16:creationId xmlns:a16="http://schemas.microsoft.com/office/drawing/2014/main" id="{00E89B1F-3087-346E-60D8-365B7710EF27}"/>
              </a:ext>
            </a:extLst>
          </p:cNvPr>
          <p:cNvSpPr>
            <a:spLocks noGrp="1"/>
          </p:cNvSpPr>
          <p:nvPr>
            <p:ph type="title" hasCustomPrompt="1"/>
          </p:nvPr>
        </p:nvSpPr>
        <p:spPr/>
        <p:txBody>
          <a:bodyPr/>
          <a:lstStyle>
            <a:lvl1pPr>
              <a:defRPr>
                <a:solidFill>
                  <a:schemeClr val="tx1"/>
                </a:solidFill>
              </a:defRPr>
            </a:lvl1pPr>
          </a:lstStyle>
          <a:p>
            <a:r>
              <a:rPr lang="en-US" dirty="0"/>
              <a:t>Heading</a:t>
            </a:r>
            <a:endParaRPr lang="en-GB" dirty="0"/>
          </a:p>
        </p:txBody>
      </p:sp>
    </p:spTree>
    <p:extLst>
      <p:ext uri="{BB962C8B-B14F-4D97-AF65-F5344CB8AC3E}">
        <p14:creationId xmlns:p14="http://schemas.microsoft.com/office/powerpoint/2010/main" val="74868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heading curved image 1">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155EA496-4239-B947-9ADA-EC863DFAEABD}"/>
              </a:ext>
            </a:extLst>
          </p:cNvPr>
          <p:cNvSpPr>
            <a:spLocks noGrp="1"/>
          </p:cNvSpPr>
          <p:nvPr>
            <p:ph type="pic" sz="quarter" idx="16" hasCustomPrompt="1"/>
          </p:nvPr>
        </p:nvSpPr>
        <p:spPr>
          <a:xfrm>
            <a:off x="4578097" y="0"/>
            <a:ext cx="4565904" cy="5143500"/>
          </a:xfrm>
          <a:custGeom>
            <a:avLst/>
            <a:gdLst>
              <a:gd name="connsiteX0" fmla="*/ 542360 w 4565904"/>
              <a:gd name="connsiteY0" fmla="*/ 0 h 5143500"/>
              <a:gd name="connsiteX1" fmla="*/ 4565904 w 4565904"/>
              <a:gd name="connsiteY1" fmla="*/ 0 h 5143500"/>
              <a:gd name="connsiteX2" fmla="*/ 4565904 w 4565904"/>
              <a:gd name="connsiteY2" fmla="*/ 5143500 h 5143500"/>
              <a:gd name="connsiteX3" fmla="*/ 379074 w 4565904"/>
              <a:gd name="connsiteY3" fmla="*/ 5143500 h 5143500"/>
              <a:gd name="connsiteX4" fmla="*/ 335837 w 4565904"/>
              <a:gd name="connsiteY4" fmla="*/ 5015718 h 5143500"/>
              <a:gd name="connsiteX5" fmla="*/ 0 w 4565904"/>
              <a:gd name="connsiteY5" fmla="*/ 2794368 h 5143500"/>
              <a:gd name="connsiteX6" fmla="*/ 453278 w 4565904"/>
              <a:gd name="connsiteY6" fmla="*/ 225932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5904" h="5143500">
                <a:moveTo>
                  <a:pt x="542360" y="0"/>
                </a:moveTo>
                <a:lnTo>
                  <a:pt x="4565904" y="0"/>
                </a:lnTo>
                <a:lnTo>
                  <a:pt x="4565904" y="5143500"/>
                </a:lnTo>
                <a:lnTo>
                  <a:pt x="379074" y="5143500"/>
                </a:lnTo>
                <a:lnTo>
                  <a:pt x="335837" y="5015718"/>
                </a:lnTo>
                <a:cubicBezTo>
                  <a:pt x="117578" y="4313994"/>
                  <a:pt x="0" y="3567912"/>
                  <a:pt x="0" y="2794368"/>
                </a:cubicBezTo>
                <a:cubicBezTo>
                  <a:pt x="0" y="1891900"/>
                  <a:pt x="160037" y="1026811"/>
                  <a:pt x="453278" y="225932"/>
                </a:cubicBezTo>
                <a:close/>
              </a:path>
            </a:pathLst>
          </a:custGeom>
          <a:solidFill>
            <a:schemeClr val="bg1">
              <a:lumMod val="85000"/>
            </a:schemeClr>
          </a:solidFill>
        </p:spPr>
        <p:txBody>
          <a:bodyPr vert="horz" lIns="0" tIns="0" rIns="0" bIns="0" rtlCol="0" anchor="ctr" anchorCtr="1">
            <a:noAutofit/>
          </a:bodyPr>
          <a:lstStyle>
            <a:lvl1pPr>
              <a:defRPr lang="en-US" sz="1000" dirty="0">
                <a:solidFill>
                  <a:schemeClr val="tx1"/>
                </a:solidFill>
              </a:defRPr>
            </a:lvl1pPr>
          </a:lstStyle>
          <a:p>
            <a:pPr lvl="0" algn="ctr"/>
            <a:r>
              <a:rPr lang="en-US" dirty="0"/>
              <a:t>Drag and drop or copy and paste</a:t>
            </a:r>
            <a:br>
              <a:rPr lang="en-US" dirty="0"/>
            </a:br>
            <a:r>
              <a:rPr lang="en-US" dirty="0"/>
              <a:t>your custom image here</a:t>
            </a:r>
          </a:p>
        </p:txBody>
      </p:sp>
      <p:sp>
        <p:nvSpPr>
          <p:cNvPr id="4" name="Slide Number Placeholder 3">
            <a:extLst>
              <a:ext uri="{FF2B5EF4-FFF2-40B4-BE49-F238E27FC236}">
                <a16:creationId xmlns:a16="http://schemas.microsoft.com/office/drawing/2014/main" id="{23643D04-204D-44C0-A253-B67752C28706}"/>
              </a:ext>
            </a:extLst>
          </p:cNvPr>
          <p:cNvSpPr>
            <a:spLocks noGrp="1"/>
          </p:cNvSpPr>
          <p:nvPr>
            <p:ph type="sldNum" sz="quarter" idx="18"/>
          </p:nvPr>
        </p:nvSpPr>
        <p:spPr/>
        <p:txBody>
          <a:bodyPr>
            <a:noAutofit/>
          </a:bodyPr>
          <a:lstStyle/>
          <a:p>
            <a:fld id="{AC586D5E-2722-0D44-AA02-B15E62DD2934}" type="slidenum">
              <a:rPr lang="en-US" smtClean="0"/>
              <a:pPr/>
              <a:t>‹#›</a:t>
            </a:fld>
            <a:endParaRPr lang="en-US" dirty="0"/>
          </a:p>
        </p:txBody>
      </p:sp>
      <p:sp>
        <p:nvSpPr>
          <p:cNvPr id="7" name="Footer Placeholder 6">
            <a:extLst>
              <a:ext uri="{FF2B5EF4-FFF2-40B4-BE49-F238E27FC236}">
                <a16:creationId xmlns:a16="http://schemas.microsoft.com/office/drawing/2014/main" id="{B57D1AF1-55C5-415E-85A5-EB1BA85C0318}"/>
              </a:ext>
            </a:extLst>
          </p:cNvPr>
          <p:cNvSpPr>
            <a:spLocks noGrp="1"/>
          </p:cNvSpPr>
          <p:nvPr>
            <p:ph type="ftr" sz="quarter" idx="21"/>
          </p:nvPr>
        </p:nvSpPr>
        <p:spPr>
          <a:xfrm>
            <a:off x="395288" y="4882524"/>
            <a:ext cx="7943893" cy="107722"/>
          </a:xfrm>
          <a:prstGeom prst="rect">
            <a:avLst/>
          </a:prstGeom>
        </p:spPr>
        <p:txBody>
          <a:bodyPr>
            <a:noAutofit/>
          </a:bodyPr>
          <a:lstStyle>
            <a:lvl1pPr>
              <a:defRPr b="0"/>
            </a:lvl1pPr>
          </a:lstStyle>
          <a:p>
            <a:r>
              <a:rPr lang="en-US"/>
              <a:t>© Anglo American, 2024</a:t>
            </a:r>
          </a:p>
        </p:txBody>
      </p:sp>
      <p:sp>
        <p:nvSpPr>
          <p:cNvPr id="9" name="Text Placeholder 5">
            <a:extLst>
              <a:ext uri="{FF2B5EF4-FFF2-40B4-BE49-F238E27FC236}">
                <a16:creationId xmlns:a16="http://schemas.microsoft.com/office/drawing/2014/main" id="{7B4DA915-7362-4E3B-9E84-40C92D1F4DF4}"/>
              </a:ext>
            </a:extLst>
          </p:cNvPr>
          <p:cNvSpPr>
            <a:spLocks noGrp="1"/>
          </p:cNvSpPr>
          <p:nvPr>
            <p:ph type="body" sz="quarter" idx="22" hasCustomPrompt="1"/>
          </p:nvPr>
        </p:nvSpPr>
        <p:spPr>
          <a:xfrm>
            <a:off x="398947" y="4480821"/>
            <a:ext cx="4100153" cy="251516"/>
          </a:xfrm>
        </p:spPr>
        <p:txBody>
          <a:bodyPr vert="horz" lIns="0" tIns="0" rIns="0" bIns="0" rtlCol="0" anchor="b" anchorCtr="0">
            <a:noAutofit/>
          </a:bodyPr>
          <a:lstStyle>
            <a:lvl1pPr>
              <a:defRPr lang="en-GB" sz="600" dirty="0">
                <a:solidFill>
                  <a:schemeClr val="tx1"/>
                </a:solidFill>
                <a:latin typeface="+mn-lt"/>
              </a:defRPr>
            </a:lvl1pPr>
          </a:lstStyle>
          <a:p>
            <a:pPr lvl="0"/>
            <a:r>
              <a:rPr lang="en-US" dirty="0"/>
              <a:t>Source or note text: </a:t>
            </a:r>
            <a:endParaRPr lang="en-GB" dirty="0"/>
          </a:p>
        </p:txBody>
      </p:sp>
      <p:sp>
        <p:nvSpPr>
          <p:cNvPr id="3" name="Text Placeholder 13">
            <a:extLst>
              <a:ext uri="{FF2B5EF4-FFF2-40B4-BE49-F238E27FC236}">
                <a16:creationId xmlns:a16="http://schemas.microsoft.com/office/drawing/2014/main" id="{D60E271A-19B1-EDF3-94C6-92A2A8593AF7}"/>
              </a:ext>
            </a:extLst>
          </p:cNvPr>
          <p:cNvSpPr>
            <a:spLocks noGrp="1"/>
          </p:cNvSpPr>
          <p:nvPr>
            <p:ph type="body" sz="quarter" idx="19" hasCustomPrompt="1"/>
          </p:nvPr>
        </p:nvSpPr>
        <p:spPr>
          <a:xfrm>
            <a:off x="398948" y="172077"/>
            <a:ext cx="4100152" cy="177800"/>
          </a:xfrm>
        </p:spPr>
        <p:txBody>
          <a:bodyPr anchor="ctr" anchorCtr="0">
            <a:noAutofit/>
          </a:bodyPr>
          <a:lstStyle>
            <a:lvl1pPr>
              <a:defRPr sz="800" b="0">
                <a:solidFill>
                  <a:schemeClr val="tx1"/>
                </a:solidFill>
                <a:latin typeface="+mn-lt"/>
              </a:defRPr>
            </a:lvl1pPr>
          </a:lstStyle>
          <a:p>
            <a:pPr lvl="0"/>
            <a:r>
              <a:rPr lang="en-US" dirty="0"/>
              <a:t>Section heading</a:t>
            </a:r>
            <a:endParaRPr lang="en-GB" dirty="0"/>
          </a:p>
        </p:txBody>
      </p:sp>
      <p:sp>
        <p:nvSpPr>
          <p:cNvPr id="5" name="Text Placeholder 5">
            <a:extLst>
              <a:ext uri="{FF2B5EF4-FFF2-40B4-BE49-F238E27FC236}">
                <a16:creationId xmlns:a16="http://schemas.microsoft.com/office/drawing/2014/main" id="{77D01A88-0C22-BE5B-FDAF-FFDAFC5A6F14}"/>
              </a:ext>
            </a:extLst>
          </p:cNvPr>
          <p:cNvSpPr>
            <a:spLocks noGrp="1"/>
          </p:cNvSpPr>
          <p:nvPr>
            <p:ph type="body" sz="quarter" idx="20"/>
          </p:nvPr>
        </p:nvSpPr>
        <p:spPr>
          <a:xfrm>
            <a:off x="395288" y="1519237"/>
            <a:ext cx="4103687" cy="2961583"/>
          </a:xfrm>
        </p:spPr>
        <p:txBody>
          <a:bodyPr>
            <a:noAutofit/>
          </a:bodyPr>
          <a:lstStyle>
            <a:lvl1pPr>
              <a:defRPr sz="1600"/>
            </a:lvl1pPr>
            <a:lvl2pPr>
              <a:defRPr sz="16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itle 9">
            <a:extLst>
              <a:ext uri="{FF2B5EF4-FFF2-40B4-BE49-F238E27FC236}">
                <a16:creationId xmlns:a16="http://schemas.microsoft.com/office/drawing/2014/main" id="{7FCD3B20-BE67-96A7-F4C4-444FA15C8BDE}"/>
              </a:ext>
            </a:extLst>
          </p:cNvPr>
          <p:cNvSpPr>
            <a:spLocks noGrp="1"/>
          </p:cNvSpPr>
          <p:nvPr>
            <p:ph type="title" hasCustomPrompt="1"/>
          </p:nvPr>
        </p:nvSpPr>
        <p:spPr>
          <a:xfrm>
            <a:off x="400106" y="396874"/>
            <a:ext cx="4098870" cy="495681"/>
          </a:xfrm>
        </p:spPr>
        <p:txBody>
          <a:bodyPr/>
          <a:lstStyle>
            <a:lvl1pPr>
              <a:defRPr>
                <a:solidFill>
                  <a:schemeClr val="tx1"/>
                </a:solidFill>
              </a:defRPr>
            </a:lvl1pPr>
          </a:lstStyle>
          <a:p>
            <a:r>
              <a:rPr lang="en-US" dirty="0"/>
              <a:t>Heading</a:t>
            </a:r>
            <a:endParaRPr lang="en-GB" dirty="0"/>
          </a:p>
        </p:txBody>
      </p:sp>
      <p:sp>
        <p:nvSpPr>
          <p:cNvPr id="6" name="Text Placeholder 5">
            <a:extLst>
              <a:ext uri="{FF2B5EF4-FFF2-40B4-BE49-F238E27FC236}">
                <a16:creationId xmlns:a16="http://schemas.microsoft.com/office/drawing/2014/main" id="{EB3B13BD-4E07-AAD1-B3DE-724A23113722}"/>
              </a:ext>
            </a:extLst>
          </p:cNvPr>
          <p:cNvSpPr>
            <a:spLocks noGrp="1"/>
          </p:cNvSpPr>
          <p:nvPr>
            <p:ph type="body" sz="quarter" idx="24" hasCustomPrompt="1"/>
          </p:nvPr>
        </p:nvSpPr>
        <p:spPr>
          <a:xfrm>
            <a:off x="400105" y="950913"/>
            <a:ext cx="4098870" cy="423862"/>
          </a:xfrm>
        </p:spPr>
        <p:txBody>
          <a:bodyPr/>
          <a:lstStyle>
            <a:lvl1pPr>
              <a:spcBef>
                <a:spcPts val="0"/>
              </a:spcBef>
              <a:defRPr sz="1400">
                <a:latin typeface="+mj-lt"/>
              </a:defRPr>
            </a:lvl1pPr>
          </a:lstStyle>
          <a:p>
            <a:pPr lvl="0"/>
            <a:r>
              <a:rPr lang="en-US" dirty="0"/>
              <a:t>Subheading</a:t>
            </a:r>
            <a:endParaRPr lang="en-GB" dirty="0"/>
          </a:p>
        </p:txBody>
      </p:sp>
    </p:spTree>
    <p:extLst>
      <p:ext uri="{BB962C8B-B14F-4D97-AF65-F5344CB8AC3E}">
        <p14:creationId xmlns:p14="http://schemas.microsoft.com/office/powerpoint/2010/main" val="111716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6E54E93-1ACC-7C5D-8D86-F81DD508DF6E}"/>
              </a:ext>
            </a:extLst>
          </p:cNvPr>
          <p:cNvGraphicFramePr>
            <a:graphicFrameLocks noChangeAspect="1"/>
          </p:cNvGraphicFramePr>
          <p:nvPr userDrawn="1">
            <p:custDataLst>
              <p:tags r:id="rId7"/>
            </p:custDataLst>
            <p:extLst>
              <p:ext uri="{D42A27DB-BD31-4B8C-83A1-F6EECF244321}">
                <p14:modId xmlns:p14="http://schemas.microsoft.com/office/powerpoint/2010/main" val="2327644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2" imgH="392" progId="TCLayout.ActiveDocument.1">
                  <p:embed/>
                </p:oleObj>
              </mc:Choice>
              <mc:Fallback>
                <p:oleObj name="think-cell Slide" r:id="rId8" imgW="392" imgH="392"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00105" y="396874"/>
            <a:ext cx="8347021" cy="495681"/>
          </a:xfrm>
          <a:prstGeom prst="rect">
            <a:avLst/>
          </a:prstGeom>
        </p:spPr>
        <p:txBody>
          <a:bodyPr vert="horz" lIns="0" tIns="0" rIns="0" bIns="0" rtlCol="0" anchor="t" anchorCtr="0">
            <a:noAutofit/>
          </a:bodyPr>
          <a:lstStyle/>
          <a:p>
            <a:r>
              <a:rPr lang="en-US" dirty="0"/>
              <a:t>Heading</a:t>
            </a:r>
          </a:p>
        </p:txBody>
      </p:sp>
      <p:sp>
        <p:nvSpPr>
          <p:cNvPr id="6" name="Slide Number Placeholder 5"/>
          <p:cNvSpPr>
            <a:spLocks noGrp="1"/>
          </p:cNvSpPr>
          <p:nvPr>
            <p:ph type="sldNum" sz="quarter" idx="4"/>
          </p:nvPr>
        </p:nvSpPr>
        <p:spPr>
          <a:xfrm>
            <a:off x="8613038" y="4882524"/>
            <a:ext cx="121828" cy="107722"/>
          </a:xfrm>
          <a:prstGeom prst="rect">
            <a:avLst/>
          </a:prstGeom>
        </p:spPr>
        <p:txBody>
          <a:bodyPr vert="horz" wrap="none" lIns="0" tIns="0" rIns="0" bIns="0" rtlCol="0" anchor="ctr" anchorCtr="0">
            <a:noAutofit/>
          </a:bodyPr>
          <a:lstStyle>
            <a:lvl1pPr algn="r">
              <a:defRPr sz="700">
                <a:solidFill>
                  <a:schemeClr val="tx1"/>
                </a:solidFill>
                <a:latin typeface="+mj-lt"/>
              </a:defRPr>
            </a:lvl1pPr>
          </a:lstStyle>
          <a:p>
            <a:fld id="{AC586D5E-2722-0D44-AA02-B15E62DD2934}" type="slidenum">
              <a:rPr lang="en-US" smtClean="0"/>
              <a:pPr/>
              <a:t>‹#›</a:t>
            </a:fld>
            <a:endParaRPr lang="en-US" dirty="0"/>
          </a:p>
        </p:txBody>
      </p:sp>
      <p:sp>
        <p:nvSpPr>
          <p:cNvPr id="4" name="Footer Placeholder 3">
            <a:extLst>
              <a:ext uri="{FF2B5EF4-FFF2-40B4-BE49-F238E27FC236}">
                <a16:creationId xmlns:a16="http://schemas.microsoft.com/office/drawing/2014/main" id="{AD094EF2-AC69-4F7F-AC5B-61F5FDB62A80}"/>
              </a:ext>
            </a:extLst>
          </p:cNvPr>
          <p:cNvSpPr>
            <a:spLocks noGrp="1"/>
          </p:cNvSpPr>
          <p:nvPr>
            <p:ph type="ftr" sz="quarter" idx="3"/>
          </p:nvPr>
        </p:nvSpPr>
        <p:spPr>
          <a:xfrm>
            <a:off x="395288" y="4882524"/>
            <a:ext cx="7943893" cy="107722"/>
          </a:xfrm>
          <a:prstGeom prst="rect">
            <a:avLst/>
          </a:prstGeom>
        </p:spPr>
        <p:txBody>
          <a:bodyPr vert="horz" wrap="none" lIns="0" tIns="0" rIns="0" bIns="0" rtlCol="0" anchor="ctr">
            <a:noAutofit/>
          </a:bodyPr>
          <a:lstStyle>
            <a:lvl1pPr algn="l">
              <a:defRPr lang="en-GB" sz="700" b="0" dirty="0">
                <a:latin typeface="+mn-lt"/>
              </a:defRPr>
            </a:lvl1pPr>
          </a:lstStyle>
          <a:p>
            <a:r>
              <a:rPr lang="en-US"/>
              <a:t>© Anglo American, 2024</a:t>
            </a:r>
          </a:p>
        </p:txBody>
      </p:sp>
      <p:sp>
        <p:nvSpPr>
          <p:cNvPr id="5" name="Text Placeholder 4">
            <a:extLst>
              <a:ext uri="{FF2B5EF4-FFF2-40B4-BE49-F238E27FC236}">
                <a16:creationId xmlns:a16="http://schemas.microsoft.com/office/drawing/2014/main" id="{A31C75E7-DE3C-450C-AA84-2F872F567836}"/>
              </a:ext>
            </a:extLst>
          </p:cNvPr>
          <p:cNvSpPr>
            <a:spLocks noGrp="1"/>
          </p:cNvSpPr>
          <p:nvPr>
            <p:ph type="body" idx="1"/>
          </p:nvPr>
        </p:nvSpPr>
        <p:spPr>
          <a:xfrm>
            <a:off x="400105" y="1382449"/>
            <a:ext cx="8351838" cy="32359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cxnSp>
        <p:nvCxnSpPr>
          <p:cNvPr id="7" name="Straight Connector 6">
            <a:extLst>
              <a:ext uri="{FF2B5EF4-FFF2-40B4-BE49-F238E27FC236}">
                <a16:creationId xmlns:a16="http://schemas.microsoft.com/office/drawing/2014/main" id="{0017D3F4-B530-A0C1-703F-7BA5C05F6A78}"/>
              </a:ext>
            </a:extLst>
          </p:cNvPr>
          <p:cNvCxnSpPr/>
          <p:nvPr userDrawn="1"/>
        </p:nvCxnSpPr>
        <p:spPr>
          <a:xfrm>
            <a:off x="395288" y="4746625"/>
            <a:ext cx="8351838" cy="0"/>
          </a:xfrm>
          <a:prstGeom prst="line">
            <a:avLst/>
          </a:prstGeom>
          <a:ln w="9525">
            <a:gradFill flip="none" rotWithShape="1">
              <a:gsLst>
                <a:gs pos="30000">
                  <a:schemeClr val="tx1"/>
                </a:gs>
                <a:gs pos="0">
                  <a:schemeClr val="bg2"/>
                </a:gs>
                <a:gs pos="100000">
                  <a:schemeClr val="tx2"/>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48A9733-44F7-642A-9D8C-3D4AFF907D9C}"/>
              </a:ext>
            </a:extLst>
          </p:cNvPr>
          <p:cNvSpPr txBox="1"/>
          <p:nvPr userDrawn="1">
            <p:extLst>
              <p:ext uri="{1162E1C5-73C7-4A58-AE30-91384D911F3F}">
                <p184:classification xmlns:p184="http://schemas.microsoft.com/office/powerpoint/2018/4/main" val="hdr"/>
              </p:ext>
            </p:extLst>
          </p:nvPr>
        </p:nvSpPr>
        <p:spPr>
          <a:xfrm>
            <a:off x="8628063" y="0"/>
            <a:ext cx="544512" cy="121920"/>
          </a:xfrm>
          <a:prstGeom prst="rect">
            <a:avLst/>
          </a:prstGeom>
        </p:spPr>
        <p:txBody>
          <a:bodyPr horzOverflow="overflow" lIns="0" tIns="0" rIns="0" bIns="0">
            <a:spAutoFit/>
          </a:bodyPr>
          <a:lstStyle/>
          <a:p>
            <a:pPr algn="l"/>
            <a:r>
              <a:rPr lang="en-GB"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1854957469"/>
      </p:ext>
    </p:extLst>
  </p:cSld>
  <p:clrMap bg1="lt1" tx1="dk1" bg2="lt2" tx2="dk2" accent1="accent1" accent2="accent2" accent3="accent3" accent4="accent4" accent5="accent5" accent6="accent6" hlink="hlink" folHlink="folHlink"/>
  <p:sldLayoutIdLst>
    <p:sldLayoutId id="2147483756" r:id="rId1"/>
    <p:sldLayoutId id="2147483649" r:id="rId2"/>
    <p:sldLayoutId id="2147483685" r:id="rId3"/>
    <p:sldLayoutId id="2147483752" r:id="rId4"/>
    <p:sldLayoutId id="2147483682" r:id="rId5"/>
  </p:sldLayoutIdLst>
  <p:hf hdr="0" dt="0"/>
  <p:txStyles>
    <p:titleStyle>
      <a:lvl1pPr algn="l" defTabSz="457200" rtl="0" eaLnBrk="1" latinLnBrk="0" hangingPunct="1">
        <a:spcBef>
          <a:spcPct val="0"/>
        </a:spcBef>
        <a:buNone/>
        <a:defRPr sz="2800" b="0" i="0" kern="1200">
          <a:gradFill>
            <a:gsLst>
              <a:gs pos="0">
                <a:schemeClr val="bg2"/>
              </a:gs>
              <a:gs pos="30000">
                <a:schemeClr val="tx1"/>
              </a:gs>
              <a:gs pos="100000">
                <a:schemeClr val="tx2"/>
              </a:gs>
            </a:gsLst>
            <a:lin ang="0" scaled="0"/>
          </a:gradFill>
          <a:latin typeface="+mj-lt"/>
          <a:ea typeface="+mj-ea"/>
          <a:cs typeface="+mj-cs"/>
        </a:defRPr>
      </a:lvl1pPr>
    </p:titleStyle>
    <p:bodyStyle>
      <a:lvl1pPr marL="0" indent="0" algn="l" defTabSz="457200" rtl="0" eaLnBrk="1" latinLnBrk="0" hangingPunct="1">
        <a:spcBef>
          <a:spcPts val="1200"/>
        </a:spcBef>
        <a:buFont typeface="Arial" panose="020B0604020202020204" pitchFamily="34" charset="0"/>
        <a:buNone/>
        <a:defRPr sz="1600" b="0" i="0" kern="1200">
          <a:solidFill>
            <a:schemeClr val="tx2"/>
          </a:solidFill>
          <a:latin typeface="AA Smart Sans Bold" panose="00000800000000000000" pitchFamily="2" charset="0"/>
          <a:ea typeface="+mn-ea"/>
          <a:cs typeface="+mn-cs"/>
        </a:defRPr>
      </a:lvl1pPr>
      <a:lvl2pPr marL="0" indent="0" algn="l" defTabSz="457200" rtl="0" eaLnBrk="1" latinLnBrk="0" hangingPunct="1">
        <a:spcBef>
          <a:spcPts val="800"/>
        </a:spcBef>
        <a:buFont typeface="Arial" panose="020B0604020202020204" pitchFamily="34" charset="0"/>
        <a:buNone/>
        <a:defRPr sz="1600" b="0" i="0" kern="1200">
          <a:solidFill>
            <a:schemeClr val="tx1"/>
          </a:solidFill>
          <a:latin typeface="+mn-lt"/>
          <a:ea typeface="+mn-ea"/>
          <a:cs typeface="+mn-cs"/>
        </a:defRPr>
      </a:lvl2pPr>
      <a:lvl3pPr marL="179388" indent="-179388" algn="l" defTabSz="457200" rtl="0" eaLnBrk="1" latinLnBrk="0" hangingPunct="1">
        <a:spcBef>
          <a:spcPts val="800"/>
        </a:spcBef>
        <a:buClrTx/>
        <a:buFont typeface="AA Smart Sans" panose="00000500000000000000" pitchFamily="2" charset="0"/>
        <a:buChar char="•"/>
        <a:defRPr sz="1600" b="0" i="0" kern="1200">
          <a:solidFill>
            <a:schemeClr val="tx1"/>
          </a:solidFill>
          <a:latin typeface="+mn-lt"/>
          <a:ea typeface="+mn-ea"/>
          <a:cs typeface="+mn-cs"/>
        </a:defRPr>
      </a:lvl3pPr>
      <a:lvl4pPr marL="358775" indent="-182563" algn="l" defTabSz="457200" rtl="0" eaLnBrk="1" latinLnBrk="0" hangingPunct="1">
        <a:spcBef>
          <a:spcPts val="300"/>
        </a:spcBef>
        <a:buClrTx/>
        <a:buFont typeface="AA Smart Sans" panose="00000500000000000000" pitchFamily="2" charset="0"/>
        <a:buChar char="•"/>
        <a:defRPr sz="1400" b="0" i="0" kern="1200">
          <a:solidFill>
            <a:schemeClr val="tx1"/>
          </a:solidFill>
          <a:latin typeface="+mn-lt"/>
          <a:ea typeface="+mn-ea"/>
          <a:cs typeface="+mn-cs"/>
        </a:defRPr>
      </a:lvl4pPr>
      <a:lvl5pPr marL="538163" indent="-179388" algn="l" defTabSz="457200" rtl="0" eaLnBrk="1" latinLnBrk="0" hangingPunct="1">
        <a:spcBef>
          <a:spcPts val="300"/>
        </a:spcBef>
        <a:buClrTx/>
        <a:buFont typeface="AA Smart Sans" panose="00000500000000000000" pitchFamily="2" charset="0"/>
        <a:buChar char="–"/>
        <a:defRPr sz="1200" b="0" i="0" kern="1200">
          <a:solidFill>
            <a:schemeClr val="tx1"/>
          </a:solidFill>
          <a:latin typeface="+mn-lt"/>
          <a:ea typeface="+mn-ea"/>
          <a:cs typeface="+mn-cs"/>
        </a:defRPr>
      </a:lvl5pPr>
      <a:lvl6pPr marL="717550" indent="-179388" algn="l" defTabSz="457200" rtl="0" eaLnBrk="1" latinLnBrk="0" hangingPunct="1">
        <a:spcBef>
          <a:spcPct val="20000"/>
        </a:spcBef>
        <a:buClrTx/>
        <a:buFont typeface="AA Smart Sans" panose="00000500000000000000" pitchFamily="2" charset="0"/>
        <a:buChar char="–"/>
        <a:defRPr sz="11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181818"/>
          </p15:clr>
        </p15:guide>
        <p15:guide id="2" pos="5760" userDrawn="1">
          <p15:clr>
            <a:srgbClr val="181818"/>
          </p15:clr>
        </p15:guide>
        <p15:guide id="3" pos="249" userDrawn="1">
          <p15:clr>
            <a:srgbClr val="181818"/>
          </p15:clr>
        </p15:guide>
        <p15:guide id="4" pos="1496" userDrawn="1">
          <p15:clr>
            <a:srgbClr val="181818"/>
          </p15:clr>
        </p15:guide>
        <p15:guide id="5" pos="1587" userDrawn="1">
          <p15:clr>
            <a:srgbClr val="181818"/>
          </p15:clr>
        </p15:guide>
        <p15:guide id="6" pos="2834" userDrawn="1">
          <p15:clr>
            <a:srgbClr val="181818"/>
          </p15:clr>
        </p15:guide>
        <p15:guide id="7" pos="2925" userDrawn="1">
          <p15:clr>
            <a:srgbClr val="181818"/>
          </p15:clr>
        </p15:guide>
        <p15:guide id="8" pos="4172" userDrawn="1">
          <p15:clr>
            <a:srgbClr val="181818"/>
          </p15:clr>
        </p15:guide>
        <p15:guide id="9" pos="4263" userDrawn="1">
          <p15:clr>
            <a:srgbClr val="181818"/>
          </p15:clr>
        </p15:guide>
        <p15:guide id="10" pos="5510" userDrawn="1">
          <p15:clr>
            <a:srgbClr val="181818"/>
          </p15:clr>
        </p15:guide>
        <p15:guide id="11" orient="horz" userDrawn="1">
          <p15:clr>
            <a:srgbClr val="181818"/>
          </p15:clr>
        </p15:guide>
        <p15:guide id="12" orient="horz" pos="3240" userDrawn="1">
          <p15:clr>
            <a:srgbClr val="181818"/>
          </p15:clr>
        </p15:guide>
        <p15:guide id="13" orient="horz" pos="249" userDrawn="1">
          <p15:clr>
            <a:srgbClr val="181818"/>
          </p15:clr>
        </p15:guide>
        <p15:guide id="14" orient="horz" pos="866" userDrawn="1">
          <p15:clr>
            <a:srgbClr val="181818"/>
          </p15:clr>
        </p15:guide>
        <p15:guide id="15" orient="horz" pos="957" userDrawn="1">
          <p15:clr>
            <a:srgbClr val="181818"/>
          </p15:clr>
        </p15:guide>
        <p15:guide id="16" orient="horz" pos="1574" userDrawn="1">
          <p15:clr>
            <a:srgbClr val="181818"/>
          </p15:clr>
        </p15:guide>
        <p15:guide id="17" orient="horz" pos="1665" userDrawn="1">
          <p15:clr>
            <a:srgbClr val="181818"/>
          </p15:clr>
        </p15:guide>
        <p15:guide id="18" orient="horz" pos="2282" userDrawn="1">
          <p15:clr>
            <a:srgbClr val="181818"/>
          </p15:clr>
        </p15:guide>
        <p15:guide id="19" orient="horz" pos="2368" userDrawn="1">
          <p15:clr>
            <a:srgbClr val="181818"/>
          </p15:clr>
        </p15:guide>
        <p15:guide id="20" orient="horz" pos="2990" userDrawn="1">
          <p15:clr>
            <a:srgbClr val="181818"/>
          </p15:clr>
        </p15:guide>
        <p15:guide id="21" orient="horz" pos="1280" userDrawn="1">
          <p15:clr>
            <a:srgbClr val="F26B43"/>
          </p15:clr>
        </p15:guide>
        <p15:guide id="22" orient="horz" pos="5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8" Type="http://schemas.openxmlformats.org/officeDocument/2006/relationships/hyperlink" Target="https://www.geoapify.com/" TargetMode="External"/><Relationship Id="rId3" Type="http://schemas.openxmlformats.org/officeDocument/2006/relationships/notesSlide" Target="../notesSlides/notesSlide2.xml"/><Relationship Id="rId7" Type="http://schemas.openxmlformats.org/officeDocument/2006/relationships/hyperlink" Target="https://www.who.int/data/gho" TargetMode="Externa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hyperlink" Target="https://aqicn.org/api/" TargetMode="External"/><Relationship Id="rId5" Type="http://schemas.openxmlformats.org/officeDocument/2006/relationships/image" Target="../media/image1.emf"/><Relationship Id="rId4" Type="http://schemas.openxmlformats.org/officeDocument/2006/relationships/oleObject" Target="../embeddings/oleObject3.bin"/><Relationship Id="rId9" Type="http://schemas.openxmlformats.org/officeDocument/2006/relationships/hyperlink" Target="https://openweathermap.org/api/air-pollution"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9.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customXml" Target="../ink/ink4.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customXml" Target="../ink/ink1.xml"/><Relationship Id="rId11"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customXml" Target="../ink/ink3.xml"/><Relationship Id="rId4" Type="http://schemas.openxmlformats.org/officeDocument/2006/relationships/oleObject" Target="../embeddings/oleObject4.bin"/><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488687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0"/>
            <a:ext cx="8344254" cy="3859505"/>
          </a:xfrm>
        </p:spPr>
        <p:txBody>
          <a:bodyPr/>
          <a:lstStyle/>
          <a:p>
            <a:r>
              <a:rPr lang="en-GB" dirty="0">
                <a:solidFill>
                  <a:schemeClr val="tx2">
                    <a:lumMod val="75000"/>
                  </a:schemeClr>
                </a:solidFill>
              </a:rPr>
              <a:t>Alvin – </a:t>
            </a:r>
            <a:r>
              <a:rPr lang="en-US" b="1" dirty="0">
                <a:solidFill>
                  <a:schemeClr val="tx2">
                    <a:lumMod val="75000"/>
                  </a:schemeClr>
                </a:solidFill>
              </a:rPr>
              <a:t>Urban vs. Rural Health Impact Hypothesis:</a:t>
            </a:r>
          </a:p>
          <a:p>
            <a:r>
              <a:rPr lang="en-US" dirty="0">
                <a:solidFill>
                  <a:schemeClr val="tx2">
                    <a:lumMod val="75000"/>
                  </a:schemeClr>
                </a:solidFill>
              </a:rPr>
              <a:t>Urban areas with high vehicular emissions have a greater prevalence of cardiovascular diseases compared to rural areas with lower air pollutant levels.</a:t>
            </a:r>
          </a:p>
          <a:p>
            <a:endParaRPr lang="en-GB" dirty="0">
              <a:solidFill>
                <a:schemeClr val="tx2">
                  <a:lumMod val="75000"/>
                </a:schemeClr>
              </a:solidFill>
            </a:endParaRPr>
          </a:p>
          <a:p>
            <a:r>
              <a:rPr lang="en-GB" dirty="0">
                <a:solidFill>
                  <a:schemeClr val="tx2">
                    <a:lumMod val="75000"/>
                  </a:schemeClr>
                </a:solidFill>
              </a:rPr>
              <a:t>Bradley – </a:t>
            </a:r>
            <a:r>
              <a:rPr lang="en-US" dirty="0"/>
              <a:t>Investigative analysis of possible correlation between air quality and mental health outcomes such as depression, anxiety, cognitive function.</a:t>
            </a:r>
            <a:endParaRPr lang="en-GB" dirty="0">
              <a:solidFill>
                <a:schemeClr val="tx2">
                  <a:lumMod val="75000"/>
                </a:schemeClr>
              </a:solidFill>
            </a:endParaRPr>
          </a:p>
          <a:p>
            <a:endParaRPr lang="en-GB" dirty="0">
              <a:solidFill>
                <a:schemeClr val="tx2">
                  <a:lumMod val="75000"/>
                </a:schemeClr>
              </a:solidFill>
            </a:endParaRPr>
          </a:p>
          <a:p>
            <a:pPr rtl="0"/>
            <a:r>
              <a:rPr lang="en-GB" dirty="0">
                <a:solidFill>
                  <a:schemeClr val="tx2">
                    <a:lumMod val="75000"/>
                  </a:schemeClr>
                </a:solidFill>
              </a:rPr>
              <a:t>Fatema – Geospatial: </a:t>
            </a:r>
            <a:r>
              <a:rPr lang="en-US" dirty="0"/>
              <a:t>How does air quality (measured by PM2.5, PM10, AQI, etc.) impact respiratory health outcomes in a specific region?</a:t>
            </a:r>
          </a:p>
          <a:p>
            <a:pPr rtl="0"/>
            <a:r>
              <a:rPr lang="en-US" dirty="0"/>
              <a:t>mostly compare to death rates / cause of death data</a:t>
            </a:r>
          </a:p>
          <a:p>
            <a:endParaRPr lang="en-GB" dirty="0">
              <a:solidFill>
                <a:schemeClr val="tx2">
                  <a:lumMod val="75000"/>
                </a:schemeClr>
              </a:solidFill>
            </a:endParaRPr>
          </a:p>
          <a:p>
            <a:r>
              <a:rPr lang="en-GB" dirty="0">
                <a:solidFill>
                  <a:schemeClr val="tx2">
                    <a:lumMod val="75000"/>
                  </a:schemeClr>
                </a:solidFill>
              </a:rPr>
              <a:t>Wendy – </a:t>
            </a:r>
            <a:r>
              <a:rPr lang="en-US" b="1" dirty="0"/>
              <a:t>Spatial</a:t>
            </a:r>
            <a:r>
              <a:rPr lang="en-US" dirty="0"/>
              <a:t>: Seasonal Variations Hypothesis:</a:t>
            </a:r>
          </a:p>
          <a:p>
            <a:r>
              <a:rPr lang="en-US" dirty="0"/>
              <a:t>There are significant fluctuations in pollutant levels across the seasons.</a:t>
            </a:r>
          </a:p>
          <a:p>
            <a:r>
              <a:rPr lang="en-US" dirty="0">
                <a:solidFill>
                  <a:schemeClr val="tx2">
                    <a:lumMod val="75000"/>
                  </a:schemeClr>
                </a:solidFill>
              </a:rPr>
              <a:t>There is a positive correlation between population size and pollutant levels.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Hypotheses/Questions (Final)</a:t>
            </a:r>
          </a:p>
        </p:txBody>
      </p:sp>
    </p:spTree>
    <p:extLst>
      <p:ext uri="{BB962C8B-B14F-4D97-AF65-F5344CB8AC3E}">
        <p14:creationId xmlns:p14="http://schemas.microsoft.com/office/powerpoint/2010/main" val="145146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878849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398947" y="898989"/>
            <a:ext cx="8344254" cy="423862"/>
          </a:xfrm>
        </p:spPr>
        <p:txBody>
          <a:bodyPr/>
          <a:lstStyle/>
          <a:p>
            <a:r>
              <a:rPr lang="en-US" sz="1200" b="1" dirty="0">
                <a:solidFill>
                  <a:srgbClr val="6D2382"/>
                </a:solidFill>
              </a:rPr>
              <a:t>World Air Quality Index (AQICN) API</a:t>
            </a:r>
          </a:p>
          <a:p>
            <a:pPr marL="171450" indent="-171450">
              <a:buFont typeface="Arial" panose="020B0604020202020204" pitchFamily="34" charset="0"/>
              <a:buChar char="•"/>
            </a:pPr>
            <a:r>
              <a:rPr lang="en-US" sz="1200" dirty="0">
                <a:solidFill>
                  <a:srgbClr val="6D2382"/>
                </a:solidFill>
              </a:rPr>
              <a:t>Provides real-time air pollution data, including levels of various pollutants such as PM10, PM2.5, NO2, SO2, and O3. It covers thousands of locations globally and can be used to obtain historical air quality data as well.</a:t>
            </a:r>
          </a:p>
          <a:p>
            <a:pPr marL="171450" indent="-171450">
              <a:buFont typeface="Arial" panose="020B0604020202020204" pitchFamily="34" charset="0"/>
              <a:buChar char="•"/>
            </a:pPr>
            <a:r>
              <a:rPr lang="en-US" sz="1200" dirty="0">
                <a:solidFill>
                  <a:srgbClr val="6D2382"/>
                </a:solidFill>
                <a:hlinkClick r:id="rId6">
                  <a:extLst>
                    <a:ext uri="{A12FA001-AC4F-418D-AE19-62706E023703}">
                      <ahyp:hlinkClr xmlns:ahyp="http://schemas.microsoft.com/office/drawing/2018/hyperlinkcolor" val="tx"/>
                    </a:ext>
                  </a:extLst>
                </a:hlinkClick>
              </a:rPr>
              <a:t>World Air Quality Index API</a:t>
            </a:r>
            <a:endParaRPr lang="en-US" sz="1200" dirty="0">
              <a:solidFill>
                <a:srgbClr val="6D2382"/>
              </a:solidFill>
            </a:endParaRPr>
          </a:p>
          <a:p>
            <a:endParaRPr lang="en-US" sz="1200" b="1" dirty="0">
              <a:solidFill>
                <a:srgbClr val="6D2382"/>
              </a:solidFill>
            </a:endParaRPr>
          </a:p>
          <a:p>
            <a:r>
              <a:rPr lang="en-US" sz="1200" b="1" dirty="0">
                <a:solidFill>
                  <a:srgbClr val="6D2382"/>
                </a:solidFill>
              </a:rPr>
              <a:t>Global Health Observatory (GHO) data repository by WHO</a:t>
            </a:r>
          </a:p>
          <a:p>
            <a:pPr marL="171450" indent="-171450">
              <a:buFont typeface="Arial" panose="020B0604020202020204" pitchFamily="34" charset="0"/>
              <a:buChar char="•"/>
            </a:pPr>
            <a:r>
              <a:rPr lang="en-US" sz="1200" dirty="0">
                <a:solidFill>
                  <a:srgbClr val="6D2382"/>
                </a:solidFill>
              </a:rPr>
              <a:t>Offers a vast range of health-related statistics globally, including data on prevalence and incidence of various diseases.</a:t>
            </a:r>
          </a:p>
          <a:p>
            <a:pPr marL="171450" indent="-171450">
              <a:buFont typeface="Arial" panose="020B0604020202020204" pitchFamily="34" charset="0"/>
              <a:buChar char="•"/>
            </a:pPr>
            <a:r>
              <a:rPr lang="en-US" sz="1200" dirty="0">
                <a:solidFill>
                  <a:srgbClr val="6D2382"/>
                </a:solidFill>
                <a:hlinkClick r:id="rId7">
                  <a:extLst>
                    <a:ext uri="{A12FA001-AC4F-418D-AE19-62706E023703}">
                      <ahyp:hlinkClr xmlns:ahyp="http://schemas.microsoft.com/office/drawing/2018/hyperlinkcolor" val="tx"/>
                    </a:ext>
                  </a:extLst>
                </a:hlinkClick>
              </a:rPr>
              <a:t>WHO Global Health Observatory</a:t>
            </a:r>
            <a:endParaRPr lang="en-US" sz="1200" dirty="0">
              <a:solidFill>
                <a:srgbClr val="6D2382"/>
              </a:solidFill>
            </a:endParaRPr>
          </a:p>
          <a:p>
            <a:endParaRPr lang="en-US" sz="1200" b="1" dirty="0">
              <a:solidFill>
                <a:srgbClr val="6D2382"/>
              </a:solidFill>
            </a:endParaRPr>
          </a:p>
          <a:p>
            <a:r>
              <a:rPr lang="en-US" sz="1200" b="1" dirty="0">
                <a:solidFill>
                  <a:srgbClr val="6D2382"/>
                </a:solidFill>
              </a:rPr>
              <a:t>Geoapify</a:t>
            </a:r>
          </a:p>
          <a:p>
            <a:pPr marL="171450" indent="-171450">
              <a:buFont typeface="Arial" panose="020B0604020202020204" pitchFamily="34" charset="0"/>
              <a:buChar char="•"/>
            </a:pPr>
            <a:r>
              <a:rPr lang="en-US" sz="1200" dirty="0">
                <a:solidFill>
                  <a:srgbClr val="6D2382"/>
                </a:solidFill>
              </a:rPr>
              <a:t>A location intelligence platform offering APIs for geocoding, routing, and more, useful for integrating geographical data into your analysis.</a:t>
            </a:r>
          </a:p>
          <a:p>
            <a:pPr marL="171450" indent="-171450">
              <a:buFont typeface="Arial" panose="020B0604020202020204" pitchFamily="34" charset="0"/>
              <a:buChar char="•"/>
            </a:pPr>
            <a:r>
              <a:rPr lang="en-US" sz="1200" dirty="0">
                <a:solidFill>
                  <a:srgbClr val="6D2382"/>
                </a:solidFill>
                <a:hlinkClick r:id="rId8">
                  <a:extLst>
                    <a:ext uri="{A12FA001-AC4F-418D-AE19-62706E023703}">
                      <ahyp:hlinkClr xmlns:ahyp="http://schemas.microsoft.com/office/drawing/2018/hyperlinkcolor" val="tx"/>
                    </a:ext>
                  </a:extLst>
                </a:hlinkClick>
              </a:rPr>
              <a:t>Geoapify</a:t>
            </a:r>
            <a:endParaRPr lang="en-US" sz="1200" dirty="0">
              <a:solidFill>
                <a:srgbClr val="6D2382"/>
              </a:solidFill>
            </a:endParaRPr>
          </a:p>
          <a:p>
            <a:endParaRPr lang="en-US" sz="1200" b="1" dirty="0">
              <a:solidFill>
                <a:srgbClr val="6D2382"/>
              </a:solidFill>
            </a:endParaRPr>
          </a:p>
          <a:p>
            <a:r>
              <a:rPr lang="en-US" sz="1200" b="1" dirty="0">
                <a:solidFill>
                  <a:srgbClr val="6D2382"/>
                </a:solidFill>
              </a:rPr>
              <a:t>OpenWeatherMap API</a:t>
            </a:r>
          </a:p>
          <a:p>
            <a:pPr marL="171450" indent="-171450">
              <a:buFont typeface="Arial" panose="020B0604020202020204" pitchFamily="34" charset="0"/>
              <a:buChar char="•"/>
            </a:pPr>
            <a:r>
              <a:rPr lang="en-US" sz="1200" dirty="0">
                <a:solidFill>
                  <a:srgbClr val="6D2382"/>
                </a:solidFill>
              </a:rPr>
              <a:t>Includes current and historical air pollution data, useful for linking with health data.</a:t>
            </a:r>
          </a:p>
          <a:p>
            <a:pPr marL="171450" indent="-171450">
              <a:buFont typeface="Arial" panose="020B0604020202020204" pitchFamily="34" charset="0"/>
              <a:buChar char="•"/>
            </a:pPr>
            <a:r>
              <a:rPr lang="en-US" sz="1200" dirty="0">
                <a:solidFill>
                  <a:srgbClr val="6D2382"/>
                </a:solidFill>
                <a:hlinkClick r:id="rId9">
                  <a:extLst>
                    <a:ext uri="{A12FA001-AC4F-418D-AE19-62706E023703}">
                      <ahyp:hlinkClr xmlns:ahyp="http://schemas.microsoft.com/office/drawing/2018/hyperlinkcolor" val="tx"/>
                    </a:ext>
                  </a:extLst>
                </a:hlinkClick>
              </a:rPr>
              <a:t>OpenWeatherMap Air Pollution API</a:t>
            </a:r>
            <a:endParaRPr lang="en-GB" sz="1200" dirty="0">
              <a:solidFill>
                <a:srgbClr val="6D2382"/>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Data</a:t>
            </a:r>
          </a:p>
        </p:txBody>
      </p:sp>
    </p:spTree>
    <p:extLst>
      <p:ext uri="{BB962C8B-B14F-4D97-AF65-F5344CB8AC3E}">
        <p14:creationId xmlns:p14="http://schemas.microsoft.com/office/powerpoint/2010/main" val="138235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39905620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213708" y="106250"/>
            <a:ext cx="8347021" cy="495681"/>
          </a:xfrm>
        </p:spPr>
        <p:txBody>
          <a:bodyPr vert="horz"/>
          <a:lstStyle/>
          <a:p>
            <a:r>
              <a:rPr lang="en-GB" dirty="0"/>
              <a:t>Data Analysis Process</a:t>
            </a:r>
          </a:p>
        </p:txBody>
      </p:sp>
      <p:sp>
        <p:nvSpPr>
          <p:cNvPr id="17" name="Rectangle: Rounded Corners 16">
            <a:extLst>
              <a:ext uri="{FF2B5EF4-FFF2-40B4-BE49-F238E27FC236}">
                <a16:creationId xmlns:a16="http://schemas.microsoft.com/office/drawing/2014/main" id="{AA7F3693-94DD-13A1-258E-9A62D63DE506}"/>
              </a:ext>
            </a:extLst>
          </p:cNvPr>
          <p:cNvSpPr/>
          <p:nvPr/>
        </p:nvSpPr>
        <p:spPr>
          <a:xfrm>
            <a:off x="1611060" y="2085776"/>
            <a:ext cx="1736658" cy="457294"/>
          </a:xfrm>
          <a:prstGeom prst="roundRect">
            <a:avLst/>
          </a:prstGeom>
          <a:ln>
            <a:solidFill>
              <a:schemeClr val="accent1"/>
            </a:solidFill>
          </a:ln>
        </p:spPr>
        <p:txBody>
          <a:bodyPr vert="horz" lIns="0" tIns="0" rIns="0" bIns="0" rtlCol="0" anchor="ctr" anchorCtr="0">
            <a:noAutofit/>
          </a:bodyPr>
          <a:lstStyle/>
          <a:p>
            <a:pPr algn="ctr"/>
            <a:r>
              <a:rPr lang="en-US" sz="1400">
                <a:solidFill>
                  <a:schemeClr val="tx2"/>
                </a:solidFill>
                <a:latin typeface="+mj-lt"/>
              </a:rPr>
              <a:t>Define</a:t>
            </a:r>
            <a:endParaRPr lang="en-US" sz="1400" dirty="0">
              <a:solidFill>
                <a:schemeClr val="tx2"/>
              </a:solidFill>
              <a:latin typeface="+mj-lt"/>
            </a:endParaRPr>
          </a:p>
        </p:txBody>
      </p:sp>
      <p:sp>
        <p:nvSpPr>
          <p:cNvPr id="20" name="Rectangle: Rounded Corners 19">
            <a:extLst>
              <a:ext uri="{FF2B5EF4-FFF2-40B4-BE49-F238E27FC236}">
                <a16:creationId xmlns:a16="http://schemas.microsoft.com/office/drawing/2014/main" id="{A170A10B-4604-B649-28FE-00324F97507E}"/>
              </a:ext>
            </a:extLst>
          </p:cNvPr>
          <p:cNvSpPr/>
          <p:nvPr/>
        </p:nvSpPr>
        <p:spPr>
          <a:xfrm>
            <a:off x="3595811" y="1451249"/>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Data Preparation</a:t>
            </a:r>
          </a:p>
        </p:txBody>
      </p:sp>
      <p:sp>
        <p:nvSpPr>
          <p:cNvPr id="21" name="Rectangle: Rounded Corners 20">
            <a:extLst>
              <a:ext uri="{FF2B5EF4-FFF2-40B4-BE49-F238E27FC236}">
                <a16:creationId xmlns:a16="http://schemas.microsoft.com/office/drawing/2014/main" id="{8D172E9C-AC2C-4DFC-8F0B-B363D14880D6}"/>
              </a:ext>
            </a:extLst>
          </p:cNvPr>
          <p:cNvSpPr/>
          <p:nvPr/>
        </p:nvSpPr>
        <p:spPr>
          <a:xfrm>
            <a:off x="5607648" y="2085776"/>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Exploratory Data Analysis</a:t>
            </a:r>
          </a:p>
        </p:txBody>
      </p:sp>
      <p:sp>
        <p:nvSpPr>
          <p:cNvPr id="22" name="Rectangle: Rounded Corners 21">
            <a:extLst>
              <a:ext uri="{FF2B5EF4-FFF2-40B4-BE49-F238E27FC236}">
                <a16:creationId xmlns:a16="http://schemas.microsoft.com/office/drawing/2014/main" id="{130CBEDA-72E4-224C-2D04-1ADC83177BEB}"/>
              </a:ext>
            </a:extLst>
          </p:cNvPr>
          <p:cNvSpPr/>
          <p:nvPr/>
        </p:nvSpPr>
        <p:spPr>
          <a:xfrm>
            <a:off x="2503932" y="1071290"/>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Collation</a:t>
            </a:r>
            <a:endParaRPr lang="en-US" sz="1200" dirty="0">
              <a:solidFill>
                <a:srgbClr val="6D2382"/>
              </a:solidFill>
              <a:latin typeface="+mj-lt"/>
            </a:endParaRPr>
          </a:p>
        </p:txBody>
      </p:sp>
      <p:sp>
        <p:nvSpPr>
          <p:cNvPr id="23" name="Rectangle: Rounded Corners 22">
            <a:extLst>
              <a:ext uri="{FF2B5EF4-FFF2-40B4-BE49-F238E27FC236}">
                <a16:creationId xmlns:a16="http://schemas.microsoft.com/office/drawing/2014/main" id="{FF9550FB-A8FF-D965-2DD8-8128C8409579}"/>
              </a:ext>
            </a:extLst>
          </p:cNvPr>
          <p:cNvSpPr/>
          <p:nvPr/>
        </p:nvSpPr>
        <p:spPr>
          <a:xfrm>
            <a:off x="4718055" y="1065586"/>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Cleaning</a:t>
            </a:r>
            <a:endParaRPr lang="en-US" sz="1200" dirty="0">
              <a:solidFill>
                <a:srgbClr val="6D2382"/>
              </a:solidFill>
              <a:latin typeface="+mj-lt"/>
            </a:endParaRPr>
          </a:p>
        </p:txBody>
      </p:sp>
      <p:sp>
        <p:nvSpPr>
          <p:cNvPr id="24" name="Rectangle: Rounded Corners 23">
            <a:extLst>
              <a:ext uri="{FF2B5EF4-FFF2-40B4-BE49-F238E27FC236}">
                <a16:creationId xmlns:a16="http://schemas.microsoft.com/office/drawing/2014/main" id="{4FB5004F-2168-B7F7-ED11-8D26F701514D}"/>
              </a:ext>
            </a:extLst>
          </p:cNvPr>
          <p:cNvSpPr/>
          <p:nvPr/>
        </p:nvSpPr>
        <p:spPr>
          <a:xfrm>
            <a:off x="7195453" y="1743470"/>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a:solidFill>
                  <a:srgbClr val="6D2382"/>
                </a:solidFill>
                <a:latin typeface="+mj-lt"/>
              </a:rPr>
              <a:t>Descriptive Stats</a:t>
            </a:r>
            <a:endParaRPr lang="en-US" sz="1200" dirty="0">
              <a:solidFill>
                <a:srgbClr val="6D2382"/>
              </a:solidFill>
              <a:latin typeface="+mj-lt"/>
            </a:endParaRPr>
          </a:p>
        </p:txBody>
      </p:sp>
      <p:sp>
        <p:nvSpPr>
          <p:cNvPr id="25" name="Rectangle: Rounded Corners 24">
            <a:extLst>
              <a:ext uri="{FF2B5EF4-FFF2-40B4-BE49-F238E27FC236}">
                <a16:creationId xmlns:a16="http://schemas.microsoft.com/office/drawing/2014/main" id="{3EF4F5CC-69AE-3C17-37D6-DD2DA1F890BB}"/>
              </a:ext>
            </a:extLst>
          </p:cNvPr>
          <p:cNvSpPr/>
          <p:nvPr/>
        </p:nvSpPr>
        <p:spPr>
          <a:xfrm>
            <a:off x="7195453" y="2410756"/>
            <a:ext cx="1736658" cy="457295"/>
          </a:xfrm>
          <a:prstGeom prst="roundRect">
            <a:avLst/>
          </a:prstGeom>
          <a:solidFill>
            <a:srgbClr val="9969A7">
              <a:alpha val="31000"/>
            </a:srgbClr>
          </a:solidFill>
          <a:ln>
            <a:solidFill>
              <a:schemeClr val="accent1"/>
            </a:solidFill>
          </a:ln>
        </p:spPr>
        <p:txBody>
          <a:bodyPr vert="horz" lIns="0" tIns="0" rIns="0" bIns="0" rtlCol="0" anchor="ctr" anchorCtr="0">
            <a:noAutofit/>
          </a:bodyPr>
          <a:lstStyle/>
          <a:p>
            <a:pPr algn="ctr"/>
            <a:r>
              <a:rPr lang="en-US" sz="1200" dirty="0">
                <a:solidFill>
                  <a:srgbClr val="6D2382"/>
                </a:solidFill>
                <a:latin typeface="+mj-lt"/>
              </a:rPr>
              <a:t>Graphical Stats</a:t>
            </a:r>
          </a:p>
        </p:txBody>
      </p:sp>
      <p:sp>
        <p:nvSpPr>
          <p:cNvPr id="26" name="Rectangle: Rounded Corners 25">
            <a:extLst>
              <a:ext uri="{FF2B5EF4-FFF2-40B4-BE49-F238E27FC236}">
                <a16:creationId xmlns:a16="http://schemas.microsoft.com/office/drawing/2014/main" id="{F98A8CDE-1BB2-862A-2176-7A43F35487C0}"/>
              </a:ext>
            </a:extLst>
          </p:cNvPr>
          <p:cNvSpPr/>
          <p:nvPr/>
        </p:nvSpPr>
        <p:spPr>
          <a:xfrm>
            <a:off x="5607648" y="3295852"/>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Interpretation &amp; Validation</a:t>
            </a:r>
          </a:p>
        </p:txBody>
      </p:sp>
      <p:sp>
        <p:nvSpPr>
          <p:cNvPr id="27" name="Rectangle: Rounded Corners 26">
            <a:extLst>
              <a:ext uri="{FF2B5EF4-FFF2-40B4-BE49-F238E27FC236}">
                <a16:creationId xmlns:a16="http://schemas.microsoft.com/office/drawing/2014/main" id="{41A22D8E-AC5D-828C-A186-6C24AAE66E05}"/>
              </a:ext>
            </a:extLst>
          </p:cNvPr>
          <p:cNvSpPr/>
          <p:nvPr/>
        </p:nvSpPr>
        <p:spPr>
          <a:xfrm>
            <a:off x="3595811" y="4078896"/>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Conclusions</a:t>
            </a:r>
          </a:p>
        </p:txBody>
      </p:sp>
      <p:sp>
        <p:nvSpPr>
          <p:cNvPr id="28" name="Rectangle: Rounded Corners 27">
            <a:extLst>
              <a:ext uri="{FF2B5EF4-FFF2-40B4-BE49-F238E27FC236}">
                <a16:creationId xmlns:a16="http://schemas.microsoft.com/office/drawing/2014/main" id="{5CCF28DE-F606-8621-6972-0AAD8B80E527}"/>
              </a:ext>
            </a:extLst>
          </p:cNvPr>
          <p:cNvSpPr/>
          <p:nvPr/>
        </p:nvSpPr>
        <p:spPr>
          <a:xfrm>
            <a:off x="3744664" y="2710384"/>
            <a:ext cx="1736658" cy="457295"/>
          </a:xfrm>
          <a:prstGeom prst="roundRect">
            <a:avLst/>
          </a:prstGeom>
          <a:solidFill>
            <a:schemeClr val="bg2">
              <a:lumMod val="20000"/>
              <a:lumOff val="80000"/>
            </a:schemeClr>
          </a:solidFill>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Reporting</a:t>
            </a:r>
          </a:p>
        </p:txBody>
      </p:sp>
      <p:sp>
        <p:nvSpPr>
          <p:cNvPr id="29" name="Rectangle: Rounded Corners 28">
            <a:extLst>
              <a:ext uri="{FF2B5EF4-FFF2-40B4-BE49-F238E27FC236}">
                <a16:creationId xmlns:a16="http://schemas.microsoft.com/office/drawing/2014/main" id="{56BCEA78-9573-06F2-76C4-FD4041E34B73}"/>
              </a:ext>
            </a:extLst>
          </p:cNvPr>
          <p:cNvSpPr/>
          <p:nvPr/>
        </p:nvSpPr>
        <p:spPr>
          <a:xfrm>
            <a:off x="1611060" y="3295852"/>
            <a:ext cx="1736658" cy="457295"/>
          </a:xfrm>
          <a:prstGeom prst="roundRect">
            <a:avLst/>
          </a:prstGeom>
          <a:ln>
            <a:solidFill>
              <a:schemeClr val="accent1"/>
            </a:solidFill>
          </a:ln>
        </p:spPr>
        <p:txBody>
          <a:bodyPr vert="horz" lIns="0" tIns="0" rIns="0" bIns="0" rtlCol="0" anchor="ctr" anchorCtr="0">
            <a:noAutofit/>
          </a:bodyPr>
          <a:lstStyle/>
          <a:p>
            <a:pPr algn="ctr"/>
            <a:r>
              <a:rPr lang="en-US" sz="1400" dirty="0">
                <a:solidFill>
                  <a:schemeClr val="tx2"/>
                </a:solidFill>
                <a:latin typeface="+mj-lt"/>
              </a:rPr>
              <a:t>Review &amp; </a:t>
            </a:r>
          </a:p>
          <a:p>
            <a:pPr algn="ctr"/>
            <a:r>
              <a:rPr lang="en-US" sz="1400" dirty="0">
                <a:solidFill>
                  <a:schemeClr val="tx2"/>
                </a:solidFill>
                <a:latin typeface="+mj-lt"/>
              </a:rPr>
              <a:t>Feedback</a:t>
            </a:r>
          </a:p>
        </p:txBody>
      </p:sp>
      <p:cxnSp>
        <p:nvCxnSpPr>
          <p:cNvPr id="91" name="Connector: Curved 90">
            <a:extLst>
              <a:ext uri="{FF2B5EF4-FFF2-40B4-BE49-F238E27FC236}">
                <a16:creationId xmlns:a16="http://schemas.microsoft.com/office/drawing/2014/main" id="{948ADAD8-576C-DD4B-15C3-864D176475F0}"/>
              </a:ext>
            </a:extLst>
          </p:cNvPr>
          <p:cNvCxnSpPr>
            <a:stCxn id="20" idx="3"/>
            <a:endCxn id="21" idx="0"/>
          </p:cNvCxnSpPr>
          <p:nvPr/>
        </p:nvCxnSpPr>
        <p:spPr>
          <a:xfrm>
            <a:off x="5332469" y="1679897"/>
            <a:ext cx="1143508" cy="405879"/>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5" name="Connector: Curved 94">
            <a:extLst>
              <a:ext uri="{FF2B5EF4-FFF2-40B4-BE49-F238E27FC236}">
                <a16:creationId xmlns:a16="http://schemas.microsoft.com/office/drawing/2014/main" id="{A8F72A06-7DB7-E1B1-B7DF-BA7D2AED2B89}"/>
              </a:ext>
            </a:extLst>
          </p:cNvPr>
          <p:cNvCxnSpPr>
            <a:stCxn id="26" idx="2"/>
            <a:endCxn id="27" idx="3"/>
          </p:cNvCxnSpPr>
          <p:nvPr/>
        </p:nvCxnSpPr>
        <p:spPr>
          <a:xfrm rot="5400000">
            <a:off x="5627025" y="3458591"/>
            <a:ext cx="554397" cy="1143508"/>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28D43830-5F97-3D98-77A1-9127F7D7F261}"/>
              </a:ext>
            </a:extLst>
          </p:cNvPr>
          <p:cNvCxnSpPr>
            <a:stCxn id="21" idx="2"/>
            <a:endCxn id="26" idx="0"/>
          </p:cNvCxnSpPr>
          <p:nvPr/>
        </p:nvCxnSpPr>
        <p:spPr>
          <a:xfrm>
            <a:off x="6475977" y="2543071"/>
            <a:ext cx="0" cy="7527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Connector: Curved 98">
            <a:extLst>
              <a:ext uri="{FF2B5EF4-FFF2-40B4-BE49-F238E27FC236}">
                <a16:creationId xmlns:a16="http://schemas.microsoft.com/office/drawing/2014/main" id="{CA101C39-EB9F-070B-CE5B-5EB9449CAEA5}"/>
              </a:ext>
            </a:extLst>
          </p:cNvPr>
          <p:cNvCxnSpPr>
            <a:stCxn id="27" idx="1"/>
            <a:endCxn id="29" idx="2"/>
          </p:cNvCxnSpPr>
          <p:nvPr/>
        </p:nvCxnSpPr>
        <p:spPr>
          <a:xfrm rot="10800000">
            <a:off x="2479389" y="3753148"/>
            <a:ext cx="1116422" cy="554397"/>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CEEE933F-836F-9CB0-7E58-C2FFA54E66F3}"/>
              </a:ext>
            </a:extLst>
          </p:cNvPr>
          <p:cNvCxnSpPr>
            <a:cxnSpLocks/>
            <a:stCxn id="29" idx="0"/>
            <a:endCxn id="17" idx="2"/>
          </p:cNvCxnSpPr>
          <p:nvPr/>
        </p:nvCxnSpPr>
        <p:spPr>
          <a:xfrm flipV="1">
            <a:off x="2479389" y="2543070"/>
            <a:ext cx="0" cy="752782"/>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3" name="Connector: Curved 102">
            <a:extLst>
              <a:ext uri="{FF2B5EF4-FFF2-40B4-BE49-F238E27FC236}">
                <a16:creationId xmlns:a16="http://schemas.microsoft.com/office/drawing/2014/main" id="{3638B77E-9662-1AF0-03D7-C1E0A37C4A21}"/>
              </a:ext>
            </a:extLst>
          </p:cNvPr>
          <p:cNvCxnSpPr>
            <a:cxnSpLocks/>
            <a:stCxn id="17" idx="0"/>
            <a:endCxn id="20" idx="1"/>
          </p:cNvCxnSpPr>
          <p:nvPr/>
        </p:nvCxnSpPr>
        <p:spPr>
          <a:xfrm rot="5400000" flipH="1" flipV="1">
            <a:off x="2834661" y="1324626"/>
            <a:ext cx="405879" cy="1116422"/>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Connector: Curved 105">
            <a:extLst>
              <a:ext uri="{FF2B5EF4-FFF2-40B4-BE49-F238E27FC236}">
                <a16:creationId xmlns:a16="http://schemas.microsoft.com/office/drawing/2014/main" id="{F711D66A-6B1B-F29B-2359-CDF9A74493F0}"/>
              </a:ext>
            </a:extLst>
          </p:cNvPr>
          <p:cNvCxnSpPr>
            <a:cxnSpLocks/>
            <a:stCxn id="29" idx="3"/>
            <a:endCxn id="28" idx="1"/>
          </p:cNvCxnSpPr>
          <p:nvPr/>
        </p:nvCxnSpPr>
        <p:spPr>
          <a:xfrm flipV="1">
            <a:off x="3347718" y="2939032"/>
            <a:ext cx="396946" cy="585468"/>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Connector: Curved 108">
            <a:extLst>
              <a:ext uri="{FF2B5EF4-FFF2-40B4-BE49-F238E27FC236}">
                <a16:creationId xmlns:a16="http://schemas.microsoft.com/office/drawing/2014/main" id="{A84DE904-114B-E2F8-3F7A-1A310F643766}"/>
              </a:ext>
            </a:extLst>
          </p:cNvPr>
          <p:cNvCxnSpPr>
            <a:stCxn id="17" idx="3"/>
            <a:endCxn id="28" idx="1"/>
          </p:cNvCxnSpPr>
          <p:nvPr/>
        </p:nvCxnSpPr>
        <p:spPr>
          <a:xfrm>
            <a:off x="3347718" y="2314423"/>
            <a:ext cx="396946" cy="624609"/>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0" name="Oval 109">
            <a:extLst>
              <a:ext uri="{FF2B5EF4-FFF2-40B4-BE49-F238E27FC236}">
                <a16:creationId xmlns:a16="http://schemas.microsoft.com/office/drawing/2014/main" id="{F0B3FCF6-0735-2F13-60BB-224A8A77EFE4}"/>
              </a:ext>
            </a:extLst>
          </p:cNvPr>
          <p:cNvSpPr/>
          <p:nvPr/>
        </p:nvSpPr>
        <p:spPr>
          <a:xfrm>
            <a:off x="1362966" y="2167417"/>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12" name="Oval 111">
            <a:extLst>
              <a:ext uri="{FF2B5EF4-FFF2-40B4-BE49-F238E27FC236}">
                <a16:creationId xmlns:a16="http://schemas.microsoft.com/office/drawing/2014/main" id="{7FEC0C81-9DB8-2191-E16F-AACD09F6C80F}"/>
              </a:ext>
            </a:extLst>
          </p:cNvPr>
          <p:cNvSpPr/>
          <p:nvPr/>
        </p:nvSpPr>
        <p:spPr>
          <a:xfrm>
            <a:off x="4301982" y="1255801"/>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13" name="Oval 112">
            <a:extLst>
              <a:ext uri="{FF2B5EF4-FFF2-40B4-BE49-F238E27FC236}">
                <a16:creationId xmlns:a16="http://schemas.microsoft.com/office/drawing/2014/main" id="{31A8FDF6-9644-E53C-EC6F-C87B300E7793}"/>
              </a:ext>
            </a:extLst>
          </p:cNvPr>
          <p:cNvSpPr/>
          <p:nvPr/>
        </p:nvSpPr>
        <p:spPr>
          <a:xfrm>
            <a:off x="5359554" y="2167417"/>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114" name="Oval 113">
            <a:extLst>
              <a:ext uri="{FF2B5EF4-FFF2-40B4-BE49-F238E27FC236}">
                <a16:creationId xmlns:a16="http://schemas.microsoft.com/office/drawing/2014/main" id="{A80A52B5-36A1-98C6-5BF2-80AA348CEEF7}"/>
              </a:ext>
            </a:extLst>
          </p:cNvPr>
          <p:cNvSpPr/>
          <p:nvPr/>
        </p:nvSpPr>
        <p:spPr>
          <a:xfrm>
            <a:off x="5403080" y="3372669"/>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115" name="Oval 114">
            <a:extLst>
              <a:ext uri="{FF2B5EF4-FFF2-40B4-BE49-F238E27FC236}">
                <a16:creationId xmlns:a16="http://schemas.microsoft.com/office/drawing/2014/main" id="{AF42DEEC-E614-4DD4-88FE-FA48137AAEBA}"/>
              </a:ext>
            </a:extLst>
          </p:cNvPr>
          <p:cNvSpPr/>
          <p:nvPr/>
        </p:nvSpPr>
        <p:spPr>
          <a:xfrm>
            <a:off x="4299573" y="3863768"/>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116" name="Oval 115">
            <a:extLst>
              <a:ext uri="{FF2B5EF4-FFF2-40B4-BE49-F238E27FC236}">
                <a16:creationId xmlns:a16="http://schemas.microsoft.com/office/drawing/2014/main" id="{66A5B38A-FC02-DEDB-1E16-2D51300DC3F7}"/>
              </a:ext>
            </a:extLst>
          </p:cNvPr>
          <p:cNvSpPr/>
          <p:nvPr/>
        </p:nvSpPr>
        <p:spPr>
          <a:xfrm>
            <a:off x="1342200" y="3357923"/>
            <a:ext cx="333153" cy="33315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6</a:t>
            </a:r>
          </a:p>
        </p:txBody>
      </p:sp>
      <p:sp>
        <p:nvSpPr>
          <p:cNvPr id="119" name="Rectangle: Rounded Corners 118">
            <a:extLst>
              <a:ext uri="{FF2B5EF4-FFF2-40B4-BE49-F238E27FC236}">
                <a16:creationId xmlns:a16="http://schemas.microsoft.com/office/drawing/2014/main" id="{FC9A4EBD-9C77-14EC-6125-11DF11FCF9AF}"/>
              </a:ext>
            </a:extLst>
          </p:cNvPr>
          <p:cNvSpPr/>
          <p:nvPr/>
        </p:nvSpPr>
        <p:spPr>
          <a:xfrm>
            <a:off x="213708" y="828930"/>
            <a:ext cx="1736658" cy="457295"/>
          </a:xfrm>
          <a:prstGeom prst="roundRect">
            <a:avLst/>
          </a:prstGeom>
          <a:solidFill>
            <a:srgbClr val="7EEFE9">
              <a:alpha val="31000"/>
            </a:srgbClr>
          </a:solidFill>
          <a:ln>
            <a:solidFill>
              <a:schemeClr val="accent1"/>
            </a:solidFill>
          </a:ln>
        </p:spPr>
        <p:txBody>
          <a:bodyPr vert="horz" lIns="0" tIns="0" rIns="0" bIns="0" rtlCol="0" anchor="ctr" anchorCtr="0">
            <a:noAutofit/>
          </a:bodyPr>
          <a:lstStyle/>
          <a:p>
            <a:pPr algn="ctr"/>
            <a:r>
              <a:rPr lang="en-US" sz="1200" b="1" dirty="0">
                <a:solidFill>
                  <a:schemeClr val="tx1">
                    <a:lumMod val="50000"/>
                  </a:schemeClr>
                </a:solidFill>
                <a:latin typeface="+mj-lt"/>
              </a:rPr>
              <a:t>Input: </a:t>
            </a:r>
            <a:r>
              <a:rPr lang="en-US" sz="1200" dirty="0">
                <a:solidFill>
                  <a:schemeClr val="tx1">
                    <a:lumMod val="50000"/>
                  </a:schemeClr>
                </a:solidFill>
                <a:latin typeface="+mj-lt"/>
              </a:rPr>
              <a:t>Hypothesis</a:t>
            </a:r>
          </a:p>
        </p:txBody>
      </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21" name="Ink 120">
                <a:extLst>
                  <a:ext uri="{FF2B5EF4-FFF2-40B4-BE49-F238E27FC236}">
                    <a16:creationId xmlns:a16="http://schemas.microsoft.com/office/drawing/2014/main" id="{DF96643E-7E56-D1D0-225A-18A2D15B9FE8}"/>
                  </a:ext>
                </a:extLst>
              </p14:cNvPr>
              <p14:cNvContentPartPr/>
              <p14:nvPr/>
            </p14:nvContentPartPr>
            <p14:xfrm>
              <a:off x="488121" y="1335999"/>
              <a:ext cx="831240" cy="1265040"/>
            </p14:xfrm>
          </p:contentPart>
        </mc:Choice>
        <mc:Fallback xmlns="">
          <p:pic>
            <p:nvPicPr>
              <p:cNvPr id="121" name="Ink 120">
                <a:extLst>
                  <a:ext uri="{FF2B5EF4-FFF2-40B4-BE49-F238E27FC236}">
                    <a16:creationId xmlns:a16="http://schemas.microsoft.com/office/drawing/2014/main" id="{DF96643E-7E56-D1D0-225A-18A2D15B9FE8}"/>
                  </a:ext>
                </a:extLst>
              </p:cNvPr>
              <p:cNvPicPr/>
              <p:nvPr/>
            </p:nvPicPr>
            <p:blipFill>
              <a:blip r:embed="rId7"/>
              <a:stretch>
                <a:fillRect/>
              </a:stretch>
            </p:blipFill>
            <p:spPr>
              <a:xfrm>
                <a:off x="470481" y="1227999"/>
                <a:ext cx="866880" cy="148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22" name="Ink 121">
                <a:extLst>
                  <a:ext uri="{FF2B5EF4-FFF2-40B4-BE49-F238E27FC236}">
                    <a16:creationId xmlns:a16="http://schemas.microsoft.com/office/drawing/2014/main" id="{C6F0520A-C00F-63E1-D1D9-F4668FE68D57}"/>
                  </a:ext>
                </a:extLst>
              </p14:cNvPr>
              <p14:cNvContentPartPr/>
              <p14:nvPr/>
            </p14:nvContentPartPr>
            <p14:xfrm>
              <a:off x="488481" y="1403679"/>
              <a:ext cx="439200" cy="969840"/>
            </p14:xfrm>
          </p:contentPart>
        </mc:Choice>
        <mc:Fallback xmlns="">
          <p:pic>
            <p:nvPicPr>
              <p:cNvPr id="122" name="Ink 121">
                <a:extLst>
                  <a:ext uri="{FF2B5EF4-FFF2-40B4-BE49-F238E27FC236}">
                    <a16:creationId xmlns:a16="http://schemas.microsoft.com/office/drawing/2014/main" id="{C6F0520A-C00F-63E1-D1D9-F4668FE68D57}"/>
                  </a:ext>
                </a:extLst>
              </p:cNvPr>
              <p:cNvPicPr/>
              <p:nvPr/>
            </p:nvPicPr>
            <p:blipFill>
              <a:blip r:embed="rId9"/>
              <a:stretch>
                <a:fillRect/>
              </a:stretch>
            </p:blipFill>
            <p:spPr>
              <a:xfrm>
                <a:off x="425841" y="1025679"/>
                <a:ext cx="564840" cy="1725480"/>
              </a:xfrm>
              <a:prstGeom prst="rect">
                <a:avLst/>
              </a:prstGeom>
            </p:spPr>
          </p:pic>
        </mc:Fallback>
      </mc:AlternateContent>
      <p:grpSp>
        <p:nvGrpSpPr>
          <p:cNvPr id="125" name="Group 124">
            <a:extLst>
              <a:ext uri="{FF2B5EF4-FFF2-40B4-BE49-F238E27FC236}">
                <a16:creationId xmlns:a16="http://schemas.microsoft.com/office/drawing/2014/main" id="{412E4C3A-CC22-15BF-7C40-D735B00DE8B9}"/>
              </a:ext>
            </a:extLst>
          </p:cNvPr>
          <p:cNvGrpSpPr/>
          <p:nvPr/>
        </p:nvGrpSpPr>
        <p:grpSpPr>
          <a:xfrm>
            <a:off x="920841" y="2337159"/>
            <a:ext cx="375480" cy="278640"/>
            <a:chOff x="920841" y="2337159"/>
            <a:chExt cx="375480" cy="2786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23" name="Ink 122">
                  <a:extLst>
                    <a:ext uri="{FF2B5EF4-FFF2-40B4-BE49-F238E27FC236}">
                      <a16:creationId xmlns:a16="http://schemas.microsoft.com/office/drawing/2014/main" id="{1EEF7421-0725-A298-7567-66398700286C}"/>
                    </a:ext>
                  </a:extLst>
                </p14:cNvPr>
                <p14:cNvContentPartPr/>
                <p14:nvPr/>
              </p14:nvContentPartPr>
              <p14:xfrm>
                <a:off x="920841" y="2353359"/>
                <a:ext cx="14760" cy="254520"/>
              </p14:xfrm>
            </p:contentPart>
          </mc:Choice>
          <mc:Fallback xmlns="">
            <p:pic>
              <p:nvPicPr>
                <p:cNvPr id="123" name="Ink 122">
                  <a:extLst>
                    <a:ext uri="{FF2B5EF4-FFF2-40B4-BE49-F238E27FC236}">
                      <a16:creationId xmlns:a16="http://schemas.microsoft.com/office/drawing/2014/main" id="{1EEF7421-0725-A298-7567-66398700286C}"/>
                    </a:ext>
                  </a:extLst>
                </p:cNvPr>
                <p:cNvPicPr/>
                <p:nvPr/>
              </p:nvPicPr>
              <p:blipFill>
                <a:blip r:embed="rId11"/>
                <a:stretch>
                  <a:fillRect/>
                </a:stretch>
              </p:blipFill>
              <p:spPr>
                <a:xfrm>
                  <a:off x="858201" y="1975719"/>
                  <a:ext cx="140400" cy="101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24" name="Ink 123">
                  <a:extLst>
                    <a:ext uri="{FF2B5EF4-FFF2-40B4-BE49-F238E27FC236}">
                      <a16:creationId xmlns:a16="http://schemas.microsoft.com/office/drawing/2014/main" id="{ACA0956D-470F-F70F-A606-C278C88FA33D}"/>
                    </a:ext>
                  </a:extLst>
                </p14:cNvPr>
                <p14:cNvContentPartPr/>
                <p14:nvPr/>
              </p14:nvContentPartPr>
              <p14:xfrm>
                <a:off x="921201" y="2337159"/>
                <a:ext cx="375120" cy="278640"/>
              </p14:xfrm>
            </p:contentPart>
          </mc:Choice>
          <mc:Fallback xmlns="">
            <p:pic>
              <p:nvPicPr>
                <p:cNvPr id="124" name="Ink 123">
                  <a:extLst>
                    <a:ext uri="{FF2B5EF4-FFF2-40B4-BE49-F238E27FC236}">
                      <a16:creationId xmlns:a16="http://schemas.microsoft.com/office/drawing/2014/main" id="{ACA0956D-470F-F70F-A606-C278C88FA33D}"/>
                    </a:ext>
                  </a:extLst>
                </p:cNvPr>
                <p:cNvPicPr/>
                <p:nvPr/>
              </p:nvPicPr>
              <p:blipFill>
                <a:blip r:embed="rId13"/>
                <a:stretch>
                  <a:fillRect/>
                </a:stretch>
              </p:blipFill>
              <p:spPr>
                <a:xfrm>
                  <a:off x="858561" y="1959159"/>
                  <a:ext cx="500760" cy="1034280"/>
                </a:xfrm>
                <a:prstGeom prst="rect">
                  <a:avLst/>
                </a:prstGeom>
              </p:spPr>
            </p:pic>
          </mc:Fallback>
        </mc:AlternateContent>
      </p:grpSp>
    </p:spTree>
    <p:extLst>
      <p:ext uri="{BB962C8B-B14F-4D97-AF65-F5344CB8AC3E}">
        <p14:creationId xmlns:p14="http://schemas.microsoft.com/office/powerpoint/2010/main" val="243135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EA81CD61-F775-8300-F0AD-C851D17E904A}"/>
              </a:ext>
            </a:extLst>
          </p:cNvPr>
          <p:cNvGraphicFramePr>
            <a:graphicFrameLocks noChangeAspect="1"/>
          </p:cNvGraphicFramePr>
          <p:nvPr>
            <p:custDataLst>
              <p:tags r:id="rId1"/>
            </p:custDataLst>
            <p:extLst>
              <p:ext uri="{D42A27DB-BD31-4B8C-83A1-F6EECF244321}">
                <p14:modId xmlns:p14="http://schemas.microsoft.com/office/powerpoint/2010/main" val="17628244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7223DB7B-B749-56E7-CAD4-FDFA2BE3DE9F}"/>
              </a:ext>
            </a:extLst>
          </p:cNvPr>
          <p:cNvSpPr>
            <a:spLocks noGrp="1"/>
          </p:cNvSpPr>
          <p:nvPr>
            <p:ph type="sldNum" sz="quarter" idx="16"/>
          </p:nvPr>
        </p:nvSpPr>
        <p:spPr/>
        <p:txBody>
          <a:bodyPr/>
          <a:lstStyle/>
          <a:p>
            <a:fld id="{AC586D5E-2722-0D44-AA02-B15E62DD2934}" type="slidenum">
              <a:rPr lang="en-US" smtClean="0"/>
              <a:pPr/>
              <a:t>3</a:t>
            </a:fld>
            <a:endParaRPr lang="en-US" dirty="0"/>
          </a:p>
        </p:txBody>
      </p:sp>
      <p:sp>
        <p:nvSpPr>
          <p:cNvPr id="4" name="Footer Placeholder 3">
            <a:extLst>
              <a:ext uri="{FF2B5EF4-FFF2-40B4-BE49-F238E27FC236}">
                <a16:creationId xmlns:a16="http://schemas.microsoft.com/office/drawing/2014/main" id="{20D98FB2-4D43-7B07-D697-5F6BE27B9C42}"/>
              </a:ext>
            </a:extLst>
          </p:cNvPr>
          <p:cNvSpPr>
            <a:spLocks noGrp="1"/>
          </p:cNvSpPr>
          <p:nvPr>
            <p:ph type="ftr" sz="quarter" idx="19"/>
          </p:nvPr>
        </p:nvSpPr>
        <p:spPr/>
        <p:txBody>
          <a:bodyPr/>
          <a:lstStyle/>
          <a:p>
            <a:r>
              <a:rPr lang="en-US"/>
              <a:t>© Anglo American, 2024</a:t>
            </a:r>
          </a:p>
        </p:txBody>
      </p:sp>
      <p:sp>
        <p:nvSpPr>
          <p:cNvPr id="5" name="Text Placeholder 4">
            <a:extLst>
              <a:ext uri="{FF2B5EF4-FFF2-40B4-BE49-F238E27FC236}">
                <a16:creationId xmlns:a16="http://schemas.microsoft.com/office/drawing/2014/main" id="{D7F8694D-971C-9191-5AD9-03AE94EF60F6}"/>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C6C92F7D-6067-51BC-E811-AD29E290D91A}"/>
              </a:ext>
            </a:extLst>
          </p:cNvPr>
          <p:cNvSpPr>
            <a:spLocks noGrp="1"/>
          </p:cNvSpPr>
          <p:nvPr>
            <p:ph type="body" sz="quarter" idx="24"/>
          </p:nvPr>
        </p:nvSpPr>
        <p:spPr/>
        <p:txBody>
          <a:bodyPr/>
          <a:lstStyle/>
          <a:p>
            <a:r>
              <a:rPr lang="en-US" dirty="0"/>
              <a:t>Solidify data sources for each hypothesis – even better if we can overlap data sources</a:t>
            </a:r>
          </a:p>
          <a:p>
            <a:r>
              <a:rPr lang="en-US" dirty="0"/>
              <a:t>Upload any raw data that you already have to the repository – we will need to establish what we can use as part of the data cleansing exercise.</a:t>
            </a:r>
          </a:p>
          <a:p>
            <a:r>
              <a:rPr lang="en-US" dirty="0"/>
              <a:t>Tomorrow:</a:t>
            </a:r>
          </a:p>
          <a:p>
            <a:pPr lvl="1"/>
            <a:r>
              <a:rPr lang="en-US" dirty="0"/>
              <a:t>Meeting – 2 hours (WW)</a:t>
            </a:r>
          </a:p>
          <a:p>
            <a:pPr lvl="1"/>
            <a:r>
              <a:rPr lang="en-US" dirty="0"/>
              <a:t>Data sources (All)</a:t>
            </a:r>
          </a:p>
          <a:p>
            <a:pPr lvl="1"/>
            <a:r>
              <a:rPr lang="en-US" dirty="0"/>
              <a:t>Upload any addition data (All)</a:t>
            </a:r>
          </a:p>
          <a:p>
            <a:pPr lvl="1"/>
            <a:r>
              <a:rPr lang="en-US" dirty="0"/>
              <a:t>Skeleton for proposal (Fatema to lead meeting session)</a:t>
            </a:r>
          </a:p>
          <a:p>
            <a:pPr lvl="1"/>
            <a:r>
              <a:rPr lang="en-US" dirty="0"/>
              <a:t>Branching drills (BC)</a:t>
            </a:r>
          </a:p>
        </p:txBody>
      </p:sp>
      <p:sp>
        <p:nvSpPr>
          <p:cNvPr id="8" name="Title 7">
            <a:extLst>
              <a:ext uri="{FF2B5EF4-FFF2-40B4-BE49-F238E27FC236}">
                <a16:creationId xmlns:a16="http://schemas.microsoft.com/office/drawing/2014/main" id="{D29B5A4B-37C2-2019-B7C3-93F3C11A6E37}"/>
              </a:ext>
            </a:extLst>
          </p:cNvPr>
          <p:cNvSpPr>
            <a:spLocks noGrp="1"/>
          </p:cNvSpPr>
          <p:nvPr>
            <p:ph type="title"/>
          </p:nvPr>
        </p:nvSpPr>
        <p:spPr/>
        <p:txBody>
          <a:bodyPr vert="horz"/>
          <a:lstStyle/>
          <a:p>
            <a:r>
              <a:rPr lang="en-US" dirty="0"/>
              <a:t>To do</a:t>
            </a:r>
          </a:p>
        </p:txBody>
      </p:sp>
    </p:spTree>
    <p:extLst>
      <p:ext uri="{BB962C8B-B14F-4D97-AF65-F5344CB8AC3E}">
        <p14:creationId xmlns:p14="http://schemas.microsoft.com/office/powerpoint/2010/main" val="387869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0717815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D2E2A607-892F-6FD9-B237-0529CA001B0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0"/>
            <a:ext cx="8344254" cy="3859505"/>
          </a:xfrm>
        </p:spPr>
        <p:txBody>
          <a:bodyPr/>
          <a:lstStyle/>
          <a:p>
            <a:r>
              <a:rPr lang="en-GB" dirty="0">
                <a:solidFill>
                  <a:schemeClr val="tx2">
                    <a:lumMod val="75000"/>
                  </a:schemeClr>
                </a:solidFill>
              </a:rPr>
              <a:t>Alvin – </a:t>
            </a:r>
            <a:r>
              <a:rPr lang="en-US" b="1" dirty="0">
                <a:solidFill>
                  <a:schemeClr val="tx2">
                    <a:lumMod val="75000"/>
                  </a:schemeClr>
                </a:solidFill>
              </a:rPr>
              <a:t>Urban vs. Rural Health Impact Hypothesis:</a:t>
            </a:r>
          </a:p>
          <a:p>
            <a:r>
              <a:rPr lang="en-US" dirty="0">
                <a:solidFill>
                  <a:schemeClr val="tx2">
                    <a:lumMod val="75000"/>
                  </a:schemeClr>
                </a:solidFill>
              </a:rPr>
              <a:t>Urban areas with high vehicular emissions have a greater prevalence of cardiovascular diseases compared to rural areas with lower air pollutant levels.</a:t>
            </a:r>
          </a:p>
          <a:p>
            <a:pPr algn="l">
              <a:buFont typeface="Arial" panose="020B0604020202020204" pitchFamily="34" charset="0"/>
              <a:buChar char="•"/>
            </a:pPr>
            <a:r>
              <a:rPr lang="en-US" b="1" i="0" dirty="0">
                <a:solidFill>
                  <a:srgbClr val="0D0D0D"/>
                </a:solidFill>
                <a:effectLst/>
                <a:latin typeface="Söhne"/>
              </a:rPr>
              <a:t>Geographic Scope</a:t>
            </a:r>
            <a:r>
              <a:rPr lang="en-US" b="0" i="0" dirty="0">
                <a:solidFill>
                  <a:srgbClr val="0D0D0D"/>
                </a:solidFill>
                <a:effectLst/>
                <a:latin typeface="Söhne"/>
              </a:rPr>
              <a:t>: Range of rural and urban </a:t>
            </a:r>
            <a:r>
              <a:rPr lang="en-US" b="0" i="0" dirty="0" err="1">
                <a:solidFill>
                  <a:srgbClr val="0D0D0D"/>
                </a:solidFill>
                <a:effectLst/>
                <a:latin typeface="Söhne"/>
              </a:rPr>
              <a:t>centres</a:t>
            </a:r>
            <a:r>
              <a:rPr lang="en-US" b="0" i="0" dirty="0">
                <a:solidFill>
                  <a:srgbClr val="0D0D0D"/>
                </a:solidFill>
                <a:effectLst/>
                <a:latin typeface="Söhne"/>
              </a:rPr>
              <a:t> (first world – Australia)</a:t>
            </a:r>
          </a:p>
          <a:p>
            <a:pPr algn="l">
              <a:buFont typeface="Arial" panose="020B0604020202020204" pitchFamily="34" charset="0"/>
              <a:buChar char="•"/>
            </a:pPr>
            <a:r>
              <a:rPr lang="en-US" b="1" i="0" dirty="0">
                <a:solidFill>
                  <a:srgbClr val="0D0D0D"/>
                </a:solidFill>
                <a:effectLst/>
                <a:latin typeface="Söhne"/>
              </a:rPr>
              <a:t>Time Frame</a:t>
            </a:r>
            <a:r>
              <a:rPr lang="en-US" b="0" i="0" dirty="0">
                <a:solidFill>
                  <a:srgbClr val="0D0D0D"/>
                </a:solidFill>
                <a:effectLst/>
                <a:latin typeface="Söhne"/>
              </a:rPr>
              <a:t>: 1-3 years (monthly)</a:t>
            </a:r>
          </a:p>
          <a:p>
            <a:pPr algn="l">
              <a:buFont typeface="Arial" panose="020B0604020202020204" pitchFamily="34" charset="0"/>
              <a:buChar char="•"/>
            </a:pPr>
            <a:r>
              <a:rPr lang="en-US" b="1" i="0" dirty="0">
                <a:solidFill>
                  <a:srgbClr val="0D0D0D"/>
                </a:solidFill>
                <a:effectLst/>
                <a:latin typeface="Söhne"/>
              </a:rPr>
              <a:t>Causation Indicators</a:t>
            </a:r>
            <a:r>
              <a:rPr lang="en-US" b="0" i="0" dirty="0">
                <a:solidFill>
                  <a:srgbClr val="0D0D0D"/>
                </a:solidFill>
                <a:effectLst/>
                <a:latin typeface="Söhne"/>
              </a:rPr>
              <a:t>: CO2, SO2, PM2.5/M3, etc.</a:t>
            </a:r>
          </a:p>
          <a:p>
            <a:pPr algn="l">
              <a:buFont typeface="Arial" panose="020B0604020202020204" pitchFamily="34" charset="0"/>
              <a:buChar char="•"/>
            </a:pPr>
            <a:r>
              <a:rPr lang="en-US" b="1" dirty="0">
                <a:solidFill>
                  <a:srgbClr val="0D0D0D"/>
                </a:solidFill>
                <a:latin typeface="Söhne"/>
              </a:rPr>
              <a:t>Outcomes: </a:t>
            </a:r>
            <a:r>
              <a:rPr lang="en-US" dirty="0">
                <a:solidFill>
                  <a:srgbClr val="0D0D0D"/>
                </a:solidFill>
                <a:latin typeface="Söhne"/>
              </a:rPr>
              <a:t>Cardiovascular indicators?</a:t>
            </a:r>
            <a:endParaRPr lang="en-US" b="0" i="0" dirty="0">
              <a:solidFill>
                <a:srgbClr val="0D0D0D"/>
              </a:solidFill>
              <a:effectLst/>
              <a:latin typeface="Söhne"/>
            </a:endParaRPr>
          </a:p>
          <a:p>
            <a:r>
              <a:rPr lang="en-GB" dirty="0">
                <a:solidFill>
                  <a:schemeClr val="tx2">
                    <a:lumMod val="75000"/>
                  </a:schemeClr>
                </a:solidFill>
              </a:rPr>
              <a:t>Bradley – </a:t>
            </a:r>
            <a:r>
              <a:rPr lang="en-US" dirty="0"/>
              <a:t>Investigative analysis of possible correlation between air quality and mental health outcomes such as depression, anxiety, cognitive function.</a:t>
            </a:r>
          </a:p>
          <a:p>
            <a:pPr algn="l">
              <a:buFont typeface="Arial" panose="020B0604020202020204" pitchFamily="34" charset="0"/>
              <a:buChar char="•"/>
            </a:pPr>
            <a:r>
              <a:rPr lang="en-US" b="1" i="0" dirty="0">
                <a:solidFill>
                  <a:srgbClr val="0D0D0D"/>
                </a:solidFill>
                <a:effectLst/>
                <a:latin typeface="Söhne"/>
              </a:rPr>
              <a:t>Geographic Scope</a:t>
            </a:r>
            <a:r>
              <a:rPr lang="en-US" b="0" i="0" dirty="0">
                <a:solidFill>
                  <a:srgbClr val="0D0D0D"/>
                </a:solidFill>
                <a:effectLst/>
                <a:latin typeface="Söhne"/>
              </a:rPr>
              <a:t>: 3-5 countries – first World, developing World etc.</a:t>
            </a:r>
          </a:p>
          <a:p>
            <a:pPr algn="l">
              <a:buFont typeface="Arial" panose="020B0604020202020204" pitchFamily="34" charset="0"/>
              <a:buChar char="•"/>
            </a:pPr>
            <a:r>
              <a:rPr lang="en-US" b="1" i="0" dirty="0">
                <a:solidFill>
                  <a:srgbClr val="0D0D0D"/>
                </a:solidFill>
                <a:effectLst/>
                <a:latin typeface="Söhne"/>
              </a:rPr>
              <a:t>Time Frame</a:t>
            </a:r>
            <a:r>
              <a:rPr lang="en-US" b="0" i="0" dirty="0">
                <a:solidFill>
                  <a:srgbClr val="0D0D0D"/>
                </a:solidFill>
                <a:effectLst/>
                <a:latin typeface="Söhne"/>
              </a:rPr>
              <a:t>: 2-5 (monthly)</a:t>
            </a:r>
          </a:p>
          <a:p>
            <a:pPr algn="l">
              <a:buFont typeface="Arial" panose="020B0604020202020204" pitchFamily="34" charset="0"/>
              <a:buChar char="•"/>
            </a:pPr>
            <a:r>
              <a:rPr lang="en-US" b="1" i="0" dirty="0">
                <a:solidFill>
                  <a:srgbClr val="0D0D0D"/>
                </a:solidFill>
                <a:effectLst/>
                <a:latin typeface="Söhne"/>
              </a:rPr>
              <a:t>Causation Indicators</a:t>
            </a:r>
            <a:r>
              <a:rPr lang="en-US" b="0" i="0" dirty="0">
                <a:solidFill>
                  <a:srgbClr val="0D0D0D"/>
                </a:solidFill>
                <a:effectLst/>
                <a:latin typeface="Söhne"/>
              </a:rPr>
              <a:t>: PM2.5/M3, NO2, etc.</a:t>
            </a:r>
          </a:p>
          <a:p>
            <a:pPr algn="l">
              <a:buFont typeface="Arial" panose="020B0604020202020204" pitchFamily="34" charset="0"/>
              <a:buChar char="•"/>
            </a:pPr>
            <a:r>
              <a:rPr lang="en-US" b="1" dirty="0">
                <a:solidFill>
                  <a:srgbClr val="0D0D0D"/>
                </a:solidFill>
                <a:latin typeface="Söhne"/>
              </a:rPr>
              <a:t>Outcomes: </a:t>
            </a:r>
            <a:r>
              <a:rPr lang="en-US" dirty="0">
                <a:solidFill>
                  <a:srgbClr val="0D0D0D"/>
                </a:solidFill>
                <a:latin typeface="Söhne"/>
              </a:rPr>
              <a:t>Focus on depression and anxiety</a:t>
            </a:r>
            <a:endParaRPr lang="en-US" b="0" i="0" dirty="0">
              <a:solidFill>
                <a:srgbClr val="0D0D0D"/>
              </a:solidFill>
              <a:effectLst/>
              <a:latin typeface="Söhne"/>
            </a:endParaRPr>
          </a:p>
          <a:p>
            <a:pPr rtl="0"/>
            <a:r>
              <a:rPr lang="en-GB" dirty="0">
                <a:solidFill>
                  <a:schemeClr val="tx2">
                    <a:lumMod val="75000"/>
                  </a:schemeClr>
                </a:solidFill>
              </a:rPr>
              <a:t>Fatema – Geospatial: </a:t>
            </a:r>
            <a:r>
              <a:rPr lang="en-US" dirty="0"/>
              <a:t>How does air quality (measured by PM2.5, PM10, AQI, etc.) impact respiratory health outcomes in a specific region?</a:t>
            </a:r>
          </a:p>
          <a:p>
            <a:pPr rtl="0"/>
            <a:r>
              <a:rPr lang="en-US" dirty="0"/>
              <a:t>mostly compare to death rates / cause of death data</a:t>
            </a:r>
          </a:p>
          <a:p>
            <a:pPr algn="l">
              <a:buFont typeface="Arial" panose="020B0604020202020204" pitchFamily="34" charset="0"/>
              <a:buChar char="•"/>
            </a:pPr>
            <a:r>
              <a:rPr lang="en-US" b="1" i="0" dirty="0">
                <a:solidFill>
                  <a:srgbClr val="0D0D0D"/>
                </a:solidFill>
                <a:effectLst/>
                <a:latin typeface="Söhne"/>
              </a:rPr>
              <a:t>Geographic Scope</a:t>
            </a:r>
            <a:r>
              <a:rPr lang="en-US" b="0" i="0" dirty="0">
                <a:solidFill>
                  <a:srgbClr val="0D0D0D"/>
                </a:solidFill>
                <a:effectLst/>
                <a:latin typeface="Söhne"/>
              </a:rPr>
              <a:t>: 3-5 countries – first World, developing World etc.</a:t>
            </a:r>
          </a:p>
          <a:p>
            <a:pPr algn="l">
              <a:buFont typeface="Arial" panose="020B0604020202020204" pitchFamily="34" charset="0"/>
              <a:buChar char="•"/>
            </a:pPr>
            <a:r>
              <a:rPr lang="en-US" b="1" i="0" dirty="0">
                <a:solidFill>
                  <a:srgbClr val="0D0D0D"/>
                </a:solidFill>
                <a:effectLst/>
                <a:latin typeface="Söhne"/>
              </a:rPr>
              <a:t>Time Frame</a:t>
            </a:r>
            <a:r>
              <a:rPr lang="en-US" b="0" i="0" dirty="0">
                <a:solidFill>
                  <a:srgbClr val="0D0D0D"/>
                </a:solidFill>
                <a:effectLst/>
                <a:latin typeface="Söhne"/>
              </a:rPr>
              <a:t>: 2-3 (seasonal)</a:t>
            </a:r>
          </a:p>
          <a:p>
            <a:pPr algn="l">
              <a:buFont typeface="Arial" panose="020B0604020202020204" pitchFamily="34" charset="0"/>
              <a:buChar char="•"/>
            </a:pPr>
            <a:r>
              <a:rPr lang="en-US" b="1" i="0" dirty="0">
                <a:solidFill>
                  <a:srgbClr val="0D0D0D"/>
                </a:solidFill>
                <a:effectLst/>
                <a:latin typeface="Söhne"/>
              </a:rPr>
              <a:t>Causation Indicators</a:t>
            </a:r>
            <a:r>
              <a:rPr lang="en-US" b="0" i="0" dirty="0">
                <a:solidFill>
                  <a:srgbClr val="0D0D0D"/>
                </a:solidFill>
                <a:effectLst/>
                <a:latin typeface="Söhne"/>
              </a:rPr>
              <a:t>: PM2.5, PM10, AQI, etc.</a:t>
            </a:r>
          </a:p>
          <a:p>
            <a:pPr algn="l">
              <a:buFont typeface="Arial" panose="020B0604020202020204" pitchFamily="34" charset="0"/>
              <a:buChar char="•"/>
            </a:pPr>
            <a:r>
              <a:rPr lang="en-US" b="1" dirty="0">
                <a:solidFill>
                  <a:srgbClr val="0D0D0D"/>
                </a:solidFill>
                <a:latin typeface="Söhne"/>
              </a:rPr>
              <a:t>Outcomes: </a:t>
            </a:r>
            <a:r>
              <a:rPr lang="en-US" dirty="0">
                <a:solidFill>
                  <a:srgbClr val="0D0D0D"/>
                </a:solidFill>
                <a:latin typeface="Söhne"/>
              </a:rPr>
              <a:t>Chronic respiratory conditions, lower respiratory infections (symptoms)</a:t>
            </a:r>
            <a:endParaRPr lang="en-US" b="0" i="0" dirty="0">
              <a:solidFill>
                <a:srgbClr val="0D0D0D"/>
              </a:solidFill>
              <a:effectLst/>
              <a:latin typeface="Söhne"/>
            </a:endParaRPr>
          </a:p>
          <a:p>
            <a:endParaRPr lang="en-GB" dirty="0">
              <a:solidFill>
                <a:schemeClr val="tx2">
                  <a:lumMod val="75000"/>
                </a:schemeClr>
              </a:solidFill>
            </a:endParaRPr>
          </a:p>
          <a:p>
            <a:r>
              <a:rPr lang="en-GB" b="1" u="sng" dirty="0">
                <a:solidFill>
                  <a:schemeClr val="tx2">
                    <a:lumMod val="75000"/>
                  </a:schemeClr>
                </a:solidFill>
              </a:rPr>
              <a:t>Optional: </a:t>
            </a:r>
            <a:r>
              <a:rPr lang="en-GB" dirty="0">
                <a:solidFill>
                  <a:schemeClr val="tx2">
                    <a:lumMod val="75000"/>
                  </a:schemeClr>
                </a:solidFill>
              </a:rPr>
              <a:t>Wendy – </a:t>
            </a:r>
            <a:r>
              <a:rPr lang="en-US" b="1" dirty="0"/>
              <a:t>Socioeconomic Disparities in Air Quality and Health</a:t>
            </a:r>
            <a:r>
              <a:rPr lang="en-US" dirty="0"/>
              <a:t>: Socioeconomic status, as indicated by income levels, education attainment, and race/ethnicity, is a significant predictor of air quality and health outcomes. Communities with lower socioeconomic status are hypothesized to experience poorer air quality, which in turn leads to a higher prevalence of adverse health outcomes. This relationship is expected to persist even when controlling for potential confounding variables such as geographic location and access to healthcare services.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 - Parameters</a:t>
            </a:r>
          </a:p>
        </p:txBody>
      </p:sp>
      <p:sp>
        <p:nvSpPr>
          <p:cNvPr id="6" name="Rectangle 5">
            <a:extLst>
              <a:ext uri="{FF2B5EF4-FFF2-40B4-BE49-F238E27FC236}">
                <a16:creationId xmlns:a16="http://schemas.microsoft.com/office/drawing/2014/main" id="{BF23BD53-07AD-1839-FEDC-76B52FCAEBC6}"/>
              </a:ext>
            </a:extLst>
          </p:cNvPr>
          <p:cNvSpPr/>
          <p:nvPr/>
        </p:nvSpPr>
        <p:spPr>
          <a:xfrm>
            <a:off x="5947903" y="436329"/>
            <a:ext cx="2488475" cy="607423"/>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 many analytes as are feasible</a:t>
            </a:r>
          </a:p>
        </p:txBody>
      </p:sp>
    </p:spTree>
    <p:extLst>
      <p:ext uri="{BB962C8B-B14F-4D97-AF65-F5344CB8AC3E}">
        <p14:creationId xmlns:p14="http://schemas.microsoft.com/office/powerpoint/2010/main" val="344591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2E2A607-892F-6FD9-B237-0529CA001B09}"/>
              </a:ext>
            </a:extLst>
          </p:cNvPr>
          <p:cNvGraphicFramePr>
            <a:graphicFrameLocks noChangeAspect="1"/>
          </p:cNvGraphicFramePr>
          <p:nvPr>
            <p:custDataLst>
              <p:tags r:id="rId1"/>
            </p:custDataLst>
            <p:extLst>
              <p:ext uri="{D42A27DB-BD31-4B8C-83A1-F6EECF244321}">
                <p14:modId xmlns:p14="http://schemas.microsoft.com/office/powerpoint/2010/main" val="1077296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3" name="Text Placeholder 52">
            <a:extLst>
              <a:ext uri="{FF2B5EF4-FFF2-40B4-BE49-F238E27FC236}">
                <a16:creationId xmlns:a16="http://schemas.microsoft.com/office/drawing/2014/main" id="{218D5926-0598-67DE-4211-36BD75190AE2}"/>
              </a:ext>
            </a:extLst>
          </p:cNvPr>
          <p:cNvSpPr>
            <a:spLocks noGrp="1"/>
          </p:cNvSpPr>
          <p:nvPr>
            <p:ph type="body" sz="quarter" idx="17"/>
          </p:nvPr>
        </p:nvSpPr>
        <p:spPr/>
        <p:txBody>
          <a:bodyPr/>
          <a:lstStyle/>
          <a:p>
            <a:r>
              <a:rPr lang="en-GB" dirty="0"/>
              <a:t>Hypothesis Formulation</a:t>
            </a:r>
          </a:p>
        </p:txBody>
      </p:sp>
      <p:sp>
        <p:nvSpPr>
          <p:cNvPr id="40" name="Text Placeholder 39">
            <a:extLst>
              <a:ext uri="{FF2B5EF4-FFF2-40B4-BE49-F238E27FC236}">
                <a16:creationId xmlns:a16="http://schemas.microsoft.com/office/drawing/2014/main" id="{67B6500F-5DB2-485D-6466-FE8EE478ABF4}"/>
              </a:ext>
            </a:extLst>
          </p:cNvPr>
          <p:cNvSpPr>
            <a:spLocks noGrp="1"/>
          </p:cNvSpPr>
          <p:nvPr>
            <p:ph type="body" sz="quarter" idx="23"/>
          </p:nvPr>
        </p:nvSpPr>
        <p:spPr>
          <a:xfrm>
            <a:off x="400105" y="887121"/>
            <a:ext cx="8344254" cy="423862"/>
          </a:xfrm>
        </p:spPr>
        <p:txBody>
          <a:bodyPr/>
          <a:lstStyle/>
          <a:p>
            <a:r>
              <a:rPr lang="en-US" b="1" dirty="0">
                <a:solidFill>
                  <a:schemeClr val="tx2">
                    <a:lumMod val="75000"/>
                  </a:schemeClr>
                </a:solidFill>
              </a:rPr>
              <a:t>Geospatial </a:t>
            </a:r>
          </a:p>
          <a:p>
            <a:pPr marL="285750" indent="-285750">
              <a:buFont typeface="Arial" panose="020B0604020202020204" pitchFamily="34" charset="0"/>
              <a:buChar char="•"/>
            </a:pPr>
            <a:r>
              <a:rPr lang="en-US" dirty="0">
                <a:solidFill>
                  <a:schemeClr val="tx2">
                    <a:lumMod val="75000"/>
                  </a:schemeClr>
                </a:solidFill>
              </a:rPr>
              <a:t>Areas with higher levels of particulate matter (PM2.5 and PM10) experience higher rates of respiratory diseases such as asthma and chronic obstructive pulmonary disease (COPD).</a:t>
            </a:r>
          </a:p>
          <a:p>
            <a:endParaRPr lang="en-US" b="1" dirty="0">
              <a:solidFill>
                <a:schemeClr val="tx2">
                  <a:lumMod val="75000"/>
                </a:schemeClr>
              </a:solidFill>
            </a:endParaRPr>
          </a:p>
          <a:p>
            <a:r>
              <a:rPr lang="en-US" b="1" dirty="0">
                <a:solidFill>
                  <a:schemeClr val="tx2">
                    <a:lumMod val="75000"/>
                  </a:schemeClr>
                </a:solidFill>
              </a:rPr>
              <a:t>Seasonal Variations Hypothesis:</a:t>
            </a:r>
          </a:p>
          <a:p>
            <a:pPr marL="285750" indent="-285750">
              <a:buFont typeface="Arial" panose="020B0604020202020204" pitchFamily="34" charset="0"/>
              <a:buChar char="•"/>
            </a:pPr>
            <a:r>
              <a:rPr lang="en-US" dirty="0">
                <a:solidFill>
                  <a:schemeClr val="tx2">
                    <a:lumMod val="75000"/>
                  </a:schemeClr>
                </a:solidFill>
              </a:rPr>
              <a:t>Seasonal variations in air quality significantly influence the number of hospital admissions for asthma in urban areas.</a:t>
            </a:r>
          </a:p>
          <a:p>
            <a:endParaRPr lang="en-US" b="1" dirty="0">
              <a:solidFill>
                <a:schemeClr val="tx2">
                  <a:lumMod val="75000"/>
                </a:schemeClr>
              </a:solidFill>
            </a:endParaRPr>
          </a:p>
          <a:p>
            <a:r>
              <a:rPr lang="en-US" b="1" dirty="0">
                <a:solidFill>
                  <a:schemeClr val="tx2">
                    <a:lumMod val="75000"/>
                  </a:schemeClr>
                </a:solidFill>
              </a:rPr>
              <a:t>Urban vs. Rural Health Impact Hypothesis:</a:t>
            </a:r>
          </a:p>
          <a:p>
            <a:pPr marL="285750" indent="-285750">
              <a:buFont typeface="Arial" panose="020B0604020202020204" pitchFamily="34" charset="0"/>
              <a:buChar char="•"/>
            </a:pPr>
            <a:r>
              <a:rPr lang="en-US" dirty="0">
                <a:solidFill>
                  <a:schemeClr val="tx2">
                    <a:lumMod val="75000"/>
                  </a:schemeClr>
                </a:solidFill>
              </a:rPr>
              <a:t>Urban areas with high vehicular emissions have a greater prevalence of cardiovascular diseases compared to rural areas with lower air pollutant levels.</a:t>
            </a:r>
          </a:p>
          <a:p>
            <a:endParaRPr lang="en-US" b="1" dirty="0">
              <a:solidFill>
                <a:schemeClr val="tx2">
                  <a:lumMod val="75000"/>
                </a:schemeClr>
              </a:solidFill>
            </a:endParaRPr>
          </a:p>
          <a:p>
            <a:r>
              <a:rPr lang="en-US" b="1" dirty="0">
                <a:solidFill>
                  <a:schemeClr val="tx2">
                    <a:lumMod val="75000"/>
                  </a:schemeClr>
                </a:solidFill>
              </a:rPr>
              <a:t>Long-term Exposure Hypothesis:</a:t>
            </a:r>
          </a:p>
          <a:p>
            <a:pPr marL="285750" indent="-285750">
              <a:buFont typeface="Arial" panose="020B0604020202020204" pitchFamily="34" charset="0"/>
              <a:buChar char="•"/>
            </a:pPr>
            <a:r>
              <a:rPr lang="en-US" dirty="0">
                <a:solidFill>
                  <a:schemeClr val="tx2">
                    <a:lumMod val="75000"/>
                  </a:schemeClr>
                </a:solidFill>
              </a:rPr>
              <a:t>Long-term exposure to high levels of nitrogen dioxide (NO2) correlates with increased rates of chronic bronchitis in populations aged 50 and above.</a:t>
            </a:r>
          </a:p>
          <a:p>
            <a:pPr marL="285750" indent="-285750">
              <a:buFont typeface="Arial" panose="020B0604020202020204" pitchFamily="34" charset="0"/>
              <a:buChar char="•"/>
            </a:pPr>
            <a:endParaRPr lang="en-US" dirty="0">
              <a:solidFill>
                <a:schemeClr val="tx2">
                  <a:lumMod val="75000"/>
                </a:schemeClr>
              </a:solidFill>
            </a:endParaRPr>
          </a:p>
          <a:p>
            <a:pPr marL="285750" indent="-285750">
              <a:buFont typeface="Arial" panose="020B0604020202020204" pitchFamily="34" charset="0"/>
              <a:buChar char="•"/>
            </a:pPr>
            <a:r>
              <a:rPr lang="en-US" dirty="0">
                <a:solidFill>
                  <a:schemeClr val="tx2">
                    <a:lumMod val="75000"/>
                  </a:schemeClr>
                </a:solidFill>
              </a:rPr>
              <a:t>Long-term exposure to high levels of airborne carcinogens such as benzene and formaldehyde is associated with increased rates of lung cancer in urban areas.</a:t>
            </a:r>
            <a:endParaRPr lang="en-GB" dirty="0">
              <a:solidFill>
                <a:schemeClr val="tx2">
                  <a:lumMod val="75000"/>
                </a:schemeClr>
              </a:solidFill>
            </a:endParaRPr>
          </a:p>
        </p:txBody>
      </p:sp>
      <p:sp>
        <p:nvSpPr>
          <p:cNvPr id="2" name="Title 1">
            <a:extLst>
              <a:ext uri="{FF2B5EF4-FFF2-40B4-BE49-F238E27FC236}">
                <a16:creationId xmlns:a16="http://schemas.microsoft.com/office/drawing/2014/main" id="{F967197E-EBFA-B022-C480-9E843A4260EA}"/>
              </a:ext>
            </a:extLst>
          </p:cNvPr>
          <p:cNvSpPr>
            <a:spLocks noGrp="1"/>
          </p:cNvSpPr>
          <p:nvPr>
            <p:ph type="title"/>
          </p:nvPr>
        </p:nvSpPr>
        <p:spPr>
          <a:xfrm>
            <a:off x="400105" y="396874"/>
            <a:ext cx="8347021" cy="495681"/>
          </a:xfrm>
        </p:spPr>
        <p:txBody>
          <a:bodyPr vert="horz"/>
          <a:lstStyle/>
          <a:p>
            <a:r>
              <a:rPr lang="en-GB" dirty="0"/>
              <a:t>Hypotheses/Questions</a:t>
            </a:r>
          </a:p>
        </p:txBody>
      </p:sp>
    </p:spTree>
    <p:extLst>
      <p:ext uri="{BB962C8B-B14F-4D97-AF65-F5344CB8AC3E}">
        <p14:creationId xmlns:p14="http://schemas.microsoft.com/office/powerpoint/2010/main" val="1070189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Theme">
  <a:themeElements>
    <a:clrScheme name="Anglo American 2">
      <a:dk1>
        <a:srgbClr val="031795"/>
      </a:dk1>
      <a:lt1>
        <a:srgbClr val="FFFFFF"/>
      </a:lt1>
      <a:dk2>
        <a:srgbClr val="347FF6"/>
      </a:dk2>
      <a:lt2>
        <a:srgbClr val="FF0000"/>
      </a:lt2>
      <a:accent1>
        <a:srgbClr val="031795"/>
      </a:accent1>
      <a:accent2>
        <a:srgbClr val="347FF6"/>
      </a:accent2>
      <a:accent3>
        <a:srgbClr val="4F5DB5"/>
      </a:accent3>
      <a:accent4>
        <a:srgbClr val="71A5F9"/>
      </a:accent4>
      <a:accent5>
        <a:srgbClr val="9AA1D5"/>
      </a:accent5>
      <a:accent6>
        <a:srgbClr val="ADCCFB"/>
      </a:accent6>
      <a:hlink>
        <a:srgbClr val="347FF6"/>
      </a:hlink>
      <a:folHlink>
        <a:srgbClr val="031795"/>
      </a:folHlink>
    </a:clrScheme>
    <a:fontScheme name="AASmartSans_2021">
      <a:majorFont>
        <a:latin typeface="AA Smart Sans Head Light"/>
        <a:ea typeface=""/>
        <a:cs typeface=""/>
      </a:majorFont>
      <a:minorFont>
        <a:latin typeface="AA Smart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err="1" smtClean="0"/>
        </a:defPPr>
      </a:lstStyle>
    </a:txDef>
  </a:objectDefaults>
  <a:extraClrSchemeLst/>
  <a:custClrLst>
    <a:custClr name="Orange">
      <a:srgbClr val="FF8B00"/>
    </a:custClr>
    <a:custClr name="Yellow">
      <a:srgbClr val="F4D701"/>
    </a:custClr>
    <a:custClr name="Green">
      <a:srgbClr val="64B245"/>
    </a:custClr>
    <a:custClr name="Turquoise">
      <a:srgbClr val="19ECDD"/>
    </a:custClr>
    <a:custClr name="Purple">
      <a:srgbClr val="6D2382"/>
    </a:custClr>
    <a:custClr name="Magenta">
      <a:srgbClr val="B90C78"/>
    </a:custClr>
    <a:custClr name="BLANK">
      <a:srgbClr val="FFFFFF"/>
    </a:custClr>
    <a:custClr name="BLANK">
      <a:srgbClr val="FFFFFF"/>
    </a:custClr>
    <a:custClr name="BLANK">
      <a:srgbClr val="FFFFFF"/>
    </a:custClr>
    <a:custClr name="BLANK">
      <a:srgbClr val="FFFFFF"/>
    </a:custClr>
    <a:custClr name="Orange 70%">
      <a:srgbClr val="FFAF66"/>
    </a:custClr>
    <a:custClr name="Yellow 70%">
      <a:srgbClr val="F7E34E"/>
    </a:custClr>
    <a:custClr name="Green 70%">
      <a:srgbClr val="97CB83"/>
    </a:custClr>
    <a:custClr name="Turquoise 70%">
      <a:srgbClr val="7EEFE9"/>
    </a:custClr>
    <a:custClr name="Purple 70%">
      <a:srgbClr val="9969A7"/>
    </a:custClr>
    <a:custClr name="Magenta 70%">
      <a:srgbClr val="CD63A5"/>
    </a:custClr>
  </a:custClrLst>
  <a:extLst>
    <a:ext uri="{05A4C25C-085E-4340-85A3-A5531E510DB2}">
      <thm15:themeFamily xmlns:thm15="http://schemas.microsoft.com/office/thememl/2012/main" name="Anglo American PowerPoint Template - Basic Slides" id="{CA53ED51-7A92-4BE1-B9F5-17F757E9A86B}" vid="{2BADAABC-DF8A-400A-B9DC-46280A8D66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3E4CD09-4950-4BC9-9F3E-09EA7AB2907B}">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9738AACF687F42A1FF4B25FD833034" ma:contentTypeVersion="3" ma:contentTypeDescription="Create a new document." ma:contentTypeScope="" ma:versionID="4a8987a70cd55e9a036efe77a525cb85">
  <xsd:schema xmlns:xsd="http://www.w3.org/2001/XMLSchema" xmlns:xs="http://www.w3.org/2001/XMLSchema" xmlns:p="http://schemas.microsoft.com/office/2006/metadata/properties" xmlns:ns2="8b950644-d7c5-4f3d-a9a7-2d9862a479cb" targetNamespace="http://schemas.microsoft.com/office/2006/metadata/properties" ma:root="true" ma:fieldsID="6fecab95825f4120d91a04e913b46017" ns2:_="">
    <xsd:import namespace="8b950644-d7c5-4f3d-a9a7-2d9862a479c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950644-d7c5-4f3d-a9a7-2d9862a479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08C16B-50FF-4AF4-8692-997DDFA1629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145C9D-C086-4B8D-9369-00D6D946E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950644-d7c5-4f3d-a9a7-2d9862a479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7C595F-63D4-4164-AA77-13EDA9868C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Anglo American PowerPoint Template - Basic Slides</Template>
  <TotalTime>1376</TotalTime>
  <Words>854</Words>
  <Application>Microsoft Office PowerPoint</Application>
  <PresentationFormat>On-screen Show (16:9)</PresentationFormat>
  <Paragraphs>103</Paragraphs>
  <Slides>6</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AA Smart Sans Bold</vt:lpstr>
      <vt:lpstr>AA Smart Sans</vt:lpstr>
      <vt:lpstr>AA Smart Sans Head Light</vt:lpstr>
      <vt:lpstr>Söhne</vt:lpstr>
      <vt:lpstr>Arial</vt:lpstr>
      <vt:lpstr>Default Theme</vt:lpstr>
      <vt:lpstr>think-cell Slide</vt:lpstr>
      <vt:lpstr>Hypotheses/Questions (Final)</vt:lpstr>
      <vt:lpstr>Data</vt:lpstr>
      <vt:lpstr>Data Analysis Process</vt:lpstr>
      <vt:lpstr>To do</vt:lpstr>
      <vt:lpstr>Hypotheses - Parameters</vt:lpstr>
      <vt:lpstr>Hypotheses/Questions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Hypotheses/Questions</dc:title>
  <dc:creator>Ware, Wendy</dc:creator>
  <cp:lastModifiedBy>Ware, Wendy</cp:lastModifiedBy>
  <cp:revision>9</cp:revision>
  <dcterms:created xsi:type="dcterms:W3CDTF">2024-04-24T06:10:52Z</dcterms:created>
  <dcterms:modified xsi:type="dcterms:W3CDTF">2024-05-04T05:00:45Z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2023-05-23T11:57:38Z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3c227b17-c8f2-4474-8408-ab932043a245</vt:lpwstr>
  </property>
  <property fmtid="{D5CDD505-2E9C-101B-9397-08002B2CF9AE}" pid="8" name="MSIP_Label_e3f2a5e4-10d8-4dfe-8082-7352c27520cb_ContentBits">
    <vt:lpwstr>1</vt:lpwstr>
  </property>
  <property fmtid="{D5CDD505-2E9C-101B-9397-08002B2CF9AE}" pid="9" name="ClassificationContentMarkingHeaderLocations">
    <vt:lpwstr>Default Theme:11</vt:lpwstr>
  </property>
  <property fmtid="{D5CDD505-2E9C-101B-9397-08002B2CF9AE}" pid="10" name="ClassificationContentMarkingHeaderText">
    <vt:lpwstr>[OFFICIAL]</vt:lpwstr>
  </property>
  <property fmtid="{D5CDD505-2E9C-101B-9397-08002B2CF9AE}" pid="11" name="ContentTypeId">
    <vt:lpwstr>0x010100B89738AACF687F42A1FF4B25FD833034</vt:lpwstr>
  </property>
</Properties>
</file>