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4"/>
  </p:notesMasterIdLst>
  <p:sldIdLst>
    <p:sldId id="263" r:id="rId5"/>
    <p:sldId id="268" r:id="rId6"/>
    <p:sldId id="281" r:id="rId7"/>
    <p:sldId id="265" r:id="rId8"/>
    <p:sldId id="269" r:id="rId9"/>
    <p:sldId id="272" r:id="rId10"/>
    <p:sldId id="282" r:id="rId11"/>
    <p:sldId id="264" r:id="rId12"/>
    <p:sldId id="273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6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C1D6D7"/>
    <a:srgbClr val="FFFFFF"/>
    <a:srgbClr val="1B7340"/>
    <a:srgbClr val="E1EBE5"/>
    <a:srgbClr val="C0CAC4"/>
    <a:srgbClr val="BAC3BE"/>
    <a:srgbClr val="BFCAC4"/>
    <a:srgbClr val="344529"/>
    <a:srgbClr val="2B3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137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8514-84A2-4FF1-AF25-B9E018A01FCA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0A342-43DE-4557-B028-E80A36D1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8AE4-EC55-435F-B885-5C6F4FAA5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962E4-62D3-487A-A265-4AFC0DED0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340D-90A2-47F1-9E42-C82DAD88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1E69-E5B6-4744-A9A9-8212C02B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E13B-9C16-4E2B-B542-8FF499F4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FDD0-3D54-4D46-B499-9FF0D060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91F7-8F3A-4569-B40E-05AD12290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1A76-3354-4B9E-95C2-CAD42516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FC4D-40DA-4671-8AC6-BF031E40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9A03-B305-41B5-BBA0-D8AA478F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4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C941A-6652-4E36-B6DF-A0FDFCF5A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81576-CFCD-43C0-8EC4-695BB134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18B6-AEA0-4C0E-AE48-5A7657BA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DDD2-766B-49C9-81AF-8F6CCD13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EC20-12D3-45D5-BAFC-2A23B07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724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D258-EB10-4FB0-83A4-97D1EC08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89DC-9DBA-4B3E-8A6D-16800BED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3A1E-BF72-4EE2-879D-DE773F55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E1AB-1BF9-4216-A081-289A7B4C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B0D9-E89A-480C-8C30-77CF2819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1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C3F1-0CB1-46BA-ABCF-67FE0372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06BA-D91D-4E06-A39D-44F812E0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089B-5FD0-4B3B-B5A1-53271D3E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BD5F-72A8-4D47-AA8F-8C023A66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40FE-048E-4D7A-9150-FC4C27C2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C545-9D41-474F-9977-FEDD51E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85C5-547D-42C5-A85F-D4A7BD57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75973-68E6-40D4-A017-F4B0308D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B3D78-60FB-4E54-84C6-A204E3A2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CE89D-18DF-4DF4-9E5D-356C4A3E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4CD8B-6033-4126-87FD-EBD095AD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067D-93C0-42BB-8906-7C9A6584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31CBB-1A14-4E7C-A7C8-EE6A99B1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2D2F8-CE82-48D8-A2E8-EEBA2B3EF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0F2B7-561E-4C8D-AA86-6D70BF66A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CB540-9AAD-4185-9370-D48D21A57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30B28-5DDF-4C06-923A-7B426174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3494E-9319-4A83-B475-1937E938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047A4-E550-4880-856F-DE778686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8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263B-D5EC-42A4-B832-5E6B530E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C3E23-FA81-4CE2-9B20-EC1D3B31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CCF12-FF37-40EC-A586-87CD7AD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5D03B-D75E-497F-9E64-D4F5561B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FA0D-0971-4DD3-9929-B59A83FB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9F0E2-1E70-4BF9-84F1-75084DB6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0772B-5160-4470-88DC-9ED91CF4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374F-0ECF-4017-B4C4-C10BF50C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81F3-1017-4C62-AB09-597B119E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D4AA-2993-4F93-9682-1C71439A1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CEF38-B4D0-4BBF-AD45-677AD55E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7C3C-6E62-4EAD-8B42-896174F5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C4A3D-7F29-41A4-9571-76FC1449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A66D-A425-4939-BD53-9E160294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15592-A9C4-4F70-A1C5-0B28CD232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D0503-C342-4BB8-8C03-154A80182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20FD-9626-4764-8584-B1FC5B6D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14-Oct-20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8A714-75E4-4C23-B3FE-A4767F55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273E9-75F6-493C-BAC5-33473B4A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3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A28A1-5E60-4774-B580-7FE0C088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6587E-C42E-4724-961C-26C036AA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FFCC-5E32-46C4-ADCE-5BD7911B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14-Oct-20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B18A-842B-4329-BE43-9C2BACC82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1393-8135-4313-8207-0CB69E25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2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25CF88-4847-493D-A3AE-D6C2E3F510D1}"/>
              </a:ext>
            </a:extLst>
          </p:cNvPr>
          <p:cNvSpPr/>
          <p:nvPr/>
        </p:nvSpPr>
        <p:spPr>
          <a:xfrm>
            <a:off x="0" y="0"/>
            <a:ext cx="12323298" cy="7005711"/>
          </a:xfrm>
          <a:prstGeom prst="rect">
            <a:avLst/>
          </a:prstGeom>
          <a:solidFill>
            <a:srgbClr val="1B7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E29FE5F-605D-4617-8681-8C4967E0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020B55-8E30-467F-A458-44A5C87FDCCC}"/>
              </a:ext>
            </a:extLst>
          </p:cNvPr>
          <p:cNvSpPr/>
          <p:nvPr/>
        </p:nvSpPr>
        <p:spPr>
          <a:xfrm>
            <a:off x="5118100" y="4343400"/>
            <a:ext cx="2006600" cy="596900"/>
          </a:xfrm>
          <a:prstGeom prst="rect">
            <a:avLst/>
          </a:prstGeom>
          <a:solidFill>
            <a:srgbClr val="1B7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70F5B-8DFA-42D7-9C67-CC9AE6068B2F}"/>
              </a:ext>
            </a:extLst>
          </p:cNvPr>
          <p:cNvSpPr txBox="1"/>
          <p:nvPr/>
        </p:nvSpPr>
        <p:spPr>
          <a:xfrm>
            <a:off x="5147662" y="4343400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Vani" panose="020B0502040204020203" pitchFamily="18" charset="0"/>
                <a:cs typeface="Vani" panose="020B0502040204020203" pitchFamily="18" charset="0"/>
              </a:rPr>
              <a:t>By </a:t>
            </a:r>
            <a:r>
              <a:rPr lang="en-US" sz="1400" dirty="0" err="1">
                <a:solidFill>
                  <a:srgbClr val="FFFFFF"/>
                </a:solidFill>
                <a:latin typeface="Vani" panose="020B0502040204020203" pitchFamily="18" charset="0"/>
                <a:cs typeface="Vani" panose="020B0502040204020203" pitchFamily="18" charset="0"/>
              </a:rPr>
              <a:t>Raffelberger</a:t>
            </a:r>
            <a:r>
              <a:rPr lang="en-US" sz="1400" dirty="0">
                <a:solidFill>
                  <a:srgbClr val="FFFFFF"/>
                </a:solidFill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Vani" panose="020B0502040204020203" pitchFamily="18" charset="0"/>
                <a:cs typeface="Vani" panose="020B0502040204020203" pitchFamily="18" charset="0"/>
              </a:rPr>
              <a:t>Jungs</a:t>
            </a:r>
            <a:endParaRPr lang="de-DE" sz="1400" dirty="0">
              <a:solidFill>
                <a:srgbClr val="FFFFFF"/>
              </a:solidFill>
              <a:latin typeface="Vani" panose="020B0502040204020203" pitchFamily="18" charset="0"/>
              <a:cs typeface="Vani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4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5AEB9-27C2-4352-9D8C-63C3BA82A4A2}"/>
              </a:ext>
            </a:extLst>
          </p:cNvPr>
          <p:cNvSpPr txBox="1"/>
          <p:nvPr/>
        </p:nvSpPr>
        <p:spPr>
          <a:xfrm>
            <a:off x="2119086" y="362857"/>
            <a:ext cx="3396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</a:t>
            </a:r>
          </a:p>
        </p:txBody>
      </p:sp>
      <p:pic>
        <p:nvPicPr>
          <p:cNvPr id="4100" name="Picture 4" descr="green plant on white ceramic vase">
            <a:extLst>
              <a:ext uri="{FF2B5EF4-FFF2-40B4-BE49-F238E27FC236}">
                <a16:creationId xmlns:a16="http://schemas.microsoft.com/office/drawing/2014/main" id="{AA741F4E-ABE4-4BD4-B0DE-F31CBAFF4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43" y="-195671"/>
            <a:ext cx="5080000" cy="7392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43FA1C-DA5A-4E84-95B8-7D6873E9AB90}"/>
              </a:ext>
            </a:extLst>
          </p:cNvPr>
          <p:cNvSpPr txBox="1"/>
          <p:nvPr/>
        </p:nvSpPr>
        <p:spPr>
          <a:xfrm>
            <a:off x="638629" y="1611086"/>
            <a:ext cx="2716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Simple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220697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F7B7F-1912-4A7A-8D71-9B5B2A789897}"/>
              </a:ext>
            </a:extLst>
          </p:cNvPr>
          <p:cNvSpPr txBox="1"/>
          <p:nvPr/>
        </p:nvSpPr>
        <p:spPr>
          <a:xfrm>
            <a:off x="55081" y="3105834"/>
            <a:ext cx="495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29883-6A7E-416C-883F-F9495FD1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97" y="0"/>
            <a:ext cx="7130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8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F26F4-37E6-42F1-A55A-E5363CE72C5D}"/>
              </a:ext>
            </a:extLst>
          </p:cNvPr>
          <p:cNvSpPr txBox="1"/>
          <p:nvPr/>
        </p:nvSpPr>
        <p:spPr>
          <a:xfrm>
            <a:off x="4971143" y="6197600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Splash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CFC47-8108-4E9C-A68B-79638D5B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409700"/>
            <a:ext cx="1981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3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E5C28-3422-48EB-8573-A844A464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37" y="1419225"/>
            <a:ext cx="1990725" cy="4019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56CFB-F177-4767-B6E8-B072C46FCAC3}"/>
              </a:ext>
            </a:extLst>
          </p:cNvPr>
          <p:cNvSpPr txBox="1"/>
          <p:nvPr/>
        </p:nvSpPr>
        <p:spPr>
          <a:xfrm>
            <a:off x="4971143" y="6197600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402512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81D74-109B-4377-A6BC-CA622618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414462"/>
            <a:ext cx="1971675" cy="4029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C1DA4-0E2B-4AA9-8365-3BBD2257405B}"/>
              </a:ext>
            </a:extLst>
          </p:cNvPr>
          <p:cNvSpPr txBox="1"/>
          <p:nvPr/>
        </p:nvSpPr>
        <p:spPr>
          <a:xfrm>
            <a:off x="4971143" y="6197600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Plant Monitoring</a:t>
            </a:r>
          </a:p>
        </p:txBody>
      </p:sp>
    </p:spTree>
    <p:extLst>
      <p:ext uri="{BB962C8B-B14F-4D97-AF65-F5344CB8AC3E}">
        <p14:creationId xmlns:p14="http://schemas.microsoft.com/office/powerpoint/2010/main" val="124738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504B06-5FA8-4A81-BB5D-6950BA28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1585912"/>
            <a:ext cx="1809750" cy="368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BD2C-2603-4A14-AD66-FBB543E2CC14}"/>
              </a:ext>
            </a:extLst>
          </p:cNvPr>
          <p:cNvSpPr txBox="1"/>
          <p:nvPr/>
        </p:nvSpPr>
        <p:spPr>
          <a:xfrm>
            <a:off x="4971143" y="6197600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 Bar</a:t>
            </a:r>
          </a:p>
        </p:txBody>
      </p:sp>
    </p:spTree>
    <p:extLst>
      <p:ext uri="{BB962C8B-B14F-4D97-AF65-F5344CB8AC3E}">
        <p14:creationId xmlns:p14="http://schemas.microsoft.com/office/powerpoint/2010/main" val="386815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16D5B7-4B83-4571-A5AB-8142BF2E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1607412"/>
            <a:ext cx="1799774" cy="3643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44F907-2F63-4C8B-9541-DF7D18B8DC5B}"/>
              </a:ext>
            </a:extLst>
          </p:cNvPr>
          <p:cNvSpPr txBox="1"/>
          <p:nvPr/>
        </p:nvSpPr>
        <p:spPr>
          <a:xfrm>
            <a:off x="4971143" y="6197600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Plant View</a:t>
            </a:r>
          </a:p>
        </p:txBody>
      </p:sp>
    </p:spTree>
    <p:extLst>
      <p:ext uri="{BB962C8B-B14F-4D97-AF65-F5344CB8AC3E}">
        <p14:creationId xmlns:p14="http://schemas.microsoft.com/office/powerpoint/2010/main" val="163080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2626CF-F265-4512-A1C8-B9F2101B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12" y="1819275"/>
            <a:ext cx="1552575" cy="3219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4DF7B-A74F-48DB-87AB-59A42194FABC}"/>
              </a:ext>
            </a:extLst>
          </p:cNvPr>
          <p:cNvSpPr txBox="1"/>
          <p:nvPr/>
        </p:nvSpPr>
        <p:spPr>
          <a:xfrm>
            <a:off x="4971143" y="6197600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View</a:t>
            </a:r>
          </a:p>
        </p:txBody>
      </p:sp>
    </p:spTree>
    <p:extLst>
      <p:ext uri="{BB962C8B-B14F-4D97-AF65-F5344CB8AC3E}">
        <p14:creationId xmlns:p14="http://schemas.microsoft.com/office/powerpoint/2010/main" val="27996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0E2E-0AAD-4AC2-8260-4BE8DFC4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pic>
        <p:nvPicPr>
          <p:cNvPr id="6146" name="Picture 2" descr="LinkedIn Namecard">
            <a:extLst>
              <a:ext uri="{FF2B5EF4-FFF2-40B4-BE49-F238E27FC236}">
                <a16:creationId xmlns:a16="http://schemas.microsoft.com/office/drawing/2014/main" id="{53DA1637-1D56-4C73-96F6-A73DAC693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185988"/>
            <a:ext cx="19050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izam Gifary – Research Assistant – University of Duisburg-Essen | LinkedIn">
            <a:extLst>
              <a:ext uri="{FF2B5EF4-FFF2-40B4-BE49-F238E27FC236}">
                <a16:creationId xmlns:a16="http://schemas.microsoft.com/office/drawing/2014/main" id="{DB14FBFF-A116-43B8-8579-A0F7B230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39571"/>
            <a:ext cx="19050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E4FAB-4832-4605-BDDC-F682ECA9AA55}"/>
              </a:ext>
            </a:extLst>
          </p:cNvPr>
          <p:cNvSpPr txBox="1"/>
          <p:nvPr/>
        </p:nvSpPr>
        <p:spPr>
          <a:xfrm>
            <a:off x="1085850" y="4821813"/>
            <a:ext cx="1905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Nizam </a:t>
            </a:r>
            <a:r>
              <a:rPr lang="en-US" b="1" dirty="0" err="1"/>
              <a:t>Gifary</a:t>
            </a:r>
            <a:endParaRPr lang="en-US" b="1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Front End Developer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4C429-1962-444B-B40F-D0D96FA392FE}"/>
              </a:ext>
            </a:extLst>
          </p:cNvPr>
          <p:cNvSpPr txBox="1"/>
          <p:nvPr/>
        </p:nvSpPr>
        <p:spPr>
          <a:xfrm>
            <a:off x="5143500" y="4336794"/>
            <a:ext cx="1905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Alvin </a:t>
            </a:r>
            <a:r>
              <a:rPr lang="en-US" b="1" dirty="0" err="1"/>
              <a:t>Sutandar</a:t>
            </a:r>
            <a:endParaRPr lang="en-US" b="1" dirty="0"/>
          </a:p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Back End Developer</a:t>
            </a:r>
          </a:p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Lead 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64CE4-180F-405D-824D-3AF339241041}"/>
              </a:ext>
            </a:extLst>
          </p:cNvPr>
          <p:cNvSpPr txBox="1"/>
          <p:nvPr/>
        </p:nvSpPr>
        <p:spPr>
          <a:xfrm>
            <a:off x="9448800" y="4821813"/>
            <a:ext cx="1905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Muhammad Haidar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UX/ UI Designer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Project Manager</a:t>
            </a:r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9EA778E-B61D-4E87-9D8F-93F8C8B98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389" y="2739571"/>
            <a:ext cx="1577821" cy="1901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63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architect working on a draft with a pencil and ruler">
            <a:extLst>
              <a:ext uri="{FF2B5EF4-FFF2-40B4-BE49-F238E27FC236}">
                <a16:creationId xmlns:a16="http://schemas.microsoft.com/office/drawing/2014/main" id="{F6B4487E-FF1E-48CE-99E3-982FD33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8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own wooden 3-drawer chest with round brown wooden framed mirror in front of bed inside room">
            <a:extLst>
              <a:ext uri="{FF2B5EF4-FFF2-40B4-BE49-F238E27FC236}">
                <a16:creationId xmlns:a16="http://schemas.microsoft.com/office/drawing/2014/main" id="{86146657-403C-427F-AF8F-EB96A338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09550"/>
            <a:ext cx="5146133" cy="7220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C8CEC8-3F28-4496-AEAD-1294DDECF572}"/>
              </a:ext>
            </a:extLst>
          </p:cNvPr>
          <p:cNvSpPr txBox="1"/>
          <p:nvPr/>
        </p:nvSpPr>
        <p:spPr>
          <a:xfrm>
            <a:off x="6096000" y="266700"/>
            <a:ext cx="5886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Personal House Plant Monitoring App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C4DE2ED-BEE6-428C-B1F0-E1A920A5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10" y="2344382"/>
            <a:ext cx="1104519" cy="1104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94DE9-3595-4D03-88B4-EF3A43F258BB}"/>
              </a:ext>
            </a:extLst>
          </p:cNvPr>
          <p:cNvSpPr txBox="1"/>
          <p:nvPr/>
        </p:nvSpPr>
        <p:spPr>
          <a:xfrm>
            <a:off x="7813132" y="2400776"/>
            <a:ext cx="3633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busy office workers </a:t>
            </a:r>
          </a:p>
          <a:p>
            <a:r>
              <a:rPr lang="en-US" sz="2800" dirty="0"/>
              <a:t>and students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389A743-B2BA-4BAF-B876-0988E5CCA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790" y="4529834"/>
            <a:ext cx="1104520" cy="1104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29846D-E2FB-4DB8-AB97-E046D8A664B4}"/>
              </a:ext>
            </a:extLst>
          </p:cNvPr>
          <p:cNvSpPr txBox="1"/>
          <p:nvPr/>
        </p:nvSpPr>
        <p:spPr>
          <a:xfrm>
            <a:off x="5312961" y="4605041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Increase your plant healthiness</a:t>
            </a:r>
          </a:p>
          <a:p>
            <a:pPr algn="r"/>
            <a:r>
              <a:rPr lang="en-US" sz="2800" dirty="0"/>
              <a:t>through monitoring various metrics</a:t>
            </a:r>
          </a:p>
        </p:txBody>
      </p:sp>
    </p:spTree>
    <p:extLst>
      <p:ext uri="{BB962C8B-B14F-4D97-AF65-F5344CB8AC3E}">
        <p14:creationId xmlns:p14="http://schemas.microsoft.com/office/powerpoint/2010/main" val="75170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A094B0-799B-4EFC-A8E5-A9E59C81E180}"/>
              </a:ext>
            </a:extLst>
          </p:cNvPr>
          <p:cNvSpPr txBox="1"/>
          <p:nvPr/>
        </p:nvSpPr>
        <p:spPr>
          <a:xfrm>
            <a:off x="0" y="6350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for Measurement</a:t>
            </a:r>
            <a:endParaRPr lang="de-D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D57D33-1B75-4033-922E-DD3CD4B96920}"/>
              </a:ext>
            </a:extLst>
          </p:cNvPr>
          <p:cNvGrpSpPr/>
          <p:nvPr/>
        </p:nvGrpSpPr>
        <p:grpSpPr>
          <a:xfrm>
            <a:off x="1899157" y="2952903"/>
            <a:ext cx="8393685" cy="1785229"/>
            <a:chOff x="1560803" y="2952903"/>
            <a:chExt cx="8393685" cy="1785229"/>
          </a:xfrm>
        </p:grpSpPr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B1C1379-6098-4C90-BE75-0C35AD1C5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99806" y="2952903"/>
              <a:ext cx="952194" cy="952194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2A0EE00-D559-4B34-A099-C530C616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33798" y="2952903"/>
              <a:ext cx="952194" cy="952194"/>
            </a:xfrm>
            <a:prstGeom prst="rect">
              <a:avLst/>
            </a:prstGeom>
          </p:spPr>
        </p:pic>
        <p:pic>
          <p:nvPicPr>
            <p:cNvPr id="12" name="Picture 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8E059C8-12D1-4346-9884-137EFA4F9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85403" y="2952903"/>
              <a:ext cx="952194" cy="95219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FA9D52-5A10-4A9E-8EA9-7E3C743082C2}"/>
                </a:ext>
              </a:extLst>
            </p:cNvPr>
            <p:cNvSpPr txBox="1"/>
            <p:nvPr/>
          </p:nvSpPr>
          <p:spPr>
            <a:xfrm>
              <a:off x="1560803" y="4368800"/>
              <a:ext cx="143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Humidity</a:t>
              </a:r>
              <a:endParaRPr lang="de-DE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4C13CD-4328-4932-990C-CB8EE96F5BD3}"/>
                </a:ext>
              </a:extLst>
            </p:cNvPr>
            <p:cNvSpPr txBox="1"/>
            <p:nvPr/>
          </p:nvSpPr>
          <p:spPr>
            <a:xfrm>
              <a:off x="3905402" y="4368800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Luminance</a:t>
              </a:r>
              <a:endParaRPr lang="de-DE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F35BDE-538B-4D07-9CAD-E98260834B88}"/>
                </a:ext>
              </a:extLst>
            </p:cNvPr>
            <p:cNvSpPr txBox="1"/>
            <p:nvPr/>
          </p:nvSpPr>
          <p:spPr>
            <a:xfrm>
              <a:off x="8968512" y="4368800"/>
              <a:ext cx="985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 Level</a:t>
              </a:r>
              <a:endParaRPr lang="de-DE" dirty="0"/>
            </a:p>
          </p:txBody>
        </p:sp>
        <p:pic>
          <p:nvPicPr>
            <p:cNvPr id="17" name="Graphic 16" descr="Thermometer">
              <a:extLst>
                <a:ext uri="{FF2B5EF4-FFF2-40B4-BE49-F238E27FC236}">
                  <a16:creationId xmlns:a16="http://schemas.microsoft.com/office/drawing/2014/main" id="{C94CFF1D-D8F2-4832-8924-85673B960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5352" y="2952903"/>
              <a:ext cx="952194" cy="95219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C8B7AD-1F32-4186-B2FB-C9E5CD875ACC}"/>
                </a:ext>
              </a:extLst>
            </p:cNvPr>
            <p:cNvSpPr txBox="1"/>
            <p:nvPr/>
          </p:nvSpPr>
          <p:spPr>
            <a:xfrm>
              <a:off x="6548461" y="4368800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Temperature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74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mification: Spielerisch zum Erfolg › Blog">
            <a:extLst>
              <a:ext uri="{FF2B5EF4-FFF2-40B4-BE49-F238E27FC236}">
                <a16:creationId xmlns:a16="http://schemas.microsoft.com/office/drawing/2014/main" id="{C58BFC60-04DA-4762-BB31-90ADB604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"/>
            <a:ext cx="12192001" cy="68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8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white and black game controller">
            <a:extLst>
              <a:ext uri="{FF2B5EF4-FFF2-40B4-BE49-F238E27FC236}">
                <a16:creationId xmlns:a16="http://schemas.microsoft.com/office/drawing/2014/main" id="{58C75B4D-E96A-4756-9E08-3D96311D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8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3F67BF-E7F1-4763-B836-2D3323CFAB06}"/>
              </a:ext>
            </a:extLst>
          </p:cNvPr>
          <p:cNvSpPr/>
          <p:nvPr/>
        </p:nvSpPr>
        <p:spPr>
          <a:xfrm>
            <a:off x="1196628" y="5595647"/>
            <a:ext cx="105639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800" dirty="0">
                <a:solidFill>
                  <a:schemeClr val="bg1"/>
                </a:solidFill>
              </a:rPr>
              <a:t>the application of typical elements of game playing (e.g. point </a:t>
            </a:r>
          </a:p>
          <a:p>
            <a:pPr algn="r"/>
            <a:r>
              <a:rPr lang="en-GB" sz="2800" dirty="0">
                <a:solidFill>
                  <a:schemeClr val="bg1"/>
                </a:solidFill>
              </a:rPr>
              <a:t>scoring, competition with others, rules of play) to other</a:t>
            </a:r>
          </a:p>
          <a:p>
            <a:pPr algn="r"/>
            <a:r>
              <a:rPr lang="en-GB" sz="2800" dirty="0">
                <a:solidFill>
                  <a:schemeClr val="bg1"/>
                </a:solidFill>
              </a:rPr>
              <a:t> areas of activity, typically as an online marketing technique </a:t>
            </a:r>
          </a:p>
          <a:p>
            <a:pPr algn="r"/>
            <a:r>
              <a:rPr lang="en-GB" sz="2800" dirty="0">
                <a:solidFill>
                  <a:schemeClr val="bg1"/>
                </a:solidFill>
              </a:rPr>
              <a:t>to encourage engagement with a product or service.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6E2BF-E6B6-41CB-B044-29665ED02612}"/>
              </a:ext>
            </a:extLst>
          </p:cNvPr>
          <p:cNvSpPr txBox="1"/>
          <p:nvPr/>
        </p:nvSpPr>
        <p:spPr>
          <a:xfrm>
            <a:off x="9202346" y="4204396"/>
            <a:ext cx="255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gamification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D75C2-04E4-490A-A23F-0F592ECD42AA}"/>
              </a:ext>
            </a:extLst>
          </p:cNvPr>
          <p:cNvSpPr txBox="1"/>
          <p:nvPr/>
        </p:nvSpPr>
        <p:spPr>
          <a:xfrm>
            <a:off x="11088631" y="48315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4280D-D286-44C2-AF5C-F14DBF8D1043}"/>
              </a:ext>
            </a:extLst>
          </p:cNvPr>
          <p:cNvSpPr txBox="1"/>
          <p:nvPr/>
        </p:nvSpPr>
        <p:spPr>
          <a:xfrm>
            <a:off x="8402533" y="4837385"/>
            <a:ext cx="199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 /ˌ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ɡeɪm.ɪ.fɪˈkeɪ.ʃən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4317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3BD297D-5F77-4026-A2A3-BB00AA73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081" y="624338"/>
            <a:ext cx="1549019" cy="1549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6A084-9167-4DAE-ACBF-4AA0A3E6EDBB}"/>
              </a:ext>
            </a:extLst>
          </p:cNvPr>
          <p:cNvSpPr txBox="1"/>
          <p:nvPr/>
        </p:nvSpPr>
        <p:spPr>
          <a:xfrm>
            <a:off x="850900" y="814072"/>
            <a:ext cx="6685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 Point and Level Progression</a:t>
            </a:r>
          </a:p>
        </p:txBody>
      </p:sp>
      <p:pic>
        <p:nvPicPr>
          <p:cNvPr id="6" name="Graphic 5" descr="Badge Follow">
            <a:extLst>
              <a:ext uri="{FF2B5EF4-FFF2-40B4-BE49-F238E27FC236}">
                <a16:creationId xmlns:a16="http://schemas.microsoft.com/office/drawing/2014/main" id="{9C65F6F6-AB9A-4509-BDA8-854B8DE32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900" y="2514600"/>
            <a:ext cx="914400" cy="914400"/>
          </a:xfrm>
          <a:prstGeom prst="rect">
            <a:avLst/>
          </a:prstGeom>
        </p:spPr>
      </p:pic>
      <p:pic>
        <p:nvPicPr>
          <p:cNvPr id="8" name="Graphic 7" descr="Badge Unfollow">
            <a:extLst>
              <a:ext uri="{FF2B5EF4-FFF2-40B4-BE49-F238E27FC236}">
                <a16:creationId xmlns:a16="http://schemas.microsoft.com/office/drawing/2014/main" id="{9FF20878-07D8-4E4D-91C6-887885309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5146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02407-720A-4C3B-9A19-54C0CB935538}"/>
              </a:ext>
            </a:extLst>
          </p:cNvPr>
          <p:cNvSpPr txBox="1"/>
          <p:nvPr/>
        </p:nvSpPr>
        <p:spPr>
          <a:xfrm>
            <a:off x="850900" y="3898422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Login: +5 /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Water</a:t>
            </a:r>
            <a:r>
              <a:rPr lang="de-DE" dirty="0"/>
              <a:t> Plant: +15/ plant per </a:t>
            </a:r>
            <a:r>
              <a:rPr lang="de-DE" dirty="0" err="1"/>
              <a:t>day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7 Days </a:t>
            </a:r>
            <a:r>
              <a:rPr lang="de-DE" dirty="0" err="1"/>
              <a:t>Streak</a:t>
            </a:r>
            <a:r>
              <a:rPr lang="de-DE" dirty="0"/>
              <a:t>: +50/ </a:t>
            </a:r>
            <a:r>
              <a:rPr lang="de-DE" dirty="0" err="1"/>
              <a:t>day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Sharing Pic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/>
              <a:t>     </a:t>
            </a:r>
            <a:r>
              <a:rPr lang="de-DE" dirty="0" err="1"/>
              <a:t>Social</a:t>
            </a:r>
            <a:r>
              <a:rPr lang="de-DE" dirty="0"/>
              <a:t> Media: +20/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766C0-AB18-406F-AB50-69D65323BF85}"/>
              </a:ext>
            </a:extLst>
          </p:cNvPr>
          <p:cNvSpPr txBox="1"/>
          <p:nvPr/>
        </p:nvSpPr>
        <p:spPr>
          <a:xfrm>
            <a:off x="5638800" y="3898422"/>
            <a:ext cx="37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watering for 3 days: -25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5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6A084-9167-4DAE-ACBF-4AA0A3E6EDBB}"/>
              </a:ext>
            </a:extLst>
          </p:cNvPr>
          <p:cNvSpPr txBox="1"/>
          <p:nvPr/>
        </p:nvSpPr>
        <p:spPr>
          <a:xfrm>
            <a:off x="850900" y="814072"/>
            <a:ext cx="6685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 Point and Level Progression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99D75-C462-40AD-B8A3-2207EB58B5BD}"/>
              </a:ext>
            </a:extLst>
          </p:cNvPr>
          <p:cNvSpPr txBox="1"/>
          <p:nvPr/>
        </p:nvSpPr>
        <p:spPr>
          <a:xfrm>
            <a:off x="254000" y="4315121"/>
            <a:ext cx="13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Lvl</a:t>
            </a:r>
            <a:r>
              <a:rPr lang="en-US" dirty="0"/>
              <a:t> 1: 15 exp</a:t>
            </a:r>
            <a:endParaRPr lang="de-DE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7C33C1F-96A8-4EEE-BFE6-D44F014EE925}"/>
              </a:ext>
            </a:extLst>
          </p:cNvPr>
          <p:cNvSpPr/>
          <p:nvPr/>
        </p:nvSpPr>
        <p:spPr>
          <a:xfrm flipH="1">
            <a:off x="850900" y="2057400"/>
            <a:ext cx="10071100" cy="19685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FFC000"/>
              </a:gs>
              <a:gs pos="100000">
                <a:srgbClr val="F03F2B"/>
              </a:gs>
              <a:gs pos="34000">
                <a:schemeClr val="accent4">
                  <a:lumMod val="40000"/>
                  <a:lumOff val="60000"/>
                </a:schemeClr>
              </a:gs>
            </a:gsLst>
            <a:lin ang="10800000"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F0E0C-44DE-4B4A-90C6-ABE44E8D2709}"/>
              </a:ext>
            </a:extLst>
          </p:cNvPr>
          <p:cNvSpPr txBox="1"/>
          <p:nvPr/>
        </p:nvSpPr>
        <p:spPr>
          <a:xfrm>
            <a:off x="5100241" y="4315121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Lvl</a:t>
            </a:r>
            <a:r>
              <a:rPr lang="en-US" dirty="0"/>
              <a:t> 5: 120 exp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A3126-DB77-4BEB-BD6C-31B61489FC27}"/>
              </a:ext>
            </a:extLst>
          </p:cNvPr>
          <p:cNvSpPr txBox="1"/>
          <p:nvPr/>
        </p:nvSpPr>
        <p:spPr>
          <a:xfrm>
            <a:off x="10193788" y="4315121"/>
            <a:ext cx="14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Lvl</a:t>
            </a:r>
            <a:r>
              <a:rPr lang="en-US" dirty="0"/>
              <a:t> X: 300 exp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26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rson holding pencil near laptop computer">
            <a:extLst>
              <a:ext uri="{FF2B5EF4-FFF2-40B4-BE49-F238E27FC236}">
                <a16:creationId xmlns:a16="http://schemas.microsoft.com/office/drawing/2014/main" id="{5E415433-290D-45AE-8587-77AF0D77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22F35B-0B91-4421-ADF2-6974E81EFFC2}"/>
              </a:ext>
            </a:extLst>
          </p:cNvPr>
          <p:cNvSpPr txBox="1"/>
          <p:nvPr/>
        </p:nvSpPr>
        <p:spPr>
          <a:xfrm>
            <a:off x="3485125" y="2826919"/>
            <a:ext cx="5221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03207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ud">
            <a:extLst>
              <a:ext uri="{FF2B5EF4-FFF2-40B4-BE49-F238E27FC236}">
                <a16:creationId xmlns:a16="http://schemas.microsoft.com/office/drawing/2014/main" id="{B257EA3F-866F-4682-8E5F-76EF83891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500" y="130472"/>
            <a:ext cx="2159000" cy="2159000"/>
          </a:xfrm>
          <a:prstGeom prst="rect">
            <a:avLst/>
          </a:prstGeom>
        </p:spPr>
      </p:pic>
      <p:pic>
        <p:nvPicPr>
          <p:cNvPr id="3" name="Picture 2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5B0EB0EB-4C18-4094-A718-FFC79261F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4568529"/>
            <a:ext cx="1816100" cy="18161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4937AC8-8C5D-476B-9BE8-DEF149841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699" y="714673"/>
            <a:ext cx="990602" cy="990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FF271F7-9810-49EA-9F66-FD24E0E14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601" y="4568529"/>
            <a:ext cx="1816100" cy="18161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04A6AB-9330-441C-9992-D9D9756F7E62}"/>
              </a:ext>
            </a:extLst>
          </p:cNvPr>
          <p:cNvCxnSpPr>
            <a:cxnSpLocks/>
          </p:cNvCxnSpPr>
          <p:nvPr/>
        </p:nvCxnSpPr>
        <p:spPr>
          <a:xfrm flipV="1">
            <a:off x="2908300" y="2070099"/>
            <a:ext cx="2108200" cy="20827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AC08E7-893B-4A8D-BDB6-9D8558BE8D86}"/>
              </a:ext>
            </a:extLst>
          </p:cNvPr>
          <p:cNvCxnSpPr>
            <a:cxnSpLocks/>
          </p:cNvCxnSpPr>
          <p:nvPr/>
        </p:nvCxnSpPr>
        <p:spPr>
          <a:xfrm flipH="1" flipV="1">
            <a:off x="7442200" y="2070100"/>
            <a:ext cx="2108200" cy="20827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AF4C6-8B95-4910-86EF-6E766B3AF512}"/>
              </a:ext>
            </a:extLst>
          </p:cNvPr>
          <p:cNvCxnSpPr>
            <a:cxnSpLocks/>
          </p:cNvCxnSpPr>
          <p:nvPr/>
        </p:nvCxnSpPr>
        <p:spPr>
          <a:xfrm>
            <a:off x="6724650" y="2070100"/>
            <a:ext cx="2108200" cy="20827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03E8E7-45FB-402E-B254-B5052FF32CB2}"/>
              </a:ext>
            </a:extLst>
          </p:cNvPr>
          <p:cNvSpPr txBox="1"/>
          <p:nvPr/>
        </p:nvSpPr>
        <p:spPr>
          <a:xfrm rot="18873109">
            <a:off x="2920456" y="2542403"/>
            <a:ext cx="1461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pH, Humidity,</a:t>
            </a:r>
          </a:p>
          <a:p>
            <a:r>
              <a:rPr lang="en-US" dirty="0"/>
              <a:t>Luminance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FB746B-B6AC-44CC-B802-2C87300515D2}"/>
              </a:ext>
            </a:extLst>
          </p:cNvPr>
          <p:cNvSpPr txBox="1"/>
          <p:nvPr/>
        </p:nvSpPr>
        <p:spPr>
          <a:xfrm rot="2726891" flipH="1">
            <a:off x="7053615" y="3529752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Data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FCFD57-DAC8-4F55-80CB-9FDD33FCCDA1}"/>
              </a:ext>
            </a:extLst>
          </p:cNvPr>
          <p:cNvSpPr txBox="1"/>
          <p:nvPr/>
        </p:nvSpPr>
        <p:spPr>
          <a:xfrm rot="2726891" flipH="1">
            <a:off x="8009040" y="2659031"/>
            <a:ext cx="143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59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E52D83C37194F88E4B96576806EB6" ma:contentTypeVersion="2" ma:contentTypeDescription="Create a new document." ma:contentTypeScope="" ma:versionID="f401e43f1769971cf31452cce1ac12ca">
  <xsd:schema xmlns:xsd="http://www.w3.org/2001/XMLSchema" xmlns:xs="http://www.w3.org/2001/XMLSchema" xmlns:p="http://schemas.microsoft.com/office/2006/metadata/properties" xmlns:ns3="3d4559a3-1739-44b5-9add-c8d833dce47d" targetNamespace="http://schemas.microsoft.com/office/2006/metadata/properties" ma:root="true" ma:fieldsID="1048acee8f5c5a9a4ae9467793a4420c" ns3:_="">
    <xsd:import namespace="3d4559a3-1739-44b5-9add-c8d833dce4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559a3-1739-44b5-9add-c8d833dce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4FA196-3573-47F9-9B68-61CDE8762A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559a3-1739-44b5-9add-c8d833dce4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http://purl.org/dc/terms/"/>
    <ds:schemaRef ds:uri="http://schemas.openxmlformats.org/package/2006/metadata/core-properties"/>
    <ds:schemaRef ds:uri="3d4559a3-1739-44b5-9add-c8d833dce47d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Vani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Haidar</dc:creator>
  <cp:lastModifiedBy>Muhammad Haidar</cp:lastModifiedBy>
  <cp:revision>19</cp:revision>
  <dcterms:created xsi:type="dcterms:W3CDTF">2020-10-13T22:53:31Z</dcterms:created>
  <dcterms:modified xsi:type="dcterms:W3CDTF">2020-10-14T12:55:11Z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0x010100105E52D83C37194F88E4B96576806EB6</vt:lpwstr>
  </property>
</Properties>
</file>