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Quicksand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Quicksand-bold.fntdata"/><Relationship Id="rId23" Type="http://schemas.openxmlformats.org/officeDocument/2006/relationships/font" Target="fonts/Quicksa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br>
              <a:rPr lang="en">
                <a:solidFill>
                  <a:schemeClr val="dk1"/>
                </a:solidFill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Despise this, the game was extremely popular and became a stepping stone of the Video game industry.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999999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title"/>
          </p:nvPr>
        </p:nvSpPr>
        <p:spPr>
          <a:xfrm>
            <a:off x="970900" y="2704950"/>
            <a:ext cx="7078800" cy="73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F6A800"/>
              </a:buClr>
              <a:buFont typeface="Quicksand"/>
              <a:defRPr>
                <a:solidFill>
                  <a:srgbClr val="F6A800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19050">
            <a:solidFill>
              <a:srgbClr val="F6A8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AND_BODY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B3B3B3"/>
              </a:buClr>
              <a:buFont typeface="Quicksand"/>
              <a:defRPr>
                <a:solidFill>
                  <a:srgbClr val="B3B3B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19050">
            <a:solidFill>
              <a:srgbClr val="B3B3B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AND_BODY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0AC4B6"/>
              </a:buClr>
              <a:buFont typeface="Quicksand"/>
              <a:defRPr>
                <a:solidFill>
                  <a:srgbClr val="0AC4B6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19050">
            <a:solidFill>
              <a:srgbClr val="0AC4B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F6A800"/>
              </a:buClr>
              <a:buFont typeface="Quicksand"/>
              <a:defRPr>
                <a:solidFill>
                  <a:srgbClr val="F6A800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0"/>
              </a:spcBef>
              <a:buClr>
                <a:srgbClr val="E69138"/>
              </a:buClr>
              <a:defRPr>
                <a:solidFill>
                  <a:srgbClr val="E69138"/>
                </a:solidFill>
              </a:defRPr>
            </a:lvl2pPr>
            <a:lvl3pPr rtl="0">
              <a:spcBef>
                <a:spcPts val="0"/>
              </a:spcBef>
              <a:buClr>
                <a:srgbClr val="E69138"/>
              </a:buClr>
              <a:defRPr>
                <a:solidFill>
                  <a:srgbClr val="E69138"/>
                </a:solidFill>
              </a:defRPr>
            </a:lvl3pPr>
            <a:lvl4pPr rtl="0">
              <a:spcBef>
                <a:spcPts val="0"/>
              </a:spcBef>
              <a:buClr>
                <a:srgbClr val="E69138"/>
              </a:buClr>
              <a:defRPr>
                <a:solidFill>
                  <a:srgbClr val="E69138"/>
                </a:solidFill>
              </a:defRPr>
            </a:lvl4pPr>
            <a:lvl5pPr rtl="0">
              <a:spcBef>
                <a:spcPts val="0"/>
              </a:spcBef>
              <a:buClr>
                <a:srgbClr val="E69138"/>
              </a:buClr>
              <a:defRPr>
                <a:solidFill>
                  <a:srgbClr val="E69138"/>
                </a:solidFill>
              </a:defRPr>
            </a:lvl5pPr>
            <a:lvl6pPr rtl="0">
              <a:spcBef>
                <a:spcPts val="0"/>
              </a:spcBef>
              <a:buClr>
                <a:srgbClr val="E69138"/>
              </a:buClr>
              <a:defRPr>
                <a:solidFill>
                  <a:srgbClr val="E69138"/>
                </a:solidFill>
              </a:defRPr>
            </a:lvl6pPr>
            <a:lvl7pPr rtl="0">
              <a:spcBef>
                <a:spcPts val="0"/>
              </a:spcBef>
              <a:buClr>
                <a:srgbClr val="E69138"/>
              </a:buClr>
              <a:defRPr>
                <a:solidFill>
                  <a:srgbClr val="E69138"/>
                </a:solidFill>
              </a:defRPr>
            </a:lvl7pPr>
            <a:lvl8pPr rtl="0">
              <a:spcBef>
                <a:spcPts val="0"/>
              </a:spcBef>
              <a:buClr>
                <a:srgbClr val="E69138"/>
              </a:buClr>
              <a:defRPr>
                <a:solidFill>
                  <a:srgbClr val="E69138"/>
                </a:solidFill>
              </a:defRPr>
            </a:lvl8pPr>
            <a:lvl9pPr rtl="0">
              <a:spcBef>
                <a:spcPts val="0"/>
              </a:spcBef>
              <a:buClr>
                <a:srgbClr val="E69138"/>
              </a:buClr>
              <a:defRPr>
                <a:solidFill>
                  <a:srgbClr val="E69138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19050">
            <a:solidFill>
              <a:srgbClr val="F6A8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F6A800"/>
              </a:buClr>
              <a:buFont typeface="Quicksand"/>
              <a:defRPr>
                <a:solidFill>
                  <a:srgbClr val="F6A800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19050">
            <a:solidFill>
              <a:srgbClr val="F6A8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1" name="Shape 31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19050">
            <a:solidFill>
              <a:srgbClr val="F6A8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hape 33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Open Sans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Open Sans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Open Sans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F6A800"/>
              </a:buClr>
              <a:buSzPct val="100000"/>
              <a:buFont typeface="Quicksand"/>
              <a:buNone/>
              <a:defRPr b="1" sz="3000">
                <a:solidFill>
                  <a:srgbClr val="F6A800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Relationship Id="rId4" Type="http://schemas.openxmlformats.org/officeDocument/2006/relationships/image" Target="../media/image05.jpg"/><Relationship Id="rId5" Type="http://schemas.openxmlformats.org/officeDocument/2006/relationships/image" Target="../media/image0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Relationship Id="rId4" Type="http://schemas.openxmlformats.org/officeDocument/2006/relationships/image" Target="../media/image03.jpg"/><Relationship Id="rId5" Type="http://schemas.openxmlformats.org/officeDocument/2006/relationships/image" Target="../media/image0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Relationship Id="rId4" Type="http://schemas.openxmlformats.org/officeDocument/2006/relationships/image" Target="../media/image07.jpg"/><Relationship Id="rId5" Type="http://schemas.openxmlformats.org/officeDocument/2006/relationships/image" Target="../media/image06.jpg"/><Relationship Id="rId6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Relationship Id="rId4" Type="http://schemas.openxmlformats.org/officeDocument/2006/relationships/image" Target="../media/image09.jpg"/><Relationship Id="rId5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D557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965550" y="2205450"/>
            <a:ext cx="7212899" cy="73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0" lang="en"/>
              <a:t>Data Management Final Project Review: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WDB</a:t>
            </a:r>
            <a:r>
              <a:rPr b="0" lang="en"/>
              <a:t> + </a:t>
            </a:r>
            <a:r>
              <a:rPr lang="en"/>
              <a:t>TitanDB and APEX Mobile App</a:t>
            </a:r>
          </a:p>
        </p:txBody>
      </p:sp>
      <p:sp>
        <p:nvSpPr>
          <p:cNvPr id="36" name="Shape 36"/>
          <p:cNvSpPr txBox="1"/>
          <p:nvPr>
            <p:ph idx="2" type="title"/>
          </p:nvPr>
        </p:nvSpPr>
        <p:spPr>
          <a:xfrm>
            <a:off x="4530575" y="4795375"/>
            <a:ext cx="5587200" cy="382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0" lang="en" sz="1800"/>
              <a:t>Raymond Chee &amp; Qicong Deng</a:t>
            </a:r>
          </a:p>
          <a:p>
            <a:pPr rtl="0">
              <a:spcBef>
                <a:spcPts val="0"/>
              </a:spcBef>
              <a:buNone/>
            </a:pPr>
            <a:r>
              <a:rPr b="0" lang="en" sz="1800"/>
              <a:t>Group: D2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1800"/>
              <a:t>CS 347, Dr. Cannata, Fall 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Landing Page</a:t>
            </a:r>
          </a:p>
        </p:txBody>
      </p:sp>
      <p:grpSp>
        <p:nvGrpSpPr>
          <p:cNvPr id="90" name="Shape 90"/>
          <p:cNvGrpSpPr/>
          <p:nvPr/>
        </p:nvGrpSpPr>
        <p:grpSpPr>
          <a:xfrm>
            <a:off x="2299712" y="1273587"/>
            <a:ext cx="1648974" cy="3358324"/>
            <a:chOff x="1004312" y="1273587"/>
            <a:chExt cx="1648974" cy="3358324"/>
          </a:xfrm>
        </p:grpSpPr>
        <p:pic>
          <p:nvPicPr>
            <p:cNvPr id="91" name="Shape 9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04312" y="1273587"/>
              <a:ext cx="1648974" cy="3358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Shape 9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00075" y="1655687"/>
              <a:ext cx="1457450" cy="25941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Shape 93"/>
          <p:cNvGrpSpPr/>
          <p:nvPr/>
        </p:nvGrpSpPr>
        <p:grpSpPr>
          <a:xfrm>
            <a:off x="5042912" y="1273587"/>
            <a:ext cx="1648974" cy="3358324"/>
            <a:chOff x="3747512" y="1273587"/>
            <a:chExt cx="1648974" cy="3358324"/>
          </a:xfrm>
        </p:grpSpPr>
        <p:pic>
          <p:nvPicPr>
            <p:cNvPr id="94" name="Shape 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47512" y="1273587"/>
              <a:ext cx="1648974" cy="3358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Shape 9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43275" y="1653956"/>
              <a:ext cx="1457450" cy="25958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NBA Query</a:t>
            </a:r>
          </a:p>
        </p:txBody>
      </p:sp>
      <p:grpSp>
        <p:nvGrpSpPr>
          <p:cNvPr id="101" name="Shape 101"/>
          <p:cNvGrpSpPr/>
          <p:nvPr/>
        </p:nvGrpSpPr>
        <p:grpSpPr>
          <a:xfrm>
            <a:off x="2299712" y="1273587"/>
            <a:ext cx="1648974" cy="3358324"/>
            <a:chOff x="2299712" y="1273587"/>
            <a:chExt cx="1648974" cy="3358324"/>
          </a:xfrm>
        </p:grpSpPr>
        <p:pic>
          <p:nvPicPr>
            <p:cNvPr id="102" name="Shape 10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99712" y="1273587"/>
              <a:ext cx="1648974" cy="3358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Shape 10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95475" y="1653945"/>
              <a:ext cx="1457450" cy="25958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" name="Shape 104"/>
          <p:cNvGrpSpPr/>
          <p:nvPr/>
        </p:nvGrpSpPr>
        <p:grpSpPr>
          <a:xfrm>
            <a:off x="5042912" y="1273587"/>
            <a:ext cx="1648974" cy="3358324"/>
            <a:chOff x="5042912" y="1273587"/>
            <a:chExt cx="1648974" cy="3358324"/>
          </a:xfrm>
        </p:grpSpPr>
        <p:pic>
          <p:nvPicPr>
            <p:cNvPr id="105" name="Shape 1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42912" y="1273587"/>
              <a:ext cx="1648974" cy="3358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Shape 10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8675" y="1653982"/>
              <a:ext cx="1457450" cy="25958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NBA Teams + Players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3054512" y="1263262"/>
            <a:ext cx="3358324" cy="1648974"/>
            <a:chOff x="530637" y="2128262"/>
            <a:chExt cx="3358324" cy="1648974"/>
          </a:xfrm>
        </p:grpSpPr>
        <p:pic>
          <p:nvPicPr>
            <p:cNvPr id="113" name="Shape 1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385312" y="1273587"/>
              <a:ext cx="1648974" cy="3358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Shape 1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11875" y="2224032"/>
              <a:ext cx="2595849" cy="14574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Shape 115"/>
          <p:cNvGrpSpPr/>
          <p:nvPr/>
        </p:nvGrpSpPr>
        <p:grpSpPr>
          <a:xfrm>
            <a:off x="878887" y="1263262"/>
            <a:ext cx="1648974" cy="3358324"/>
            <a:chOff x="510687" y="1299137"/>
            <a:chExt cx="1648974" cy="3358324"/>
          </a:xfrm>
        </p:grpSpPr>
        <p:pic>
          <p:nvPicPr>
            <p:cNvPr id="116" name="Shape 1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0687" y="1299137"/>
              <a:ext cx="1648974" cy="3358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Shape 1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6450" y="1679491"/>
              <a:ext cx="1457450" cy="25958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Shape 118"/>
          <p:cNvGrpSpPr/>
          <p:nvPr/>
        </p:nvGrpSpPr>
        <p:grpSpPr>
          <a:xfrm>
            <a:off x="5214612" y="3112112"/>
            <a:ext cx="3358324" cy="1648974"/>
            <a:chOff x="4747237" y="3077837"/>
            <a:chExt cx="3358324" cy="1648974"/>
          </a:xfrm>
        </p:grpSpPr>
        <p:pic>
          <p:nvPicPr>
            <p:cNvPr id="119" name="Shape 1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5601912" y="2223162"/>
              <a:ext cx="1648974" cy="3358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Shape 1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128475" y="3173612"/>
              <a:ext cx="2595849" cy="14574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NBA Stats</a:t>
            </a:r>
          </a:p>
        </p:txBody>
      </p:sp>
      <p:grpSp>
        <p:nvGrpSpPr>
          <p:cNvPr id="126" name="Shape 126"/>
          <p:cNvGrpSpPr/>
          <p:nvPr/>
        </p:nvGrpSpPr>
        <p:grpSpPr>
          <a:xfrm>
            <a:off x="4991437" y="2645962"/>
            <a:ext cx="3358324" cy="1648974"/>
            <a:chOff x="4985062" y="2460387"/>
            <a:chExt cx="3358324" cy="1648974"/>
          </a:xfrm>
        </p:grpSpPr>
        <p:pic>
          <p:nvPicPr>
            <p:cNvPr id="127" name="Shape 1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5839737" y="1605712"/>
              <a:ext cx="1648974" cy="3358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Shape 1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66300" y="2556158"/>
              <a:ext cx="2595849" cy="14574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" name="Shape 129"/>
          <p:cNvGrpSpPr/>
          <p:nvPr/>
        </p:nvGrpSpPr>
        <p:grpSpPr>
          <a:xfrm>
            <a:off x="818237" y="1469812"/>
            <a:ext cx="3358324" cy="1648974"/>
            <a:chOff x="600962" y="1550787"/>
            <a:chExt cx="3358324" cy="1648974"/>
          </a:xfrm>
        </p:grpSpPr>
        <p:pic>
          <p:nvPicPr>
            <p:cNvPr id="130" name="Shape 1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455637" y="696112"/>
              <a:ext cx="1648974" cy="3358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Shape 1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82200" y="1646550"/>
              <a:ext cx="2595849" cy="14574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0124D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032600" y="2205450"/>
            <a:ext cx="7078800" cy="73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What have we </a:t>
            </a:r>
            <a:r>
              <a:rPr lang="en"/>
              <a:t>learned?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>
                <a:solidFill>
                  <a:srgbClr val="20124D"/>
                </a:solidFill>
              </a:rPr>
              <a:t>What did we </a:t>
            </a:r>
            <a:r>
              <a:rPr lang="en">
                <a:solidFill>
                  <a:srgbClr val="20124D"/>
                </a:solidFill>
              </a:rPr>
              <a:t>learn?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03500" y="1115425"/>
            <a:ext cx="8229600" cy="316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Learned a new graph traversal language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Gremlin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Exposed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to the workflow of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TitanDB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TinkerPop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Grasped the idea of representational state transfer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(REST)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through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APEX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Understood the data structure of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parse tree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through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WDB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025" y="2885175"/>
            <a:ext cx="2267824" cy="21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175" y="3074450"/>
            <a:ext cx="4014849" cy="18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032599" y="2205450"/>
            <a:ext cx="7078800" cy="73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</a:t>
            </a:r>
            <a:r>
              <a:rPr b="0" lang="en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D557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1032600" y="2205450"/>
            <a:ext cx="7078800" cy="73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0" lang="en"/>
              <a:t>Part One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WDB + TitanDB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>
                <a:solidFill>
                  <a:srgbClr val="8D5571"/>
                </a:solidFill>
              </a:rPr>
              <a:t>What</a:t>
            </a:r>
            <a:r>
              <a:rPr lang="en">
                <a:solidFill>
                  <a:srgbClr val="8D5571"/>
                </a:solidFill>
              </a:rPr>
              <a:t> </a:t>
            </a:r>
            <a:r>
              <a:rPr b="0" lang="en">
                <a:solidFill>
                  <a:srgbClr val="8D5571"/>
                </a:solidFill>
              </a:rPr>
              <a:t>is</a:t>
            </a:r>
            <a:r>
              <a:rPr lang="en">
                <a:solidFill>
                  <a:srgbClr val="8D5571"/>
                </a:solidFill>
              </a:rPr>
              <a:t> WDB</a:t>
            </a:r>
            <a:r>
              <a:rPr b="0" lang="en">
                <a:solidFill>
                  <a:srgbClr val="8D5571"/>
                </a:solidFill>
              </a:rPr>
              <a:t>?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503500" y="1115425"/>
            <a:ext cx="8229600" cy="316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WDB stands for the Web Database, an implementation of the Semantic Data Model (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SDM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  <a:p>
            <a:pPr indent="-355600" lvl="0" marL="4572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Offers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two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types of attributes: data-valued attributes (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DVAs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 and entity-valued attributes (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EVAs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  <a:p>
            <a:pPr indent="-355600" lvl="0" marL="4572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DVA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defines a displayable value of an entity</a:t>
            </a:r>
          </a:p>
          <a:p>
            <a:pPr indent="-355600" lvl="0" marL="4572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EVA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establishes a bidirectional relationship between the entity in its owning class and the entities of a target class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>
                <a:solidFill>
                  <a:srgbClr val="8D5571"/>
                </a:solidFill>
              </a:rPr>
              <a:t>What</a:t>
            </a:r>
            <a:r>
              <a:rPr lang="en">
                <a:solidFill>
                  <a:srgbClr val="8D5571"/>
                </a:solidFill>
              </a:rPr>
              <a:t> </a:t>
            </a:r>
            <a:r>
              <a:rPr b="0" lang="en">
                <a:solidFill>
                  <a:srgbClr val="8D5571"/>
                </a:solidFill>
              </a:rPr>
              <a:t>is       </a:t>
            </a:r>
            <a:r>
              <a:rPr lang="en">
                <a:solidFill>
                  <a:srgbClr val="8D5571"/>
                </a:solidFill>
              </a:rPr>
              <a:t>        DB</a:t>
            </a:r>
            <a:r>
              <a:rPr b="0" lang="en">
                <a:solidFill>
                  <a:srgbClr val="8D5571"/>
                </a:solidFill>
              </a:rPr>
              <a:t>?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000" y="114300"/>
            <a:ext cx="1514299" cy="10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850" y="3675500"/>
            <a:ext cx="3198224" cy="12403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503500" y="1115425"/>
            <a:ext cx="8229600" cy="316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Highly scalable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graph database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optimized for storing and querying large graphs with billions of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vertices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edges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distributed across a multi-machine cluster</a:t>
            </a:r>
          </a:p>
          <a:p>
            <a:pPr indent="-355600" lvl="0" marL="4572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Transactional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database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that can support thousands of concurrent users, complex traversals, and analytic graph queries</a:t>
            </a:r>
          </a:p>
          <a:p>
            <a:pPr indent="-355600" lvl="0" marL="4572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Native support for the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graph traversal 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language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Gremlin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>
                <a:solidFill>
                  <a:srgbClr val="8D5571"/>
                </a:solidFill>
              </a:rPr>
              <a:t>What is the </a:t>
            </a:r>
            <a:r>
              <a:rPr lang="en">
                <a:solidFill>
                  <a:srgbClr val="8D5571"/>
                </a:solidFill>
              </a:rPr>
              <a:t>result?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03500" y="1115425"/>
            <a:ext cx="8229600" cy="316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What we achieved</a:t>
            </a:r>
          </a:p>
          <a:p>
            <a:pPr indent="-355600" lvl="1" marL="1371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○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Building the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TitanDB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with the backend of BerkeleyDB</a:t>
            </a:r>
          </a:p>
          <a:p>
            <a:pPr indent="-355600" lvl="1" marL="1371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○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Populating the data into the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TitanDB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with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ODL 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(Object Definition Language)</a:t>
            </a:r>
          </a:p>
          <a:p>
            <a:pPr indent="-355600" lvl="1" marL="1371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○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Retrieving data from the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TitanDB 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with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OML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(Object Manipulation Language)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503500" y="3020425"/>
            <a:ext cx="8229600" cy="316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How did we achieve it?</a:t>
            </a:r>
          </a:p>
          <a:p>
            <a:pPr indent="-355600" lvl="1" marL="1371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○"/>
            </a:pP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Redesigned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previous implementation that was using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Gremlin</a:t>
            </a:r>
          </a:p>
          <a:p>
            <a:pPr indent="-355600" lvl="1" marL="1371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○"/>
            </a:pP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Utilized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parse tree of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WDB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re-implemented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SIM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with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TitanDB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API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 native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Java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69138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032600" y="2205450"/>
            <a:ext cx="7078800" cy="73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Technical</a:t>
            </a:r>
            <a:r>
              <a:rPr lang="en"/>
              <a:t> Demo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B539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032600" y="2205450"/>
            <a:ext cx="7078800" cy="73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0" lang="en"/>
              <a:t>Part Two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APEX Mobile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APEX Mobile Application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03500" y="1115425"/>
            <a:ext cx="8229600" cy="316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Gives an overview of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NBA teams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from different conferences and information about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players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from each team</a:t>
            </a:r>
          </a:p>
          <a:p>
            <a:pPr indent="-355600" lvl="0" marL="4572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Features one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query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page + three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reports</a:t>
            </a:r>
          </a:p>
          <a:p>
            <a:pPr indent="-355600" lvl="1" marL="1371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○"/>
            </a:pP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NBA Query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page where user can manually enter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SQL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get data from the server in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JSON 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format</a:t>
            </a:r>
          </a:p>
          <a:p>
            <a:pPr indent="-355600" lvl="1" marL="1371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○"/>
            </a:pP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NBA Teams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report shows user the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NBA teams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the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conference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each team competes in</a:t>
            </a:r>
          </a:p>
          <a:p>
            <a:pPr indent="-355600" lvl="1" marL="1371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○"/>
            </a:pP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NBA Players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report shows user information about some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players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from each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team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their information such as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position 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and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height</a:t>
            </a:r>
          </a:p>
          <a:p>
            <a:pPr indent="-355600" lvl="1" marL="1371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○"/>
            </a:pP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NBA Stats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report shows user information about the count of the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position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height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 two graphs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Conceptual Model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175" y="1256036"/>
            <a:ext cx="6731648" cy="385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