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8" r:id="rId9"/>
    <p:sldId id="269" r:id="rId10"/>
    <p:sldId id="263" r:id="rId11"/>
    <p:sldId id="270" r:id="rId12"/>
    <p:sldId id="271" r:id="rId13"/>
    <p:sldId id="272" r:id="rId14"/>
    <p:sldId id="273" r:id="rId15"/>
    <p:sldId id="274" r:id="rId16"/>
    <p:sldId id="275" r:id="rId17"/>
    <p:sldId id="265" r:id="rId18"/>
    <p:sldId id="266" r:id="rId19"/>
    <p:sldId id="267" r:id="rId20"/>
    <p:sldId id="27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erriweather"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F8TxhJUrRhEaWV4c4JesgJe+X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4"/>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4"/>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1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15"/>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15"/>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1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 name="Google Shape;22;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18"/>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18"/>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18"/>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19"/>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33;p19"/>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19"/>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19"/>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19"/>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2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40;p2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2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2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2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6" name="Google Shape;46;p2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2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2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Google_Translate" TargetMode="External"/><Relationship Id="rId3" Type="http://schemas.openxmlformats.org/officeDocument/2006/relationships/hyperlink" Target="https://blog.duolingo.com/" TargetMode="External"/><Relationship Id="rId7" Type="http://schemas.openxmlformats.org/officeDocument/2006/relationships/hyperlink" Target="https://getbootstrap.com/docs/5.3/getting-started/introduction/"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w3schools.com/js/default.asp" TargetMode="External"/><Relationship Id="rId5" Type="http://schemas.openxmlformats.org/officeDocument/2006/relationships/hyperlink" Target="https://www.w3schools.com/css/default.asp" TargetMode="External"/><Relationship Id="rId4" Type="http://schemas.openxmlformats.org/officeDocument/2006/relationships/hyperlink" Target="https://www.w3schools.com/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
          <p:cNvPicPr preferRelativeResize="0"/>
          <p:nvPr/>
        </p:nvPicPr>
        <p:blipFill rotWithShape="1">
          <a:blip r:embed="rId3">
            <a:alphaModFix/>
          </a:blip>
          <a:srcRect/>
          <a:stretch/>
        </p:blipFill>
        <p:spPr>
          <a:xfrm>
            <a:off x="313525" y="410250"/>
            <a:ext cx="718975" cy="1160800"/>
          </a:xfrm>
          <a:prstGeom prst="rect">
            <a:avLst/>
          </a:prstGeom>
          <a:noFill/>
          <a:ln>
            <a:noFill/>
          </a:ln>
        </p:spPr>
      </p:pic>
      <p:sp>
        <p:nvSpPr>
          <p:cNvPr id="57" name="Google Shape;57;p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58" name="Google Shape;58;p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59" name="Google Shape;59;p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60" name="Google Shape;60;p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61" name="Google Shape;61;p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62" name="Google Shape;62;p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63" name="Google Shape;63;p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64" name="Google Shape;64;p1"/>
          <p:cNvSpPr txBox="1"/>
          <p:nvPr/>
        </p:nvSpPr>
        <p:spPr>
          <a:xfrm>
            <a:off x="4313300" y="1965800"/>
            <a:ext cx="44670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Mentor Name: Vaishal</a:t>
            </a:r>
            <a:r>
              <a:rPr lang="en">
                <a:latin typeface="Roboto"/>
                <a:ea typeface="Roboto"/>
                <a:cs typeface="Roboto"/>
                <a:sym typeface="Roboto"/>
              </a:rPr>
              <a:t>i Gatty</a:t>
            </a:r>
            <a:endParaRPr sz="1400" b="0" i="0" u="none" strike="noStrike" cap="none" dirty="0">
              <a:solidFill>
                <a:srgbClr val="000000"/>
              </a:solidFill>
              <a:latin typeface="Roboto"/>
              <a:ea typeface="Roboto"/>
              <a:cs typeface="Roboto"/>
              <a:sym typeface="Roboto"/>
            </a:endParaRPr>
          </a:p>
        </p:txBody>
      </p:sp>
      <p:sp>
        <p:nvSpPr>
          <p:cNvPr id="65" name="Google Shape;65;p1"/>
          <p:cNvSpPr txBox="1"/>
          <p:nvPr/>
        </p:nvSpPr>
        <p:spPr>
          <a:xfrm>
            <a:off x="1184750" y="1282675"/>
            <a:ext cx="7615500" cy="50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000000"/>
                </a:solidFill>
                <a:highlight>
                  <a:srgbClr val="FFFFFF"/>
                </a:highlight>
                <a:latin typeface="Roboto"/>
                <a:ea typeface="Roboto"/>
                <a:cs typeface="Roboto"/>
                <a:sym typeface="Roboto"/>
              </a:rPr>
              <a:t>Title: LangMate</a:t>
            </a:r>
            <a:endParaRPr sz="1700" b="0" i="0" u="none" strike="noStrike" cap="none" dirty="0">
              <a:solidFill>
                <a:srgbClr val="000000"/>
              </a:solidFill>
              <a:highlight>
                <a:srgbClr val="FFFFFF"/>
              </a:highlight>
              <a:latin typeface="Roboto"/>
              <a:ea typeface="Roboto"/>
              <a:cs typeface="Roboto"/>
              <a:sym typeface="Roboto"/>
            </a:endParaRPr>
          </a:p>
        </p:txBody>
      </p:sp>
      <p:sp>
        <p:nvSpPr>
          <p:cNvPr id="66" name="Google Shape;66;p1"/>
          <p:cNvSpPr txBox="1"/>
          <p:nvPr/>
        </p:nvSpPr>
        <p:spPr>
          <a:xfrm>
            <a:off x="313525" y="1895375"/>
            <a:ext cx="3761400" cy="16932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Domain: Web Application</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Group Members:</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Member1 : </a:t>
            </a:r>
            <a:r>
              <a:rPr lang="en" dirty="0">
                <a:solidFill>
                  <a:srgbClr val="980000"/>
                </a:solidFill>
              </a:rPr>
              <a:t>Mohit Tendolkar 56</a:t>
            </a:r>
            <a:endParaRPr dirty="0">
              <a:solidFill>
                <a:srgbClr val="980000"/>
              </a:solidFil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Member2:	Anish Rane 41</a:t>
            </a:r>
            <a:endParaRPr dirty="0">
              <a:solidFill>
                <a:srgbClr val="980000"/>
              </a:solidFil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Member3:	Omkar Hande 17 </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p:txBody>
      </p:sp>
      <p:sp>
        <p:nvSpPr>
          <p:cNvPr id="67" name="Google Shape;67;p1"/>
          <p:cNvSpPr txBox="1"/>
          <p:nvPr/>
        </p:nvSpPr>
        <p:spPr>
          <a:xfrm>
            <a:off x="1204700" y="185159"/>
            <a:ext cx="7575600" cy="779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Times New Roman"/>
                <a:ea typeface="Times New Roman"/>
                <a:cs typeface="Times New Roman"/>
                <a:sym typeface="Times New Roman"/>
              </a:rPr>
              <a:t>Vivekanand Education Society’s Institute Of Technology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 sz="2000" b="0" i="0" u="none" strike="noStrike" cap="none">
                <a:solidFill>
                  <a:srgbClr val="000000"/>
                </a:solidFill>
                <a:latin typeface="Times New Roman"/>
                <a:ea typeface="Times New Roman"/>
                <a:cs typeface="Times New Roman"/>
                <a:sym typeface="Times New Roman"/>
              </a:rPr>
              <a:t>Master of Computer Applications</a:t>
            </a:r>
            <a:endParaRPr dirty="0"/>
          </a:p>
          <a:p>
            <a:pPr marL="1828800" marR="0" lvl="0" indent="457200" algn="l" rtl="0">
              <a:lnSpc>
                <a:spcPct val="100000"/>
              </a:lnSpc>
              <a:spcBef>
                <a:spcPts val="0"/>
              </a:spcBef>
              <a:spcAft>
                <a:spcPts val="0"/>
              </a:spcAft>
              <a:buClr>
                <a:srgbClr val="000000"/>
              </a:buClr>
              <a:buSzPts val="1900"/>
              <a:buFont typeface="Arial"/>
              <a:buNone/>
            </a:pPr>
            <a:r>
              <a:rPr lang="en" sz="1900" b="0" i="0" u="none" strike="noStrike" cap="none">
                <a:solidFill>
                  <a:srgbClr val="000000"/>
                </a:solidFill>
                <a:latin typeface="Times New Roman"/>
                <a:ea typeface="Times New Roman"/>
                <a:cs typeface="Times New Roman"/>
                <a:sym typeface="Times New Roman"/>
              </a:rPr>
              <a:t>Project Review I</a:t>
            </a:r>
            <a:endParaRPr sz="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Front End</a:t>
            </a:r>
            <a:endParaRPr dirty="0">
              <a:solidFill>
                <a:srgbClr val="FFFF00"/>
              </a:solidFill>
            </a:endParaRPr>
          </a:p>
        </p:txBody>
      </p:sp>
      <p:pic>
        <p:nvPicPr>
          <p:cNvPr id="3" name="Picture 2">
            <a:extLst>
              <a:ext uri="{FF2B5EF4-FFF2-40B4-BE49-F238E27FC236}">
                <a16:creationId xmlns:a16="http://schemas.microsoft.com/office/drawing/2014/main" id="{8245F073-8948-8756-29D9-F88FF216AC75}"/>
              </a:ext>
            </a:extLst>
          </p:cNvPr>
          <p:cNvPicPr>
            <a:picLocks noChangeAspect="1"/>
          </p:cNvPicPr>
          <p:nvPr/>
        </p:nvPicPr>
        <p:blipFill>
          <a:blip r:embed="rId3"/>
          <a:stretch>
            <a:fillRect/>
          </a:stretch>
        </p:blipFill>
        <p:spPr>
          <a:xfrm>
            <a:off x="2360428" y="1342147"/>
            <a:ext cx="6471897" cy="3544132"/>
          </a:xfrm>
          <a:prstGeom prst="rect">
            <a:avLst/>
          </a:prstGeom>
        </p:spPr>
      </p:pic>
      <p:sp>
        <p:nvSpPr>
          <p:cNvPr id="4" name="TextBox 3">
            <a:extLst>
              <a:ext uri="{FF2B5EF4-FFF2-40B4-BE49-F238E27FC236}">
                <a16:creationId xmlns:a16="http://schemas.microsoft.com/office/drawing/2014/main" id="{B6720CFC-C4F9-0C73-7737-2D3731F9AFBC}"/>
              </a:ext>
            </a:extLst>
          </p:cNvPr>
          <p:cNvSpPr txBox="1"/>
          <p:nvPr/>
        </p:nvSpPr>
        <p:spPr>
          <a:xfrm>
            <a:off x="205563" y="1722474"/>
            <a:ext cx="1871330" cy="307777"/>
          </a:xfrm>
          <a:prstGeom prst="rect">
            <a:avLst/>
          </a:prstGeom>
          <a:noFill/>
        </p:spPr>
        <p:txBody>
          <a:bodyPr wrap="square" rtlCol="0">
            <a:spAutoFit/>
          </a:bodyPr>
          <a:lstStyle/>
          <a:p>
            <a:r>
              <a:rPr lang="en-IN" dirty="0"/>
              <a:t>FIRST PAGE </a:t>
            </a:r>
            <a:r>
              <a:rPr lang="en-IN" dirty="0">
                <a:sym typeface="Wingdings" panose="05000000000000000000" pitchFamily="2" charset="2"/>
              </a:rPr>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D731-AAEC-7277-608E-B683201DAF28}"/>
              </a:ext>
            </a:extLst>
          </p:cNvPr>
          <p:cNvSpPr>
            <a:spLocks noGrp="1"/>
          </p:cNvSpPr>
          <p:nvPr>
            <p:ph type="title"/>
          </p:nvPr>
        </p:nvSpPr>
        <p:spPr/>
        <p:txBody>
          <a:bodyPr/>
          <a:lstStyle/>
          <a:p>
            <a:r>
              <a:rPr lang="en-IN" dirty="0"/>
              <a:t>			      </a:t>
            </a:r>
            <a:r>
              <a:rPr lang="en-IN" dirty="0">
                <a:solidFill>
                  <a:srgbClr val="FFFF00"/>
                </a:solidFill>
              </a:rPr>
              <a:t>Front End</a:t>
            </a:r>
          </a:p>
        </p:txBody>
      </p:sp>
      <p:sp>
        <p:nvSpPr>
          <p:cNvPr id="7" name="TextBox 6">
            <a:extLst>
              <a:ext uri="{FF2B5EF4-FFF2-40B4-BE49-F238E27FC236}">
                <a16:creationId xmlns:a16="http://schemas.microsoft.com/office/drawing/2014/main" id="{AFF3FED3-8162-535A-8971-D5D55506B5F0}"/>
              </a:ext>
            </a:extLst>
          </p:cNvPr>
          <p:cNvSpPr txBox="1"/>
          <p:nvPr/>
        </p:nvSpPr>
        <p:spPr>
          <a:xfrm>
            <a:off x="148856" y="1772092"/>
            <a:ext cx="2126512" cy="307777"/>
          </a:xfrm>
          <a:prstGeom prst="rect">
            <a:avLst/>
          </a:prstGeom>
          <a:noFill/>
        </p:spPr>
        <p:txBody>
          <a:bodyPr wrap="square" rtlCol="0">
            <a:spAutoFit/>
          </a:bodyPr>
          <a:lstStyle/>
          <a:p>
            <a:r>
              <a:rPr lang="en-IN" dirty="0"/>
              <a:t>TRANSLATOR -&gt;</a:t>
            </a:r>
          </a:p>
        </p:txBody>
      </p:sp>
      <p:pic>
        <p:nvPicPr>
          <p:cNvPr id="3" name="Picture 2">
            <a:extLst>
              <a:ext uri="{FF2B5EF4-FFF2-40B4-BE49-F238E27FC236}">
                <a16:creationId xmlns:a16="http://schemas.microsoft.com/office/drawing/2014/main" id="{BDDC113B-C900-296A-485A-B0347EE056CC}"/>
              </a:ext>
            </a:extLst>
          </p:cNvPr>
          <p:cNvPicPr>
            <a:picLocks noChangeAspect="1"/>
          </p:cNvPicPr>
          <p:nvPr/>
        </p:nvPicPr>
        <p:blipFill>
          <a:blip r:embed="rId2"/>
          <a:stretch>
            <a:fillRect/>
          </a:stretch>
        </p:blipFill>
        <p:spPr>
          <a:xfrm>
            <a:off x="2486275" y="1482901"/>
            <a:ext cx="6508869" cy="3258911"/>
          </a:xfrm>
          <a:prstGeom prst="rect">
            <a:avLst/>
          </a:prstGeom>
        </p:spPr>
      </p:pic>
    </p:spTree>
    <p:extLst>
      <p:ext uri="{BB962C8B-B14F-4D97-AF65-F5344CB8AC3E}">
        <p14:creationId xmlns:p14="http://schemas.microsoft.com/office/powerpoint/2010/main" val="54628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6276-A7FC-8D02-6B7F-1931ECA72399}"/>
              </a:ext>
            </a:extLst>
          </p:cNvPr>
          <p:cNvSpPr>
            <a:spLocks noGrp="1"/>
          </p:cNvSpPr>
          <p:nvPr>
            <p:ph type="title"/>
          </p:nvPr>
        </p:nvSpPr>
        <p:spPr/>
        <p:txBody>
          <a:bodyPr/>
          <a:lstStyle/>
          <a:p>
            <a:r>
              <a:rPr lang="en-IN" dirty="0"/>
              <a:t>			      </a:t>
            </a:r>
            <a:r>
              <a:rPr lang="en-IN" dirty="0">
                <a:solidFill>
                  <a:srgbClr val="FFFF00"/>
                </a:solidFill>
              </a:rPr>
              <a:t>Front End</a:t>
            </a:r>
          </a:p>
        </p:txBody>
      </p:sp>
      <p:sp>
        <p:nvSpPr>
          <p:cNvPr id="5" name="TextBox 4">
            <a:extLst>
              <a:ext uri="{FF2B5EF4-FFF2-40B4-BE49-F238E27FC236}">
                <a16:creationId xmlns:a16="http://schemas.microsoft.com/office/drawing/2014/main" id="{D5B4F817-AD48-2618-6CEC-49D111C588BE}"/>
              </a:ext>
            </a:extLst>
          </p:cNvPr>
          <p:cNvSpPr txBox="1"/>
          <p:nvPr/>
        </p:nvSpPr>
        <p:spPr>
          <a:xfrm>
            <a:off x="453657" y="1722474"/>
            <a:ext cx="1601972" cy="307777"/>
          </a:xfrm>
          <a:prstGeom prst="rect">
            <a:avLst/>
          </a:prstGeom>
          <a:noFill/>
        </p:spPr>
        <p:txBody>
          <a:bodyPr wrap="square" rtlCol="0">
            <a:spAutoFit/>
          </a:bodyPr>
          <a:lstStyle/>
          <a:p>
            <a:r>
              <a:rPr lang="en-IN" dirty="0"/>
              <a:t>DICTIONARY -&gt;</a:t>
            </a:r>
          </a:p>
        </p:txBody>
      </p:sp>
      <p:pic>
        <p:nvPicPr>
          <p:cNvPr id="3" name="Picture 2">
            <a:extLst>
              <a:ext uri="{FF2B5EF4-FFF2-40B4-BE49-F238E27FC236}">
                <a16:creationId xmlns:a16="http://schemas.microsoft.com/office/drawing/2014/main" id="{C3C1C166-F2F3-291B-A3E4-622F81731D85}"/>
              </a:ext>
            </a:extLst>
          </p:cNvPr>
          <p:cNvPicPr>
            <a:picLocks noChangeAspect="1"/>
          </p:cNvPicPr>
          <p:nvPr/>
        </p:nvPicPr>
        <p:blipFill>
          <a:blip r:embed="rId2"/>
          <a:stretch>
            <a:fillRect/>
          </a:stretch>
        </p:blipFill>
        <p:spPr>
          <a:xfrm>
            <a:off x="3396748" y="1308529"/>
            <a:ext cx="5563168" cy="3717290"/>
          </a:xfrm>
          <a:prstGeom prst="rect">
            <a:avLst/>
          </a:prstGeom>
        </p:spPr>
      </p:pic>
    </p:spTree>
    <p:extLst>
      <p:ext uri="{BB962C8B-B14F-4D97-AF65-F5344CB8AC3E}">
        <p14:creationId xmlns:p14="http://schemas.microsoft.com/office/powerpoint/2010/main" val="76387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06A9-8F51-E00F-E777-6A0212100A9C}"/>
              </a:ext>
            </a:extLst>
          </p:cNvPr>
          <p:cNvSpPr>
            <a:spLocks noGrp="1"/>
          </p:cNvSpPr>
          <p:nvPr>
            <p:ph type="title"/>
          </p:nvPr>
        </p:nvSpPr>
        <p:spPr/>
        <p:txBody>
          <a:bodyPr/>
          <a:lstStyle/>
          <a:p>
            <a:r>
              <a:rPr lang="en-IN" dirty="0"/>
              <a:t>			        </a:t>
            </a:r>
            <a:r>
              <a:rPr lang="en-IN" dirty="0">
                <a:solidFill>
                  <a:srgbClr val="FFFF00"/>
                </a:solidFill>
              </a:rPr>
              <a:t>Front End</a:t>
            </a:r>
          </a:p>
        </p:txBody>
      </p:sp>
      <p:pic>
        <p:nvPicPr>
          <p:cNvPr id="4" name="Picture 3">
            <a:extLst>
              <a:ext uri="{FF2B5EF4-FFF2-40B4-BE49-F238E27FC236}">
                <a16:creationId xmlns:a16="http://schemas.microsoft.com/office/drawing/2014/main" id="{F1074ACC-5DF5-4728-E9CE-1AE75B03BF2B}"/>
              </a:ext>
            </a:extLst>
          </p:cNvPr>
          <p:cNvPicPr>
            <a:picLocks noChangeAspect="1"/>
          </p:cNvPicPr>
          <p:nvPr/>
        </p:nvPicPr>
        <p:blipFill>
          <a:blip r:embed="rId2"/>
          <a:stretch>
            <a:fillRect/>
          </a:stretch>
        </p:blipFill>
        <p:spPr>
          <a:xfrm>
            <a:off x="3763926" y="1322458"/>
            <a:ext cx="5224343" cy="3655137"/>
          </a:xfrm>
          <a:prstGeom prst="rect">
            <a:avLst/>
          </a:prstGeom>
        </p:spPr>
      </p:pic>
      <p:sp>
        <p:nvSpPr>
          <p:cNvPr id="5" name="TextBox 4">
            <a:extLst>
              <a:ext uri="{FF2B5EF4-FFF2-40B4-BE49-F238E27FC236}">
                <a16:creationId xmlns:a16="http://schemas.microsoft.com/office/drawing/2014/main" id="{634C3C4F-DE5B-1059-3980-69B69FF82EEC}"/>
              </a:ext>
            </a:extLst>
          </p:cNvPr>
          <p:cNvSpPr txBox="1"/>
          <p:nvPr/>
        </p:nvSpPr>
        <p:spPr>
          <a:xfrm>
            <a:off x="1467130" y="1757917"/>
            <a:ext cx="1247717" cy="307777"/>
          </a:xfrm>
          <a:prstGeom prst="rect">
            <a:avLst/>
          </a:prstGeom>
          <a:noFill/>
        </p:spPr>
        <p:txBody>
          <a:bodyPr wrap="square" rtlCol="0">
            <a:spAutoFit/>
          </a:bodyPr>
          <a:lstStyle/>
          <a:p>
            <a:r>
              <a:rPr lang="en-IN" dirty="0"/>
              <a:t>LEARN -&gt;</a:t>
            </a:r>
          </a:p>
        </p:txBody>
      </p:sp>
    </p:spTree>
    <p:extLst>
      <p:ext uri="{BB962C8B-B14F-4D97-AF65-F5344CB8AC3E}">
        <p14:creationId xmlns:p14="http://schemas.microsoft.com/office/powerpoint/2010/main" val="132268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ACA0-8E22-AD5E-6EA4-3D74EE9DA814}"/>
              </a:ext>
            </a:extLst>
          </p:cNvPr>
          <p:cNvSpPr>
            <a:spLocks noGrp="1"/>
          </p:cNvSpPr>
          <p:nvPr>
            <p:ph type="title"/>
          </p:nvPr>
        </p:nvSpPr>
        <p:spPr/>
        <p:txBody>
          <a:bodyPr/>
          <a:lstStyle/>
          <a:p>
            <a:r>
              <a:rPr lang="en-IN" dirty="0"/>
              <a:t>			    </a:t>
            </a:r>
            <a:r>
              <a:rPr lang="en-IN" dirty="0">
                <a:solidFill>
                  <a:srgbClr val="FFFF00"/>
                </a:solidFill>
              </a:rPr>
              <a:t>Front End</a:t>
            </a:r>
          </a:p>
        </p:txBody>
      </p:sp>
      <p:sp>
        <p:nvSpPr>
          <p:cNvPr id="5" name="TextBox 4">
            <a:extLst>
              <a:ext uri="{FF2B5EF4-FFF2-40B4-BE49-F238E27FC236}">
                <a16:creationId xmlns:a16="http://schemas.microsoft.com/office/drawing/2014/main" id="{A405426C-DE62-264F-17B9-F0C0A81C9F7B}"/>
              </a:ext>
            </a:extLst>
          </p:cNvPr>
          <p:cNvSpPr txBox="1"/>
          <p:nvPr/>
        </p:nvSpPr>
        <p:spPr>
          <a:xfrm>
            <a:off x="311725" y="1814623"/>
            <a:ext cx="2133763" cy="307777"/>
          </a:xfrm>
          <a:prstGeom prst="rect">
            <a:avLst/>
          </a:prstGeom>
          <a:noFill/>
        </p:spPr>
        <p:txBody>
          <a:bodyPr wrap="square" rtlCol="0">
            <a:spAutoFit/>
          </a:bodyPr>
          <a:lstStyle/>
          <a:p>
            <a:r>
              <a:rPr lang="en-IN" dirty="0"/>
              <a:t>QUIZ INTERFACE -&gt;</a:t>
            </a:r>
          </a:p>
        </p:txBody>
      </p:sp>
      <p:pic>
        <p:nvPicPr>
          <p:cNvPr id="3" name="Picture 2">
            <a:extLst>
              <a:ext uri="{FF2B5EF4-FFF2-40B4-BE49-F238E27FC236}">
                <a16:creationId xmlns:a16="http://schemas.microsoft.com/office/drawing/2014/main" id="{360A0D99-070D-7167-8445-D6F8C09B8343}"/>
              </a:ext>
            </a:extLst>
          </p:cNvPr>
          <p:cNvPicPr>
            <a:picLocks noChangeAspect="1"/>
          </p:cNvPicPr>
          <p:nvPr/>
        </p:nvPicPr>
        <p:blipFill>
          <a:blip r:embed="rId2"/>
          <a:stretch>
            <a:fillRect/>
          </a:stretch>
        </p:blipFill>
        <p:spPr>
          <a:xfrm>
            <a:off x="2634710" y="1456802"/>
            <a:ext cx="6377747" cy="3185773"/>
          </a:xfrm>
          <a:prstGeom prst="rect">
            <a:avLst/>
          </a:prstGeom>
        </p:spPr>
      </p:pic>
    </p:spTree>
    <p:extLst>
      <p:ext uri="{BB962C8B-B14F-4D97-AF65-F5344CB8AC3E}">
        <p14:creationId xmlns:p14="http://schemas.microsoft.com/office/powerpoint/2010/main" val="360569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F359-2CC4-F1D2-5431-9A82A8AAD64A}"/>
              </a:ext>
            </a:extLst>
          </p:cNvPr>
          <p:cNvSpPr>
            <a:spLocks noGrp="1"/>
          </p:cNvSpPr>
          <p:nvPr>
            <p:ph type="title"/>
          </p:nvPr>
        </p:nvSpPr>
        <p:spPr/>
        <p:txBody>
          <a:bodyPr/>
          <a:lstStyle/>
          <a:p>
            <a:r>
              <a:rPr lang="en-IN" dirty="0"/>
              <a:t>			      </a:t>
            </a:r>
            <a:r>
              <a:rPr lang="en-IN" dirty="0">
                <a:solidFill>
                  <a:srgbClr val="FFFF00"/>
                </a:solidFill>
              </a:rPr>
              <a:t>Front End</a:t>
            </a:r>
          </a:p>
        </p:txBody>
      </p:sp>
      <p:sp>
        <p:nvSpPr>
          <p:cNvPr id="5" name="TextBox 4">
            <a:extLst>
              <a:ext uri="{FF2B5EF4-FFF2-40B4-BE49-F238E27FC236}">
                <a16:creationId xmlns:a16="http://schemas.microsoft.com/office/drawing/2014/main" id="{BFCCF7FF-7C8E-E7A8-E5F9-77FB964E5B49}"/>
              </a:ext>
            </a:extLst>
          </p:cNvPr>
          <p:cNvSpPr txBox="1"/>
          <p:nvPr/>
        </p:nvSpPr>
        <p:spPr>
          <a:xfrm>
            <a:off x="311725" y="1779181"/>
            <a:ext cx="2318061" cy="307777"/>
          </a:xfrm>
          <a:prstGeom prst="rect">
            <a:avLst/>
          </a:prstGeom>
          <a:noFill/>
        </p:spPr>
        <p:txBody>
          <a:bodyPr wrap="square" rtlCol="0">
            <a:spAutoFit/>
          </a:bodyPr>
          <a:lstStyle/>
          <a:p>
            <a:r>
              <a:rPr lang="en-IN" dirty="0"/>
              <a:t>SCORE OF QUIZ -&gt;</a:t>
            </a:r>
          </a:p>
        </p:txBody>
      </p:sp>
      <p:pic>
        <p:nvPicPr>
          <p:cNvPr id="3" name="Picture 2">
            <a:extLst>
              <a:ext uri="{FF2B5EF4-FFF2-40B4-BE49-F238E27FC236}">
                <a16:creationId xmlns:a16="http://schemas.microsoft.com/office/drawing/2014/main" id="{A67E0F1D-77C8-23FC-DBE7-2C4B6C25B451}"/>
              </a:ext>
            </a:extLst>
          </p:cNvPr>
          <p:cNvPicPr>
            <a:picLocks noChangeAspect="1"/>
          </p:cNvPicPr>
          <p:nvPr/>
        </p:nvPicPr>
        <p:blipFill>
          <a:blip r:embed="rId2"/>
          <a:stretch>
            <a:fillRect/>
          </a:stretch>
        </p:blipFill>
        <p:spPr>
          <a:xfrm>
            <a:off x="2828261" y="1297194"/>
            <a:ext cx="6176136" cy="3796665"/>
          </a:xfrm>
          <a:prstGeom prst="rect">
            <a:avLst/>
          </a:prstGeom>
        </p:spPr>
      </p:pic>
    </p:spTree>
    <p:extLst>
      <p:ext uri="{BB962C8B-B14F-4D97-AF65-F5344CB8AC3E}">
        <p14:creationId xmlns:p14="http://schemas.microsoft.com/office/powerpoint/2010/main" val="270881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41C-A27F-ACE8-4D02-35074C96C561}"/>
              </a:ext>
            </a:extLst>
          </p:cNvPr>
          <p:cNvSpPr>
            <a:spLocks noGrp="1"/>
          </p:cNvSpPr>
          <p:nvPr>
            <p:ph type="title"/>
          </p:nvPr>
        </p:nvSpPr>
        <p:spPr/>
        <p:txBody>
          <a:bodyPr/>
          <a:lstStyle/>
          <a:p>
            <a:r>
              <a:rPr lang="en-IN" dirty="0"/>
              <a:t>			    </a:t>
            </a:r>
            <a:r>
              <a:rPr lang="en-IN" dirty="0">
                <a:solidFill>
                  <a:srgbClr val="FFFF00"/>
                </a:solidFill>
              </a:rPr>
              <a:t>Front End</a:t>
            </a:r>
          </a:p>
        </p:txBody>
      </p:sp>
      <p:pic>
        <p:nvPicPr>
          <p:cNvPr id="4" name="Picture 3">
            <a:extLst>
              <a:ext uri="{FF2B5EF4-FFF2-40B4-BE49-F238E27FC236}">
                <a16:creationId xmlns:a16="http://schemas.microsoft.com/office/drawing/2014/main" id="{BA096201-C5CC-355C-0855-6FBE5B013567}"/>
              </a:ext>
            </a:extLst>
          </p:cNvPr>
          <p:cNvPicPr>
            <a:picLocks noChangeAspect="1"/>
          </p:cNvPicPr>
          <p:nvPr/>
        </p:nvPicPr>
        <p:blipFill>
          <a:blip r:embed="rId2"/>
          <a:stretch>
            <a:fillRect/>
          </a:stretch>
        </p:blipFill>
        <p:spPr>
          <a:xfrm>
            <a:off x="3310270" y="1504498"/>
            <a:ext cx="5708660" cy="2968265"/>
          </a:xfrm>
          <a:prstGeom prst="rect">
            <a:avLst/>
          </a:prstGeom>
        </p:spPr>
      </p:pic>
      <p:sp>
        <p:nvSpPr>
          <p:cNvPr id="6" name="TextBox 5">
            <a:extLst>
              <a:ext uri="{FF2B5EF4-FFF2-40B4-BE49-F238E27FC236}">
                <a16:creationId xmlns:a16="http://schemas.microsoft.com/office/drawing/2014/main" id="{AA415631-D2DB-0388-C1B5-8F4AB9807B76}"/>
              </a:ext>
            </a:extLst>
          </p:cNvPr>
          <p:cNvSpPr txBox="1"/>
          <p:nvPr/>
        </p:nvSpPr>
        <p:spPr>
          <a:xfrm>
            <a:off x="545805" y="1772094"/>
            <a:ext cx="2006009" cy="307777"/>
          </a:xfrm>
          <a:prstGeom prst="rect">
            <a:avLst/>
          </a:prstGeom>
          <a:noFill/>
        </p:spPr>
        <p:txBody>
          <a:bodyPr wrap="square" rtlCol="0">
            <a:spAutoFit/>
          </a:bodyPr>
          <a:lstStyle/>
          <a:p>
            <a:r>
              <a:rPr lang="en-IN" dirty="0"/>
              <a:t>Translate the text -&gt;</a:t>
            </a:r>
          </a:p>
        </p:txBody>
      </p:sp>
    </p:spTree>
    <p:extLst>
      <p:ext uri="{BB962C8B-B14F-4D97-AF65-F5344CB8AC3E}">
        <p14:creationId xmlns:p14="http://schemas.microsoft.com/office/powerpoint/2010/main" val="231600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Gantt Chart</a:t>
            </a:r>
            <a:endParaRPr b="1" dirty="0">
              <a:solidFill>
                <a:srgbClr val="FFFF00"/>
              </a:solidFill>
            </a:endParaRPr>
          </a:p>
          <a:p>
            <a:pPr marL="0" lvl="0" indent="0" algn="l" rtl="0">
              <a:lnSpc>
                <a:spcPct val="100000"/>
              </a:lnSpc>
              <a:spcBef>
                <a:spcPts val="0"/>
              </a:spcBef>
              <a:spcAft>
                <a:spcPts val="0"/>
              </a:spcAft>
              <a:buSzPts val="2800"/>
              <a:buNone/>
            </a:pPr>
            <a:endParaRPr b="1" dirty="0">
              <a:solidFill>
                <a:srgbClr val="FFFF00"/>
              </a:solidFill>
            </a:endParaRPr>
          </a:p>
        </p:txBody>
      </p:sp>
      <p:pic>
        <p:nvPicPr>
          <p:cNvPr id="2" name="Picture 1">
            <a:extLst>
              <a:ext uri="{FF2B5EF4-FFF2-40B4-BE49-F238E27FC236}">
                <a16:creationId xmlns:a16="http://schemas.microsoft.com/office/drawing/2014/main" id="{86F93FF9-C322-D289-57E0-FF568B96CF9F}"/>
              </a:ext>
            </a:extLst>
          </p:cNvPr>
          <p:cNvPicPr>
            <a:picLocks noChangeAspect="1"/>
          </p:cNvPicPr>
          <p:nvPr/>
        </p:nvPicPr>
        <p:blipFill>
          <a:blip r:embed="rId3"/>
          <a:stretch>
            <a:fillRect/>
          </a:stretch>
        </p:blipFill>
        <p:spPr>
          <a:xfrm>
            <a:off x="1032849" y="1681361"/>
            <a:ext cx="6663882" cy="24511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Conclusion</a:t>
            </a:r>
            <a:endParaRPr dirty="0">
              <a:solidFill>
                <a:srgbClr val="FFFF00"/>
              </a:solidFill>
            </a:endParaRPr>
          </a:p>
        </p:txBody>
      </p:sp>
      <p:sp>
        <p:nvSpPr>
          <p:cNvPr id="129" name="Google Shape;129;p11"/>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2" name="TextBox 1">
            <a:extLst>
              <a:ext uri="{FF2B5EF4-FFF2-40B4-BE49-F238E27FC236}">
                <a16:creationId xmlns:a16="http://schemas.microsoft.com/office/drawing/2014/main" id="{E9AB532F-2A35-AC88-9651-880FC0AAE8DA}"/>
              </a:ext>
            </a:extLst>
          </p:cNvPr>
          <p:cNvSpPr txBox="1"/>
          <p:nvPr/>
        </p:nvSpPr>
        <p:spPr>
          <a:xfrm>
            <a:off x="205563" y="1538177"/>
            <a:ext cx="8747051" cy="2246769"/>
          </a:xfrm>
          <a:prstGeom prst="rect">
            <a:avLst/>
          </a:prstGeom>
          <a:noFill/>
        </p:spPr>
        <p:txBody>
          <a:bodyPr wrap="square" rtlCol="0">
            <a:spAutoFit/>
          </a:bodyPr>
          <a:lstStyle/>
          <a:p>
            <a:pPr marL="285750" indent="-285750">
              <a:buFont typeface="Wingdings" panose="05000000000000000000" pitchFamily="2" charset="2"/>
              <a:buChar char="v"/>
            </a:pPr>
            <a:r>
              <a:rPr lang="en-US" b="1" dirty="0"/>
              <a:t>Increased language proficiency: </a:t>
            </a:r>
            <a:r>
              <a:rPr lang="en-US" dirty="0"/>
              <a:t>The platform should help users improve their language skills and gain fluency in their desired language(s).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a:t>Increased accessibility: </a:t>
            </a:r>
            <a:r>
              <a:rPr lang="en-US" dirty="0"/>
              <a:t>The platform should make language learning more accessible to a wider audience as it is convenient and can be accessed from anywhere.</a:t>
            </a:r>
          </a:p>
          <a:p>
            <a:pPr marL="285750" indent="-285750">
              <a:buFont typeface="Wingdings" panose="05000000000000000000" pitchFamily="2" charset="2"/>
              <a:buChar char="v"/>
            </a:pPr>
            <a:endParaRPr lang="en-US" dirty="0"/>
          </a:p>
          <a:p>
            <a:r>
              <a:rPr lang="en-US" dirty="0"/>
              <a:t> </a:t>
            </a:r>
          </a:p>
          <a:p>
            <a:pPr marL="285750" indent="-285750">
              <a:buFont typeface="Wingdings" panose="05000000000000000000" pitchFamily="2" charset="2"/>
              <a:buChar char="v"/>
            </a:pPr>
            <a:r>
              <a:rPr lang="en-US" b="1" dirty="0"/>
              <a:t>Increased engagement: </a:t>
            </a:r>
            <a:r>
              <a:rPr lang="en-US" dirty="0"/>
              <a:t>The platform should provide engaging and interactive learning resources that keep users motivated and interested in learning a new language.</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References</a:t>
            </a:r>
            <a:endParaRPr dirty="0">
              <a:solidFill>
                <a:srgbClr val="FFFF00"/>
              </a:solidFill>
            </a:endParaRPr>
          </a:p>
        </p:txBody>
      </p:sp>
      <p:sp>
        <p:nvSpPr>
          <p:cNvPr id="2" name="TextBox 1">
            <a:extLst>
              <a:ext uri="{FF2B5EF4-FFF2-40B4-BE49-F238E27FC236}">
                <a16:creationId xmlns:a16="http://schemas.microsoft.com/office/drawing/2014/main" id="{34F58836-27E7-1574-31D1-608ABD2A5A3C}"/>
              </a:ext>
            </a:extLst>
          </p:cNvPr>
          <p:cNvSpPr txBox="1"/>
          <p:nvPr/>
        </p:nvSpPr>
        <p:spPr>
          <a:xfrm>
            <a:off x="464181" y="1474381"/>
            <a:ext cx="8438814" cy="3435299"/>
          </a:xfrm>
          <a:prstGeom prst="rect">
            <a:avLst/>
          </a:prstGeom>
          <a:noFill/>
        </p:spPr>
        <p:txBody>
          <a:bodyPr wrap="square" rtlCol="0">
            <a:spAutoFit/>
          </a:bodyPr>
          <a:lstStyle/>
          <a:p>
            <a:pPr marL="228600">
              <a:lnSpc>
                <a:spcPct val="115000"/>
              </a:lnSpc>
              <a:spcAft>
                <a:spcPts val="1000"/>
              </a:spcAft>
            </a:pPr>
            <a:r>
              <a:rPr lang="en-IN" sz="1800" b="1" u="sng" dirty="0">
                <a:solidFill>
                  <a:srgbClr val="0000FF"/>
                </a:solidFill>
                <a:effectLst/>
                <a:latin typeface="Times New Roman" panose="02020603050405020304" pitchFamily="18" charset="0"/>
                <a:ea typeface="Calibri" panose="020F0502020204030204" pitchFamily="34" charset="0"/>
                <a:hlinkClick r:id="rId3"/>
              </a:rPr>
              <a:t>https://blog.duolingo.com/</a:t>
            </a:r>
            <a:endParaRPr lang="en-IN" sz="1800" dirty="0">
              <a:effectLst/>
              <a:latin typeface="Calibri" panose="020F0502020204030204" pitchFamily="34" charset="0"/>
              <a:ea typeface="Calibri" panose="020F0502020204030204" pitchFamily="34" charset="0"/>
            </a:endParaRPr>
          </a:p>
          <a:p>
            <a:pPr marL="228600">
              <a:lnSpc>
                <a:spcPct val="115000"/>
              </a:lnSpc>
              <a:spcAft>
                <a:spcPts val="1000"/>
              </a:spcAft>
            </a:pPr>
            <a:r>
              <a:rPr lang="en-IN" sz="1800" b="1" u="sng" dirty="0">
                <a:solidFill>
                  <a:srgbClr val="0000FF"/>
                </a:solidFill>
                <a:effectLst/>
                <a:latin typeface="Times New Roman" panose="02020603050405020304" pitchFamily="18" charset="0"/>
                <a:ea typeface="Calibri" panose="020F0502020204030204" pitchFamily="34" charset="0"/>
                <a:hlinkClick r:id="rId4"/>
              </a:rPr>
              <a:t>https://www.w3schools.com/html/</a:t>
            </a:r>
            <a:endParaRPr lang="en-IN" sz="1800" dirty="0">
              <a:effectLst/>
              <a:latin typeface="Calibri" panose="020F0502020204030204" pitchFamily="34" charset="0"/>
              <a:ea typeface="Calibri" panose="020F0502020204030204" pitchFamily="34" charset="0"/>
            </a:endParaRPr>
          </a:p>
          <a:p>
            <a:pPr marL="228600">
              <a:lnSpc>
                <a:spcPct val="115000"/>
              </a:lnSpc>
              <a:spcAft>
                <a:spcPts val="1000"/>
              </a:spcAft>
            </a:pPr>
            <a:r>
              <a:rPr lang="en-IN" sz="1800" b="1" u="sng" dirty="0">
                <a:solidFill>
                  <a:srgbClr val="0000FF"/>
                </a:solidFill>
                <a:effectLst/>
                <a:latin typeface="Times New Roman" panose="02020603050405020304" pitchFamily="18" charset="0"/>
                <a:ea typeface="Calibri" panose="020F0502020204030204" pitchFamily="34" charset="0"/>
                <a:hlinkClick r:id="rId5"/>
              </a:rPr>
              <a:t>https://www.w3schools.com/css/default.asp</a:t>
            </a:r>
            <a:endParaRPr lang="en-IN" sz="1800" dirty="0">
              <a:effectLst/>
              <a:latin typeface="Calibri" panose="020F0502020204030204" pitchFamily="34" charset="0"/>
              <a:ea typeface="Calibri" panose="020F0502020204030204" pitchFamily="34" charset="0"/>
            </a:endParaRPr>
          </a:p>
          <a:p>
            <a:pPr marL="228600">
              <a:lnSpc>
                <a:spcPct val="115000"/>
              </a:lnSpc>
              <a:spcAft>
                <a:spcPts val="1000"/>
              </a:spcAft>
            </a:pPr>
            <a:r>
              <a:rPr lang="en-IN" sz="1800" b="1" u="sng" dirty="0">
                <a:solidFill>
                  <a:srgbClr val="0000FF"/>
                </a:solidFill>
                <a:effectLst/>
                <a:latin typeface="Times New Roman" panose="02020603050405020304" pitchFamily="18" charset="0"/>
                <a:ea typeface="Calibri" panose="020F0502020204030204" pitchFamily="34" charset="0"/>
                <a:hlinkClick r:id="rId6"/>
              </a:rPr>
              <a:t>https://www.w3schools.com/js/default.asp</a:t>
            </a:r>
            <a:endParaRPr lang="en-IN" sz="1800" dirty="0">
              <a:effectLst/>
              <a:latin typeface="Calibri" panose="020F0502020204030204" pitchFamily="34" charset="0"/>
              <a:ea typeface="Calibri" panose="020F0502020204030204" pitchFamily="34" charset="0"/>
            </a:endParaRPr>
          </a:p>
          <a:p>
            <a:pPr marL="228600">
              <a:lnSpc>
                <a:spcPct val="115000"/>
              </a:lnSpc>
              <a:spcAft>
                <a:spcPts val="1000"/>
              </a:spcAft>
            </a:pPr>
            <a:r>
              <a:rPr lang="en-IN" sz="1800" b="1" u="sng" dirty="0">
                <a:solidFill>
                  <a:srgbClr val="0000FF"/>
                </a:solidFill>
                <a:effectLst/>
                <a:latin typeface="Times New Roman" panose="02020603050405020304" pitchFamily="18" charset="0"/>
                <a:ea typeface="Calibri" panose="020F0502020204030204" pitchFamily="34" charset="0"/>
                <a:hlinkClick r:id="rId7"/>
              </a:rPr>
              <a:t>https://getbootstrap.com/docs/5.3/getting-started/introduction/</a:t>
            </a:r>
            <a:endParaRPr lang="en-IN" sz="1800" dirty="0">
              <a:effectLst/>
              <a:latin typeface="Calibri" panose="020F0502020204030204" pitchFamily="34" charset="0"/>
              <a:ea typeface="Calibri" panose="020F0502020204030204" pitchFamily="34" charset="0"/>
            </a:endParaRPr>
          </a:p>
          <a:p>
            <a:pPr marL="228600">
              <a:lnSpc>
                <a:spcPct val="115000"/>
              </a:lnSpc>
              <a:spcAft>
                <a:spcPts val="1000"/>
              </a:spcAft>
            </a:pPr>
            <a:r>
              <a:rPr lang="en-IN" sz="1800" b="1" u="sng" dirty="0">
                <a:solidFill>
                  <a:srgbClr val="0000FF"/>
                </a:solidFill>
                <a:effectLst/>
                <a:latin typeface="Times New Roman" panose="02020603050405020304" pitchFamily="18" charset="0"/>
                <a:ea typeface="Calibri" panose="020F0502020204030204" pitchFamily="34" charset="0"/>
                <a:hlinkClick r:id="rId8"/>
              </a:rPr>
              <a:t>https://en.wikipedia.org/wiki/Google_Translate</a:t>
            </a:r>
            <a:endParaRPr lang="en-IN" sz="1800" dirty="0">
              <a:effectLst/>
              <a:latin typeface="Calibri" panose="020F0502020204030204" pitchFamily="34" charset="0"/>
              <a:ea typeface="Calibri" panose="020F0502020204030204" pitchFamily="34" charset="0"/>
            </a:endParaRPr>
          </a:p>
          <a:p>
            <a:pPr marL="228600">
              <a:lnSpc>
                <a:spcPct val="115000"/>
              </a:lnSpc>
              <a:spcAft>
                <a:spcPts val="1000"/>
              </a:spcAft>
            </a:pPr>
            <a:r>
              <a:rPr lang="en-IN" sz="1800" b="1"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Content</a:t>
            </a:r>
            <a:endParaRPr dirty="0">
              <a:solidFill>
                <a:srgbClr val="FFFF00"/>
              </a:solidFill>
            </a:endParaRPr>
          </a:p>
        </p:txBody>
      </p:sp>
      <p:sp>
        <p:nvSpPr>
          <p:cNvPr id="73" name="Google Shape;73;p2"/>
          <p:cNvSpPr txBox="1">
            <a:spLocks noGrp="1"/>
          </p:cNvSpPr>
          <p:nvPr>
            <p:ph type="body" idx="1"/>
          </p:nvPr>
        </p:nvSpPr>
        <p:spPr>
          <a:xfrm>
            <a:off x="311725" y="1291450"/>
            <a:ext cx="7763700" cy="3852000"/>
          </a:xfrm>
          <a:prstGeom prst="rect">
            <a:avLst/>
          </a:prstGeom>
          <a:noFill/>
          <a:ln>
            <a:noFill/>
          </a:ln>
        </p:spPr>
        <p:txBody>
          <a:bodyPr spcFirstLastPara="1" wrap="square" lIns="91425" tIns="91425" rIns="91425" bIns="91425" anchor="t" anchorCtr="0">
            <a:noAutofit/>
          </a:bodyPr>
          <a:lstStyle/>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Introduction to the project </a:t>
            </a:r>
            <a:endParaRPr dirty="0"/>
          </a:p>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Problem Statement</a:t>
            </a:r>
            <a:endParaRPr dirty="0"/>
          </a:p>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Objectives of the project </a:t>
            </a:r>
            <a:endParaRPr dirty="0"/>
          </a:p>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Requirements of the system (Hardware, software) </a:t>
            </a:r>
            <a:endParaRPr dirty="0">
              <a:solidFill>
                <a:schemeClr val="dk1"/>
              </a:solidFill>
            </a:endParaRPr>
          </a:p>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System Design</a:t>
            </a:r>
            <a:endParaRPr dirty="0">
              <a:solidFill>
                <a:schemeClr val="dk1"/>
              </a:solidFill>
            </a:endParaRPr>
          </a:p>
          <a:p>
            <a:pPr marL="488950" lvl="0" indent="-342900" algn="l" rtl="0">
              <a:lnSpc>
                <a:spcPct val="115000"/>
              </a:lnSpc>
              <a:spcBef>
                <a:spcPts val="0"/>
              </a:spcBef>
              <a:spcAft>
                <a:spcPts val="0"/>
              </a:spcAft>
              <a:buClr>
                <a:schemeClr val="dk1"/>
              </a:buClr>
              <a:buSzPts val="1300"/>
              <a:buAutoNum type="arabicPeriod"/>
            </a:pPr>
            <a:r>
              <a:rPr lang="en" dirty="0">
                <a:solidFill>
                  <a:schemeClr val="dk1"/>
                </a:solidFill>
              </a:rPr>
              <a:t>Front End</a:t>
            </a:r>
            <a:endParaRPr dirty="0">
              <a:solidFill>
                <a:schemeClr val="dk1"/>
              </a:solidFill>
            </a:endParaRPr>
          </a:p>
          <a:p>
            <a:pPr marL="488950" lvl="0" indent="-342900" algn="l" rtl="0">
              <a:lnSpc>
                <a:spcPct val="115000"/>
              </a:lnSpc>
              <a:spcBef>
                <a:spcPts val="0"/>
              </a:spcBef>
              <a:spcAft>
                <a:spcPts val="0"/>
              </a:spcAft>
              <a:buClr>
                <a:schemeClr val="dk1"/>
              </a:buClr>
              <a:buSzPts val="1300"/>
              <a:buAutoNum type="arabicPeriod"/>
            </a:pPr>
            <a:r>
              <a:rPr lang="en" dirty="0">
                <a:solidFill>
                  <a:schemeClr val="dk1"/>
                </a:solidFill>
              </a:rPr>
              <a:t>Gantt Chart</a:t>
            </a:r>
            <a:endParaRPr dirty="0">
              <a:solidFill>
                <a:schemeClr val="dk1"/>
              </a:solidFill>
            </a:endParaRPr>
          </a:p>
          <a:p>
            <a:pPr marL="488950" lvl="0" indent="-342900" algn="l" rtl="0">
              <a:lnSpc>
                <a:spcPct val="115000"/>
              </a:lnSpc>
              <a:spcBef>
                <a:spcPts val="0"/>
              </a:spcBef>
              <a:spcAft>
                <a:spcPts val="0"/>
              </a:spcAft>
              <a:buSzPts val="1300"/>
              <a:buFont typeface="Arial"/>
              <a:buAutoNum type="arabicPeriod"/>
            </a:pPr>
            <a:r>
              <a:rPr lang="en" dirty="0">
                <a:solidFill>
                  <a:schemeClr val="dk1"/>
                </a:solidFill>
              </a:rPr>
              <a:t>Conclusion </a:t>
            </a:r>
            <a:endParaRPr dirty="0">
              <a:solidFill>
                <a:schemeClr val="dk1"/>
              </a:solidFill>
            </a:endParaRPr>
          </a:p>
          <a:p>
            <a:pPr marL="488950" lvl="0" indent="-342900" algn="l" rtl="0">
              <a:lnSpc>
                <a:spcPct val="115000"/>
              </a:lnSpc>
              <a:spcBef>
                <a:spcPts val="0"/>
              </a:spcBef>
              <a:spcAft>
                <a:spcPts val="0"/>
              </a:spcAft>
              <a:buClr>
                <a:schemeClr val="dk1"/>
              </a:buClr>
              <a:buSzPts val="1300"/>
              <a:buAutoNum type="arabicPeriod"/>
            </a:pPr>
            <a:r>
              <a:rPr lang="en" dirty="0">
                <a:solidFill>
                  <a:schemeClr val="dk1"/>
                </a:solidFill>
              </a:rPr>
              <a:t>References</a:t>
            </a:r>
            <a:endParaRPr dirty="0">
              <a:solidFill>
                <a:schemeClr val="dk1"/>
              </a:solidFill>
            </a:endParaRPr>
          </a:p>
          <a:p>
            <a:pPr marL="457200" lvl="0" indent="-228600" algn="l" rtl="0">
              <a:lnSpc>
                <a:spcPct val="115000"/>
              </a:lnSpc>
              <a:spcBef>
                <a:spcPts val="0"/>
              </a:spcBef>
              <a:spcAft>
                <a:spcPts val="0"/>
              </a:spcAft>
              <a:buSzPts val="1300"/>
              <a:buNone/>
            </a:pPr>
            <a:endParaRPr dirty="0"/>
          </a:p>
          <a:p>
            <a:pPr marL="457200" lvl="0" indent="-311150" algn="l" rtl="0">
              <a:lnSpc>
                <a:spcPct val="115000"/>
              </a:lnSpc>
              <a:spcBef>
                <a:spcPts val="0"/>
              </a:spcBef>
              <a:spcAft>
                <a:spcPts val="0"/>
              </a:spcAft>
              <a:buSzPts val="1300"/>
              <a:buNone/>
            </a:pPr>
            <a:endParaRPr dirty="0"/>
          </a:p>
          <a:p>
            <a:pPr marL="457200" lvl="0" indent="-228600" algn="l" rtl="0">
              <a:lnSpc>
                <a:spcPct val="115000"/>
              </a:lnSpc>
              <a:spcBef>
                <a:spcPts val="0"/>
              </a:spcBef>
              <a:spcAft>
                <a:spcPts val="0"/>
              </a:spcAft>
              <a:buSzPts val="13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7F84-424B-2FDE-B7AB-AB37E26F3B96}"/>
              </a:ext>
            </a:extLst>
          </p:cNvPr>
          <p:cNvSpPr>
            <a:spLocks noGrp="1"/>
          </p:cNvSpPr>
          <p:nvPr>
            <p:ph type="title"/>
          </p:nvPr>
        </p:nvSpPr>
        <p:spPr/>
        <p:txBody>
          <a:bodyPr/>
          <a:lstStyle/>
          <a:p>
            <a:endParaRPr lang="en-IN" dirty="0"/>
          </a:p>
        </p:txBody>
      </p:sp>
      <p:sp>
        <p:nvSpPr>
          <p:cNvPr id="3" name="TextBox 2">
            <a:extLst>
              <a:ext uri="{FF2B5EF4-FFF2-40B4-BE49-F238E27FC236}">
                <a16:creationId xmlns:a16="http://schemas.microsoft.com/office/drawing/2014/main" id="{DA561EE0-60BB-E99E-A91D-EDE38071D400}"/>
              </a:ext>
            </a:extLst>
          </p:cNvPr>
          <p:cNvSpPr txBox="1"/>
          <p:nvPr/>
        </p:nvSpPr>
        <p:spPr>
          <a:xfrm>
            <a:off x="1538177" y="2069805"/>
            <a:ext cx="6769395" cy="1015663"/>
          </a:xfrm>
          <a:prstGeom prst="rect">
            <a:avLst/>
          </a:prstGeom>
          <a:noFill/>
        </p:spPr>
        <p:txBody>
          <a:bodyPr wrap="square" rtlCol="0">
            <a:spAutoFit/>
          </a:bodyPr>
          <a:lstStyle/>
          <a:p>
            <a:r>
              <a:rPr lang="en-IN" sz="6000" dirty="0"/>
              <a:t>THANK YOU !!!!!</a:t>
            </a:r>
          </a:p>
        </p:txBody>
      </p:sp>
    </p:spTree>
    <p:extLst>
      <p:ext uri="{BB962C8B-B14F-4D97-AF65-F5344CB8AC3E}">
        <p14:creationId xmlns:p14="http://schemas.microsoft.com/office/powerpoint/2010/main" val="61827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Introduction to Project</a:t>
            </a:r>
            <a:endParaRPr dirty="0">
              <a:solidFill>
                <a:srgbClr val="FFFF00"/>
              </a:solidFill>
            </a:endParaRPr>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79" name="Google Shape;79;p3"/>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dirty="0">
              <a:solidFill>
                <a:srgbClr val="000000"/>
              </a:solidFill>
              <a:latin typeface="Merriweather"/>
              <a:ea typeface="Merriweather"/>
              <a:cs typeface="Merriweather"/>
              <a:sym typeface="Merriweather"/>
            </a:endParaRPr>
          </a:p>
        </p:txBody>
      </p:sp>
      <p:sp>
        <p:nvSpPr>
          <p:cNvPr id="80" name="Google Shape;80;p3"/>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81" name="Google Shape;81;p3"/>
          <p:cNvSpPr txBox="1">
            <a:spLocks noGrp="1"/>
          </p:cNvSpPr>
          <p:nvPr>
            <p:ph type="body" idx="4294967295"/>
          </p:nvPr>
        </p:nvSpPr>
        <p:spPr>
          <a:xfrm>
            <a:off x="79650" y="1276475"/>
            <a:ext cx="8984700" cy="3883500"/>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Clr>
                <a:srgbClr val="000000"/>
              </a:buClr>
              <a:buSzPts val="2000"/>
              <a:buFont typeface="Arial"/>
              <a:buChar char="●"/>
            </a:pPr>
            <a:r>
              <a:rPr lang="en" sz="2000" dirty="0">
                <a:solidFill>
                  <a:srgbClr val="000000"/>
                </a:solidFill>
                <a:latin typeface="Arial"/>
                <a:ea typeface="Arial"/>
                <a:cs typeface="Arial"/>
                <a:sym typeface="Arial"/>
              </a:rPr>
              <a:t>LangMate application is a platform that combines a translator and dictionary with language learning resources.</a:t>
            </a:r>
            <a:endParaRPr sz="2000" dirty="0">
              <a:solidFill>
                <a:srgbClr val="000000"/>
              </a:solidFill>
              <a:latin typeface="Arial"/>
              <a:ea typeface="Arial"/>
              <a:cs typeface="Arial"/>
              <a:sym typeface="Arial"/>
            </a:endParaRPr>
          </a:p>
          <a:p>
            <a:pPr marL="457200" lvl="0" indent="0" algn="just" rtl="0">
              <a:lnSpc>
                <a:spcPct val="115000"/>
              </a:lnSpc>
              <a:spcBef>
                <a:spcPts val="0"/>
              </a:spcBef>
              <a:spcAft>
                <a:spcPts val="0"/>
              </a:spcAft>
              <a:buNone/>
            </a:pPr>
            <a:endParaRPr sz="2000" dirty="0">
              <a:solidFill>
                <a:srgbClr val="000000"/>
              </a:solidFill>
              <a:latin typeface="Arial"/>
              <a:ea typeface="Arial"/>
              <a:cs typeface="Arial"/>
              <a:sym typeface="Arial"/>
            </a:endParaRPr>
          </a:p>
          <a:p>
            <a:pPr marL="457200" lvl="0" indent="-355600" algn="just" rtl="0">
              <a:lnSpc>
                <a:spcPct val="115000"/>
              </a:lnSpc>
              <a:spcBef>
                <a:spcPts val="0"/>
              </a:spcBef>
              <a:spcAft>
                <a:spcPts val="0"/>
              </a:spcAft>
              <a:buClr>
                <a:srgbClr val="000000"/>
              </a:buClr>
              <a:buSzPts val="2000"/>
              <a:buFont typeface="Arial"/>
              <a:buChar char="●"/>
            </a:pPr>
            <a:r>
              <a:rPr lang="en" sz="2000" dirty="0">
                <a:solidFill>
                  <a:srgbClr val="000000"/>
                </a:solidFill>
                <a:latin typeface="Arial"/>
                <a:ea typeface="Arial"/>
                <a:cs typeface="Arial"/>
                <a:sym typeface="Arial"/>
              </a:rPr>
              <a:t>Our platform makes it easy for you to translate and understand foriegn languages, while also providing a comprehensive learning experience. </a:t>
            </a:r>
            <a:endParaRPr sz="2000" dirty="0">
              <a:solidFill>
                <a:srgbClr val="000000"/>
              </a:solidFill>
              <a:latin typeface="Arial"/>
              <a:ea typeface="Arial"/>
              <a:cs typeface="Arial"/>
              <a:sym typeface="Arial"/>
            </a:endParaRPr>
          </a:p>
          <a:p>
            <a:pPr marL="457200" lvl="0" indent="0" algn="just" rtl="0">
              <a:lnSpc>
                <a:spcPct val="115000"/>
              </a:lnSpc>
              <a:spcBef>
                <a:spcPts val="0"/>
              </a:spcBef>
              <a:spcAft>
                <a:spcPts val="0"/>
              </a:spcAft>
              <a:buNone/>
            </a:pPr>
            <a:endParaRPr sz="2000" dirty="0">
              <a:solidFill>
                <a:srgbClr val="000000"/>
              </a:solidFill>
              <a:latin typeface="Arial"/>
              <a:ea typeface="Arial"/>
              <a:cs typeface="Arial"/>
              <a:sym typeface="Arial"/>
            </a:endParaRPr>
          </a:p>
          <a:p>
            <a:pPr marL="457200" lvl="0" indent="-355600" algn="just" rtl="0">
              <a:lnSpc>
                <a:spcPct val="115000"/>
              </a:lnSpc>
              <a:spcBef>
                <a:spcPts val="0"/>
              </a:spcBef>
              <a:spcAft>
                <a:spcPts val="0"/>
              </a:spcAft>
              <a:buClr>
                <a:srgbClr val="000000"/>
              </a:buClr>
              <a:buSzPts val="2000"/>
              <a:buFont typeface="Arial"/>
              <a:buChar char="●"/>
            </a:pPr>
            <a:r>
              <a:rPr lang="en" sz="2000" dirty="0">
                <a:solidFill>
                  <a:srgbClr val="000000"/>
                </a:solidFill>
                <a:latin typeface="Arial"/>
                <a:ea typeface="Arial"/>
                <a:cs typeface="Arial"/>
                <a:sym typeface="Arial"/>
              </a:rPr>
              <a:t>As this platform provides a combination of translation and dictionary tools, It makes it easy for those who want to understand and </a:t>
            </a:r>
            <a:endParaRPr sz="2000" dirty="0">
              <a:solidFill>
                <a:srgbClr val="000000"/>
              </a:solidFill>
              <a:latin typeface="Arial"/>
              <a:ea typeface="Arial"/>
              <a:cs typeface="Arial"/>
              <a:sym typeface="Arial"/>
            </a:endParaRPr>
          </a:p>
          <a:p>
            <a:pPr marL="457200" lvl="0" indent="0" algn="just" rtl="0">
              <a:lnSpc>
                <a:spcPct val="115000"/>
              </a:lnSpc>
              <a:spcBef>
                <a:spcPts val="0"/>
              </a:spcBef>
              <a:spcAft>
                <a:spcPts val="0"/>
              </a:spcAft>
              <a:buNone/>
            </a:pPr>
            <a:r>
              <a:rPr lang="en" sz="2000" dirty="0">
                <a:solidFill>
                  <a:srgbClr val="000000"/>
                </a:solidFill>
                <a:latin typeface="Arial"/>
                <a:ea typeface="Arial"/>
                <a:cs typeface="Arial"/>
                <a:sym typeface="Arial"/>
              </a:rPr>
              <a:t>communicate in foreign languages.</a:t>
            </a:r>
            <a:endParaRPr sz="20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Problem Statement</a:t>
            </a:r>
            <a:endParaRPr dirty="0">
              <a:solidFill>
                <a:srgbClr val="FFFF00"/>
              </a:solidFill>
            </a:endParaRPr>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87" name="Google Shape;87;p4"/>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dirty="0">
              <a:solidFill>
                <a:srgbClr val="000000"/>
              </a:solidFill>
              <a:latin typeface="Merriweather"/>
              <a:ea typeface="Merriweather"/>
              <a:cs typeface="Merriweather"/>
              <a:sym typeface="Merriweather"/>
            </a:endParaRPr>
          </a:p>
        </p:txBody>
      </p:sp>
      <p:sp>
        <p:nvSpPr>
          <p:cNvPr id="88" name="Google Shape;88;p4"/>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89" name="Google Shape;89;p4"/>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SzPts val="1300"/>
              <a:buNone/>
            </a:pPr>
            <a:r>
              <a:rPr lang="en" sz="2000" dirty="0">
                <a:solidFill>
                  <a:srgbClr val="000000"/>
                </a:solidFill>
                <a:latin typeface="Arial"/>
                <a:ea typeface="Arial"/>
                <a:cs typeface="Arial"/>
                <a:sym typeface="Arial"/>
              </a:rPr>
              <a:t>Language barriers can often hinder effective communication and limit opportunities for personal and professional growth. In today's globalized world, there is an increasing demand for individuals to be proficient in multiple languages. However, many traditional language learning methods can be time-consuming, costly, and inaccessible to some. Our project aims to address this problem by providing a convenient and comprehensive platform that combines translation and dictionary tools with language learning resources. Our goal is to make language learning more accessible, efficient, and enjoyable for all.</a:t>
            </a:r>
            <a:endParaRPr sz="2000" dirty="0">
              <a:solidFill>
                <a:srgbClr val="000000"/>
              </a:solidFill>
              <a:latin typeface="Arial"/>
              <a:ea typeface="Arial"/>
              <a:cs typeface="Arial"/>
              <a:sym typeface="Arial"/>
            </a:endParaRPr>
          </a:p>
          <a:p>
            <a:pPr marL="0" lvl="0" indent="0" algn="l" rtl="0">
              <a:lnSpc>
                <a:spcPct val="115000"/>
              </a:lnSpc>
              <a:spcBef>
                <a:spcPts val="0"/>
              </a:spcBef>
              <a:spcAft>
                <a:spcPts val="0"/>
              </a:spcAft>
              <a:buSzPts val="1300"/>
              <a:buNone/>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dirty="0">
                <a:solidFill>
                  <a:srgbClr val="FFFF00"/>
                </a:solidFill>
              </a:rPr>
              <a:t>Objectives of the project</a:t>
            </a:r>
            <a:endParaRPr dirty="0">
              <a:solidFill>
                <a:srgbClr val="FFFF00"/>
              </a:solidFill>
            </a:endParaRPr>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95" name="Google Shape;95;p5"/>
          <p:cNvSpPr txBox="1">
            <a:spLocks noGrp="1"/>
          </p:cNvSpPr>
          <p:nvPr>
            <p:ph type="body" idx="4294967295"/>
          </p:nvPr>
        </p:nvSpPr>
        <p:spPr>
          <a:xfrm>
            <a:off x="134679" y="1360967"/>
            <a:ext cx="8697621" cy="3614658"/>
          </a:xfrm>
          <a:prstGeom prst="rect">
            <a:avLst/>
          </a:prstGeom>
          <a:noFill/>
          <a:ln>
            <a:noFill/>
          </a:ln>
        </p:spPr>
        <p:txBody>
          <a:bodyPr spcFirstLastPara="1" wrap="square" lIns="91425" tIns="91425" rIns="91425" bIns="91425" anchor="t" anchorCtr="0">
            <a:noAutofit/>
          </a:bodyPr>
          <a:lstStyle/>
          <a:p>
            <a:pPr marL="114300" lvl="0" indent="0" algn="just" rtl="0">
              <a:lnSpc>
                <a:spcPct val="100000"/>
              </a:lnSpc>
              <a:spcBef>
                <a:spcPts val="0"/>
              </a:spcBef>
              <a:spcAft>
                <a:spcPts val="0"/>
              </a:spcAft>
              <a:buClr>
                <a:schemeClr val="lt1"/>
              </a:buClr>
              <a:buSzPts val="1800"/>
              <a:buNone/>
            </a:pPr>
            <a:r>
              <a:rPr lang="en-US" sz="1800" dirty="0">
                <a:solidFill>
                  <a:schemeClr val="lt1"/>
                </a:solidFill>
                <a:latin typeface="Times New Roman"/>
                <a:ea typeface="Times New Roman"/>
                <a:cs typeface="Times New Roman"/>
                <a:sym typeface="Times New Roman"/>
              </a:rPr>
              <a:t>t easy for. To</a:t>
            </a:r>
            <a:endParaRPr sz="1800" dirty="0">
              <a:solidFill>
                <a:schemeClr val="lt1"/>
              </a:solidFill>
              <a:latin typeface="Times New Roman"/>
              <a:ea typeface="Times New Roman"/>
              <a:cs typeface="Times New Roman"/>
              <a:sym typeface="Times New Roman"/>
            </a:endParaRPr>
          </a:p>
        </p:txBody>
      </p:sp>
      <p:sp>
        <p:nvSpPr>
          <p:cNvPr id="96" name="Google Shape;96;p5"/>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
        <p:nvSpPr>
          <p:cNvPr id="6" name="TextBox 5">
            <a:extLst>
              <a:ext uri="{FF2B5EF4-FFF2-40B4-BE49-F238E27FC236}">
                <a16:creationId xmlns:a16="http://schemas.microsoft.com/office/drawing/2014/main" id="{7F94BEE0-1144-AED0-BCAB-EA582A01B985}"/>
              </a:ext>
            </a:extLst>
          </p:cNvPr>
          <p:cNvSpPr txBox="1"/>
          <p:nvPr/>
        </p:nvSpPr>
        <p:spPr>
          <a:xfrm>
            <a:off x="134679" y="1411775"/>
            <a:ext cx="8938437" cy="3170099"/>
          </a:xfrm>
          <a:prstGeom prst="rect">
            <a:avLst/>
          </a:prstGeom>
          <a:noFill/>
        </p:spPr>
        <p:txBody>
          <a:bodyPr wrap="square" rtlCol="0">
            <a:spAutoFit/>
          </a:bodyPr>
          <a:lstStyle/>
          <a:p>
            <a:pPr marL="342900" indent="-342900">
              <a:buAutoNum type="arabicPeriod"/>
            </a:pPr>
            <a:r>
              <a:rPr lang="en-US" sz="2000" dirty="0"/>
              <a:t>To make it easy for users to translate and understand foreign languages.</a:t>
            </a:r>
          </a:p>
          <a:p>
            <a:pPr marL="342900" indent="-342900">
              <a:buAutoNum type="arabicPeriod"/>
            </a:pPr>
            <a:endParaRPr lang="en-US" sz="2000" dirty="0"/>
          </a:p>
          <a:p>
            <a:pPr marL="342900" indent="-342900">
              <a:buAutoNum type="arabicPeriod"/>
            </a:pPr>
            <a:r>
              <a:rPr lang="en-US" sz="2000" dirty="0"/>
              <a:t>To provide resources that help users learn a new language efficiently and effectively.</a:t>
            </a:r>
          </a:p>
          <a:p>
            <a:pPr marL="342900" indent="-342900">
              <a:buAutoNum type="arabicPeriod"/>
            </a:pPr>
            <a:endParaRPr lang="en-US" sz="2000" dirty="0"/>
          </a:p>
          <a:p>
            <a:pPr marL="342900" indent="-342900">
              <a:buAutoNum type="arabicPeriod"/>
            </a:pPr>
            <a:r>
              <a:rPr lang="en-US" sz="2000" dirty="0"/>
              <a:t>To offer an affordable and convenient language learning platform that can be accessed from anywhere.</a:t>
            </a:r>
          </a:p>
          <a:p>
            <a:pPr marL="342900" indent="-342900">
              <a:buAutoNum type="arabicPeriod"/>
            </a:pPr>
            <a:endParaRPr lang="en-US" sz="2000" dirty="0"/>
          </a:p>
          <a:p>
            <a:pPr marL="342900" indent="-342900">
              <a:buAutoNum type="arabicPeriod"/>
            </a:pPr>
            <a:r>
              <a:rPr lang="en-US" sz="2000" dirty="0"/>
              <a:t>To continuously improve and update the platform to better meet the needs of language learners</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311725" y="222650"/>
            <a:ext cx="85206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Requirements of the system (Hardware, software)</a:t>
            </a:r>
            <a:endParaRPr dirty="0">
              <a:solidFill>
                <a:srgbClr val="FFFF00"/>
              </a:solidFill>
            </a:endParaRPr>
          </a:p>
          <a:p>
            <a:pPr marL="0" lvl="0" indent="0" algn="ctr" rtl="0">
              <a:lnSpc>
                <a:spcPct val="100000"/>
              </a:lnSpc>
              <a:spcBef>
                <a:spcPts val="0"/>
              </a:spcBef>
              <a:spcAft>
                <a:spcPts val="0"/>
              </a:spcAft>
              <a:buSzPts val="2800"/>
              <a:buNone/>
            </a:pPr>
            <a:endParaRPr dirty="0">
              <a:solidFill>
                <a:srgbClr val="FFFF00"/>
              </a:solidFill>
            </a:endParaRPr>
          </a:p>
        </p:txBody>
      </p:sp>
      <p:sp>
        <p:nvSpPr>
          <p:cNvPr id="102" name="Google Shape;102;p6"/>
          <p:cNvSpPr txBox="1"/>
          <p:nvPr/>
        </p:nvSpPr>
        <p:spPr>
          <a:xfrm>
            <a:off x="169794" y="1396150"/>
            <a:ext cx="8397600" cy="352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000" b="1" i="0" u="none" strike="noStrike" cap="none" dirty="0">
                <a:solidFill>
                  <a:srgbClr val="000000"/>
                </a:solidFill>
                <a:latin typeface="+mj-lt"/>
                <a:ea typeface="Roboto"/>
                <a:cs typeface="Times New Roman" panose="02020603050405020304" pitchFamily="18" charset="0"/>
                <a:sym typeface="Roboto"/>
              </a:rPr>
              <a:t>Hardware Requirements:-</a:t>
            </a:r>
          </a:p>
          <a:p>
            <a:pPr marL="342900" lvl="0" indent="-342900">
              <a:lnSpc>
                <a:spcPct val="115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A computer or mobile device with a modern web browser (such as Chrome, Firefox, or Safari) and an internet connection.</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Should have a good quality speaker to enjoy the benefit of text-to-speech.</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Ram should be around 2gb for smooth experience.</a:t>
            </a:r>
            <a:endParaRPr lang="en-IN" sz="1800" dirty="0">
              <a:effectLst/>
              <a:latin typeface="Calibri" panose="020F0502020204030204" pitchFamily="34" charset="0"/>
              <a:ea typeface="Calibri" panose="020F0502020204030204" pitchFamily="34" charset="0"/>
            </a:endParaRPr>
          </a:p>
          <a:p>
            <a:pPr marL="0" marR="0" lvl="0" indent="0" algn="l" rtl="0">
              <a:lnSpc>
                <a:spcPct val="100000"/>
              </a:lnSpc>
              <a:spcBef>
                <a:spcPts val="0"/>
              </a:spcBef>
              <a:spcAft>
                <a:spcPts val="0"/>
              </a:spcAft>
              <a:buClr>
                <a:srgbClr val="000000"/>
              </a:buClr>
              <a:buSzPts val="2800"/>
              <a:buFont typeface="Arial"/>
              <a:buNone/>
            </a:pPr>
            <a:endParaRPr lang="en-US" sz="2000" dirty="0">
              <a:latin typeface="+mj-lt"/>
              <a:ea typeface="Roboto"/>
              <a:cs typeface="Times New Roman" panose="02020603050405020304" pitchFamily="18" charset="0"/>
              <a:sym typeface="Roboto"/>
            </a:endParaRPr>
          </a:p>
          <a:p>
            <a:pPr marL="0" marR="0" lvl="0" indent="0" algn="l" rtl="0">
              <a:lnSpc>
                <a:spcPct val="100000"/>
              </a:lnSpc>
              <a:spcBef>
                <a:spcPts val="0"/>
              </a:spcBef>
              <a:spcAft>
                <a:spcPts val="0"/>
              </a:spcAft>
              <a:buClr>
                <a:srgbClr val="000000"/>
              </a:buClr>
              <a:buSzPts val="2800"/>
              <a:buFont typeface="Arial"/>
              <a:buNone/>
            </a:pPr>
            <a:r>
              <a:rPr lang="en-US" sz="2000" b="1" dirty="0">
                <a:latin typeface="+mj-lt"/>
                <a:ea typeface="Roboto"/>
                <a:cs typeface="Times New Roman" panose="02020603050405020304" pitchFamily="18" charset="0"/>
                <a:sym typeface="Roboto"/>
              </a:rPr>
              <a:t>Software Requirements:-</a:t>
            </a:r>
          </a:p>
          <a:p>
            <a:pPr marL="285750" marR="0" lvl="0" indent="-285750" algn="l" rtl="0">
              <a:lnSpc>
                <a:spcPct val="100000"/>
              </a:lnSpc>
              <a:spcBef>
                <a:spcPts val="0"/>
              </a:spcBef>
              <a:spcAft>
                <a:spcPts val="0"/>
              </a:spcAft>
              <a:buClr>
                <a:srgbClr val="000000"/>
              </a:buClr>
              <a:buSzPts val="28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Operating System: Windows 7 Onwards. </a:t>
            </a:r>
          </a:p>
          <a:p>
            <a:pPr marL="285750" marR="0" lvl="0" indent="-285750" algn="l" rtl="0">
              <a:lnSpc>
                <a:spcPct val="100000"/>
              </a:lnSpc>
              <a:spcBef>
                <a:spcPts val="0"/>
              </a:spcBef>
              <a:spcAft>
                <a:spcPts val="0"/>
              </a:spcAft>
              <a:buClr>
                <a:srgbClr val="000000"/>
              </a:buClr>
              <a:buSzPts val="280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programming languages such as HTML, CSS, JavaScript, to develop the         application.</a:t>
            </a: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chemeClr val="lt1"/>
                </a:solidFill>
                <a:latin typeface="Merriweather"/>
                <a:ea typeface="Merriweather"/>
                <a:cs typeface="Merriweather"/>
                <a:sym typeface="Merriweather"/>
              </a:rPr>
              <a:t>Problem Statement</a:t>
            </a: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System Design of the proposed system</a:t>
            </a:r>
            <a:endParaRPr dirty="0">
              <a:solidFill>
                <a:srgbClr val="FFFF00"/>
              </a:solidFill>
            </a:endParaRPr>
          </a:p>
        </p:txBody>
      </p:sp>
      <p:pic>
        <p:nvPicPr>
          <p:cNvPr id="4" name="Picture 3">
            <a:extLst>
              <a:ext uri="{FF2B5EF4-FFF2-40B4-BE49-F238E27FC236}">
                <a16:creationId xmlns:a16="http://schemas.microsoft.com/office/drawing/2014/main" id="{7C5B9306-04EC-DBD1-5434-7A4E734907A5}"/>
              </a:ext>
            </a:extLst>
          </p:cNvPr>
          <p:cNvPicPr>
            <a:picLocks noChangeAspect="1"/>
          </p:cNvPicPr>
          <p:nvPr/>
        </p:nvPicPr>
        <p:blipFill>
          <a:blip r:embed="rId3"/>
          <a:stretch>
            <a:fillRect/>
          </a:stretch>
        </p:blipFill>
        <p:spPr>
          <a:xfrm>
            <a:off x="4103777" y="1466319"/>
            <a:ext cx="3154716" cy="3405901"/>
          </a:xfrm>
          <a:prstGeom prst="rect">
            <a:avLst/>
          </a:prstGeom>
        </p:spPr>
      </p:pic>
      <p:sp>
        <p:nvSpPr>
          <p:cNvPr id="5" name="TextBox 4">
            <a:extLst>
              <a:ext uri="{FF2B5EF4-FFF2-40B4-BE49-F238E27FC236}">
                <a16:creationId xmlns:a16="http://schemas.microsoft.com/office/drawing/2014/main" id="{29837AC9-DDE8-9C58-F123-F286D67FFA70}"/>
              </a:ext>
            </a:extLst>
          </p:cNvPr>
          <p:cNvSpPr txBox="1"/>
          <p:nvPr/>
        </p:nvSpPr>
        <p:spPr>
          <a:xfrm>
            <a:off x="591879" y="1566569"/>
            <a:ext cx="2587255" cy="307777"/>
          </a:xfrm>
          <a:prstGeom prst="rect">
            <a:avLst/>
          </a:prstGeom>
          <a:noFill/>
        </p:spPr>
        <p:txBody>
          <a:bodyPr wrap="square" rtlCol="0">
            <a:spAutoFit/>
          </a:bodyPr>
          <a:lstStyle/>
          <a:p>
            <a:r>
              <a:rPr lang="en-IN" dirty="0"/>
              <a:t>SEQUENCE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E44B-FF49-2C3D-C606-C4B716BFD171}"/>
              </a:ext>
            </a:extLst>
          </p:cNvPr>
          <p:cNvSpPr>
            <a:spLocks noGrp="1"/>
          </p:cNvSpPr>
          <p:nvPr>
            <p:ph type="title"/>
          </p:nvPr>
        </p:nvSpPr>
        <p:spPr/>
        <p:txBody>
          <a:bodyPr/>
          <a:lstStyle/>
          <a:p>
            <a:r>
              <a:rPr lang="en-IN" dirty="0">
                <a:solidFill>
                  <a:srgbClr val="FFFF00"/>
                </a:solidFill>
              </a:rPr>
              <a:t>System Design of the proposed system</a:t>
            </a:r>
          </a:p>
        </p:txBody>
      </p:sp>
      <p:pic>
        <p:nvPicPr>
          <p:cNvPr id="4" name="Picture 3">
            <a:extLst>
              <a:ext uri="{FF2B5EF4-FFF2-40B4-BE49-F238E27FC236}">
                <a16:creationId xmlns:a16="http://schemas.microsoft.com/office/drawing/2014/main" id="{DAC06A5E-60B4-ED8E-AAD5-CD96EA0DB352}"/>
              </a:ext>
            </a:extLst>
          </p:cNvPr>
          <p:cNvPicPr>
            <a:picLocks noChangeAspect="1"/>
          </p:cNvPicPr>
          <p:nvPr/>
        </p:nvPicPr>
        <p:blipFill>
          <a:blip r:embed="rId2"/>
          <a:stretch>
            <a:fillRect/>
          </a:stretch>
        </p:blipFill>
        <p:spPr>
          <a:xfrm>
            <a:off x="3339439" y="1453116"/>
            <a:ext cx="4684599" cy="3434397"/>
          </a:xfrm>
          <a:prstGeom prst="rect">
            <a:avLst/>
          </a:prstGeom>
        </p:spPr>
      </p:pic>
      <p:sp>
        <p:nvSpPr>
          <p:cNvPr id="5" name="TextBox 4">
            <a:extLst>
              <a:ext uri="{FF2B5EF4-FFF2-40B4-BE49-F238E27FC236}">
                <a16:creationId xmlns:a16="http://schemas.microsoft.com/office/drawing/2014/main" id="{95CC49A0-ACB3-ABC2-3602-2EEFB24EFBEE}"/>
              </a:ext>
            </a:extLst>
          </p:cNvPr>
          <p:cNvSpPr txBox="1"/>
          <p:nvPr/>
        </p:nvSpPr>
        <p:spPr>
          <a:xfrm>
            <a:off x="368595" y="1715386"/>
            <a:ext cx="2502195" cy="307777"/>
          </a:xfrm>
          <a:prstGeom prst="rect">
            <a:avLst/>
          </a:prstGeom>
          <a:noFill/>
        </p:spPr>
        <p:txBody>
          <a:bodyPr wrap="square" rtlCol="0">
            <a:spAutoFit/>
          </a:bodyPr>
          <a:lstStyle/>
          <a:p>
            <a:r>
              <a:rPr lang="en-IN" dirty="0"/>
              <a:t>ACTIVITY DIAGRAM:</a:t>
            </a:r>
          </a:p>
        </p:txBody>
      </p:sp>
    </p:spTree>
    <p:extLst>
      <p:ext uri="{BB962C8B-B14F-4D97-AF65-F5344CB8AC3E}">
        <p14:creationId xmlns:p14="http://schemas.microsoft.com/office/powerpoint/2010/main" val="75805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52D5-4A35-212C-797F-2036BC67BCEF}"/>
              </a:ext>
            </a:extLst>
          </p:cNvPr>
          <p:cNvSpPr>
            <a:spLocks noGrp="1"/>
          </p:cNvSpPr>
          <p:nvPr>
            <p:ph type="title"/>
          </p:nvPr>
        </p:nvSpPr>
        <p:spPr/>
        <p:txBody>
          <a:bodyPr/>
          <a:lstStyle/>
          <a:p>
            <a:r>
              <a:rPr lang="en-IN" dirty="0">
                <a:solidFill>
                  <a:srgbClr val="FFFF00"/>
                </a:solidFill>
              </a:rPr>
              <a:t>System Design of the proposed system</a:t>
            </a:r>
          </a:p>
        </p:txBody>
      </p:sp>
      <p:pic>
        <p:nvPicPr>
          <p:cNvPr id="4" name="Picture 3">
            <a:extLst>
              <a:ext uri="{FF2B5EF4-FFF2-40B4-BE49-F238E27FC236}">
                <a16:creationId xmlns:a16="http://schemas.microsoft.com/office/drawing/2014/main" id="{CC8C5969-CDAA-814E-C175-EAC6A8A9784D}"/>
              </a:ext>
            </a:extLst>
          </p:cNvPr>
          <p:cNvPicPr>
            <a:picLocks noChangeAspect="1"/>
          </p:cNvPicPr>
          <p:nvPr/>
        </p:nvPicPr>
        <p:blipFill>
          <a:blip r:embed="rId2"/>
          <a:stretch>
            <a:fillRect/>
          </a:stretch>
        </p:blipFill>
        <p:spPr>
          <a:xfrm>
            <a:off x="3930015" y="1389321"/>
            <a:ext cx="4228701" cy="3639326"/>
          </a:xfrm>
          <a:prstGeom prst="rect">
            <a:avLst/>
          </a:prstGeom>
        </p:spPr>
      </p:pic>
      <p:sp>
        <p:nvSpPr>
          <p:cNvPr id="5" name="TextBox 4">
            <a:extLst>
              <a:ext uri="{FF2B5EF4-FFF2-40B4-BE49-F238E27FC236}">
                <a16:creationId xmlns:a16="http://schemas.microsoft.com/office/drawing/2014/main" id="{876997C2-CAAA-0C60-181C-56029DF8156E}"/>
              </a:ext>
            </a:extLst>
          </p:cNvPr>
          <p:cNvSpPr txBox="1"/>
          <p:nvPr/>
        </p:nvSpPr>
        <p:spPr>
          <a:xfrm>
            <a:off x="482009" y="1720419"/>
            <a:ext cx="2367516" cy="307777"/>
          </a:xfrm>
          <a:prstGeom prst="rect">
            <a:avLst/>
          </a:prstGeom>
          <a:noFill/>
        </p:spPr>
        <p:txBody>
          <a:bodyPr wrap="square" rtlCol="0">
            <a:spAutoFit/>
          </a:bodyPr>
          <a:lstStyle/>
          <a:p>
            <a:r>
              <a:rPr lang="en-IN" dirty="0"/>
              <a:t>COMPONENT DIAGRAM:</a:t>
            </a:r>
          </a:p>
        </p:txBody>
      </p:sp>
    </p:spTree>
    <p:extLst>
      <p:ext uri="{BB962C8B-B14F-4D97-AF65-F5344CB8AC3E}">
        <p14:creationId xmlns:p14="http://schemas.microsoft.com/office/powerpoint/2010/main" val="1109223633"/>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647</Words>
  <Application>Microsoft Office PowerPoint</Application>
  <PresentationFormat>On-screen Show (16:9)</PresentationFormat>
  <Paragraphs>91</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Roboto</vt:lpstr>
      <vt:lpstr>Arial</vt:lpstr>
      <vt:lpstr>Calibri</vt:lpstr>
      <vt:lpstr>Merriweather</vt:lpstr>
      <vt:lpstr>Wingdings</vt:lpstr>
      <vt:lpstr>Paradigm</vt:lpstr>
      <vt:lpstr>PowerPoint Presentation</vt:lpstr>
      <vt:lpstr>Content</vt:lpstr>
      <vt:lpstr>Introduction to Project  </vt:lpstr>
      <vt:lpstr>Problem Statement  </vt:lpstr>
      <vt:lpstr>Objectives of the project  </vt:lpstr>
      <vt:lpstr>Requirements of the system (Hardware, software) </vt:lpstr>
      <vt:lpstr>System Design of the proposed system</vt:lpstr>
      <vt:lpstr>System Design of the proposed system</vt:lpstr>
      <vt:lpstr>System Design of the proposed system</vt:lpstr>
      <vt:lpstr>Front End</vt:lpstr>
      <vt:lpstr>         Front End</vt:lpstr>
      <vt:lpstr>         Front End</vt:lpstr>
      <vt:lpstr>           Front End</vt:lpstr>
      <vt:lpstr>       Front End</vt:lpstr>
      <vt:lpstr>         Front End</vt:lpstr>
      <vt:lpstr>       Front End</vt:lpstr>
      <vt:lpstr>Gantt Chart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Mona</dc:creator>
  <cp:lastModifiedBy>chaitanya tendolkar</cp:lastModifiedBy>
  <cp:revision>6</cp:revision>
  <dcterms:modified xsi:type="dcterms:W3CDTF">2023-03-19T11:40:49Z</dcterms:modified>
</cp:coreProperties>
</file>