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FF2CC"/>
    <a:srgbClr val="DFC9EF"/>
    <a:srgbClr val="CFA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2919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2DDF8-E6EE-4C89-9613-00B6B348D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1B2E43-554E-48B3-99EA-4F4C47625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5C079B-958E-4C1F-933D-B2A9860B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4329-F029-4035-ACD3-5B61C675BB3B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31E7A-996D-4D59-A011-9A85F8CC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0C0CAF-9196-4C58-98D4-25FDBD53F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49CA-65B4-4287-913D-7A4A1DD27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43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0DAC-4699-46F6-B1EC-440031D6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AF2D7F-1DAB-40FE-9A6D-77E9AA3D6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F89FA9-676A-432B-9F86-EFD15994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4329-F029-4035-ACD3-5B61C675BB3B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70FB56-785C-4F03-931E-ABF842D1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C00E47-D968-488B-9A26-0D50FD32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49CA-65B4-4287-913D-7A4A1DD27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62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FF977B-F9E5-4F91-8EF0-632BA30C0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032627-C47B-4D8A-85E5-DF90C3380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279866-7F4C-4151-A78B-C8B0EC9A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4329-F029-4035-ACD3-5B61C675BB3B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CE27E-66E4-4E5B-9350-FA1E0B6F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D81C3F-9FA7-48F6-90D7-03DC8A11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49CA-65B4-4287-913D-7A4A1DD27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79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B8990B-1321-4629-B1BC-E1387218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6BAC8-E378-4344-9F33-DAA254E7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CC18E0-D673-4285-B577-DB93DEC1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4329-F029-4035-ACD3-5B61C675BB3B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C06835-3792-4F41-B8CE-EA81EFF9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4B4A33-877C-4A5D-96AE-620243EA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49CA-65B4-4287-913D-7A4A1DD27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47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FA163-47E8-4FC7-8C08-D848C79E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2C8E8D-217A-4665-B5C3-9EF08AC70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D72514-87E0-4095-A8F6-D2523C89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4329-F029-4035-ACD3-5B61C675BB3B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D8E64A-C043-4332-80D9-8C98AF29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C2F6D9-ECAD-4823-BC0C-08ECD354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49CA-65B4-4287-913D-7A4A1DD27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31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4AF34-9BCF-474D-B8F6-1E8FB492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C37AAC-8D40-4432-BAB7-0E685A1EF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969DE6-FA06-4F4E-BCE6-F905787B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F70E39-BB20-4434-BAFF-29B341AA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4329-F029-4035-ACD3-5B61C675BB3B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D4CDB8-F8BE-456E-94C7-05F2BE4D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01B9C2-9EE9-4886-953D-2C9AC1B2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49CA-65B4-4287-913D-7A4A1DD27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52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B2916-7B89-4672-BB93-E04E82C3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B75AFB-7023-4064-BB7F-3EE75E96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6B9256-5DE7-4BF6-B1A9-44EB55098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FC87D0-901F-4F93-B335-706C0CB74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000707-39C9-4B48-BBD2-E918A3B1C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D6C09CF-0C1E-4BD1-95FD-F5D7A5D6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4329-F029-4035-ACD3-5B61C675BB3B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E05DFD-B1A3-4A02-9361-E44AC2BC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554757-F77A-4957-AFEB-08C8C2E2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49CA-65B4-4287-913D-7A4A1DD27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77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B9557-E2F5-44A4-8E40-C309D13A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0829AA-0FDF-460A-BBC7-A33A6CB8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4329-F029-4035-ACD3-5B61C675BB3B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AC9BAB3-D030-479B-9BF0-55E43432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DEE596-E61B-4DAC-AC22-9E8EFFF0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49CA-65B4-4287-913D-7A4A1DD27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30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371316-6EF7-4378-AC1E-44B00765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4329-F029-4035-ACD3-5B61C675BB3B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83D6EAE-2D72-4018-B3CB-0566ED25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2FE2AE-AA61-4577-9D09-99C7852B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49CA-65B4-4287-913D-7A4A1DD27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70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48A44-3566-4689-BD88-14763BF3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4A6671-9118-4AB9-894C-C0375D43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CD7DA9-E0C0-41B4-9F80-0CA0D02EF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1E9F31-2095-443E-8E2E-F66E1A4B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4329-F029-4035-ACD3-5B61C675BB3B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620C53-6DC2-40C0-ABFC-8E6FE859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D5D9EA-D263-4E98-9C03-337068D2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49CA-65B4-4287-913D-7A4A1DD27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50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15102-835B-4118-A3D4-548A5DEA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681CD9-54CB-4D9B-AC0E-670A87D67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DBC4F5-DDF4-43C3-BD36-6720FCB9C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B23867-3048-419A-B8DD-CE582870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4329-F029-4035-ACD3-5B61C675BB3B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2732F5-A5EF-4493-AC9E-37190026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52DE21-27CE-472A-9486-B3C2A7B4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E49CA-65B4-4287-913D-7A4A1DD27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73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6E1034-779C-4599-AA2F-46EC757A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02D685-AD33-4198-A0E5-E7FC77675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A22731-D4C5-41E3-9003-A927D6CB2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E4329-F029-4035-ACD3-5B61C675BB3B}" type="datetimeFigureOut">
              <a:rPr lang="zh-TW" altLang="en-US" smtClean="0"/>
              <a:t>2020/12/31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88C97C-3884-4022-8FD5-07D233570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C0CB91-1860-42ED-BB72-1C80EE1A2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49CA-65B4-4287-913D-7A4A1DD275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671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1BC17B0-3EAA-4F52-B407-8F29FE64DE4A}"/>
              </a:ext>
            </a:extLst>
          </p:cNvPr>
          <p:cNvSpPr/>
          <p:nvPr/>
        </p:nvSpPr>
        <p:spPr>
          <a:xfrm>
            <a:off x="135596" y="758371"/>
            <a:ext cx="1797050" cy="10223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Frame 1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D5AE1BB-0A75-4DD0-A813-BCBB15035447}"/>
              </a:ext>
            </a:extLst>
          </p:cNvPr>
          <p:cNvSpPr/>
          <p:nvPr/>
        </p:nvSpPr>
        <p:spPr>
          <a:xfrm>
            <a:off x="1932646" y="758371"/>
            <a:ext cx="1797050" cy="10223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Frame 2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541AD16-5F89-4D4B-95B8-99425B431E08}"/>
              </a:ext>
            </a:extLst>
          </p:cNvPr>
          <p:cNvSpPr/>
          <p:nvPr/>
        </p:nvSpPr>
        <p:spPr>
          <a:xfrm>
            <a:off x="4326596" y="758371"/>
            <a:ext cx="1797050" cy="10223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Frame 16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F3324FF-876F-4662-8640-8EF5D1B407D5}"/>
              </a:ext>
            </a:extLst>
          </p:cNvPr>
          <p:cNvSpPr/>
          <p:nvPr/>
        </p:nvSpPr>
        <p:spPr>
          <a:xfrm>
            <a:off x="7920696" y="758371"/>
            <a:ext cx="1797050" cy="10223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Frame 18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941B011-DC96-473B-B900-387F5F01523C}"/>
              </a:ext>
            </a:extLst>
          </p:cNvPr>
          <p:cNvSpPr/>
          <p:nvPr/>
        </p:nvSpPr>
        <p:spPr>
          <a:xfrm>
            <a:off x="6123646" y="758371"/>
            <a:ext cx="1797050" cy="10223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Frame 17</a:t>
            </a:r>
          </a:p>
        </p:txBody>
      </p:sp>
      <p:sp>
        <p:nvSpPr>
          <p:cNvPr id="51" name="右大括弧 50">
            <a:extLst>
              <a:ext uri="{FF2B5EF4-FFF2-40B4-BE49-F238E27FC236}">
                <a16:creationId xmlns:a16="http://schemas.microsoft.com/office/drawing/2014/main" id="{42136C6F-BE76-47EF-AC9B-32505BE64CF8}"/>
              </a:ext>
            </a:extLst>
          </p:cNvPr>
          <p:cNvSpPr/>
          <p:nvPr/>
        </p:nvSpPr>
        <p:spPr>
          <a:xfrm rot="5400000">
            <a:off x="2977471" y="-773823"/>
            <a:ext cx="304300" cy="598805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99B88F1-1B8C-4E25-A89C-D4EC1ECAC443}"/>
              </a:ext>
            </a:extLst>
          </p:cNvPr>
          <p:cNvSpPr txBox="1"/>
          <p:nvPr/>
        </p:nvSpPr>
        <p:spPr>
          <a:xfrm>
            <a:off x="3847171" y="1084880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…</a:t>
            </a:r>
            <a:endParaRPr lang="zh-TW" altLang="en-US" sz="2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70AF1E2A-CA8B-4E9A-8692-9055A755FE6B}"/>
              </a:ext>
            </a:extLst>
          </p:cNvPr>
          <p:cNvSpPr txBox="1"/>
          <p:nvPr/>
        </p:nvSpPr>
        <p:spPr>
          <a:xfrm>
            <a:off x="9835221" y="1084880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…</a:t>
            </a:r>
            <a:endParaRPr lang="zh-TW" altLang="en-US" sz="20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B31BE31-9A32-487A-B3C6-180FB075CFE0}"/>
              </a:ext>
            </a:extLst>
          </p:cNvPr>
          <p:cNvSpPr/>
          <p:nvPr/>
        </p:nvSpPr>
        <p:spPr>
          <a:xfrm>
            <a:off x="10314646" y="758371"/>
            <a:ext cx="1797050" cy="10223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Frame 64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2CFC5CC6-8FCD-4C20-81DA-B381A5BCD7D1}"/>
                  </a:ext>
                </a:extLst>
              </p:cNvPr>
              <p:cNvSpPr txBox="1"/>
              <p:nvPr/>
            </p:nvSpPr>
            <p:spPr>
              <a:xfrm>
                <a:off x="1657317" y="2659684"/>
                <a:ext cx="2944608" cy="52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video clip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000" dirty="0"/>
                  <a:t> s )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2CFC5CC6-8FCD-4C20-81DA-B381A5BCD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17" y="2659684"/>
                <a:ext cx="2944608" cy="528543"/>
              </a:xfrm>
              <a:prstGeom prst="rect">
                <a:avLst/>
              </a:prstGeom>
              <a:blipFill>
                <a:blip r:embed="rId2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F9FD1E22-5E45-4381-8D56-BC16F9F395A3}"/>
              </a:ext>
            </a:extLst>
          </p:cNvPr>
          <p:cNvSpPr/>
          <p:nvPr/>
        </p:nvSpPr>
        <p:spPr>
          <a:xfrm>
            <a:off x="1779620" y="3504424"/>
            <a:ext cx="2700000" cy="90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Emotion Recognition &amp; Depression Estimation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09010A4A-EEC4-4109-9CFD-B7E568BA740C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3129620" y="3188227"/>
            <a:ext cx="1" cy="316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CFBA68BD-E5C2-49E1-BFC5-3499F6DCFABF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>
            <a:off x="3129620" y="4404424"/>
            <a:ext cx="1" cy="411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9D63BE3E-662F-4959-89AF-D9899A47FB82}"/>
                  </a:ext>
                </a:extLst>
              </p:cNvPr>
              <p:cNvSpPr txBox="1"/>
              <p:nvPr/>
            </p:nvSpPr>
            <p:spPr>
              <a:xfrm>
                <a:off x="1440504" y="4816321"/>
                <a:ext cx="3378233" cy="73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Emotion Prediction: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endParaRPr lang="en-US" altLang="zh-TW" sz="2000" dirty="0"/>
              </a:p>
              <a:p>
                <a:pPr algn="ctr"/>
                <a:r>
                  <a:rPr lang="en-US" altLang="zh-TW" sz="2000" dirty="0"/>
                  <a:t>Depression Prediction: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zh-TW" sz="2000" dirty="0"/>
                  <a:t> </a:t>
                </a:r>
              </a:p>
            </p:txBody>
          </p:sp>
        </mc:Choice>
        <mc:Fallback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9D63BE3E-662F-4959-89AF-D9899A47F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04" y="4816321"/>
                <a:ext cx="3378233" cy="738728"/>
              </a:xfrm>
              <a:prstGeom prst="rect">
                <a:avLst/>
              </a:prstGeom>
              <a:blipFill>
                <a:blip r:embed="rId3"/>
                <a:stretch>
                  <a:fillRect t="-4132" b="-115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47D12EA2-3616-45F1-9CCF-52C8583A8215}"/>
              </a:ext>
            </a:extLst>
          </p:cNvPr>
          <p:cNvSpPr txBox="1"/>
          <p:nvPr/>
        </p:nvSpPr>
        <p:spPr>
          <a:xfrm>
            <a:off x="78446" y="9367635"/>
            <a:ext cx="2607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Prediction Queue: </a:t>
            </a:r>
            <a:endParaRPr lang="zh-TW" altLang="en-US" sz="2000" dirty="0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9BA3097C-2578-4F39-B04A-2B4F3A01ECCC}"/>
              </a:ext>
            </a:extLst>
          </p:cNvPr>
          <p:cNvCxnSpPr>
            <a:cxnSpLocks/>
            <a:stCxn id="66" idx="2"/>
            <a:endCxn id="82" idx="0"/>
          </p:cNvCxnSpPr>
          <p:nvPr/>
        </p:nvCxnSpPr>
        <p:spPr>
          <a:xfrm flipH="1">
            <a:off x="3129620" y="5555049"/>
            <a:ext cx="1" cy="411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BD025379-EC52-42F3-AF5A-696167F5BC48}"/>
              </a:ext>
            </a:extLst>
          </p:cNvPr>
          <p:cNvSpPr/>
          <p:nvPr/>
        </p:nvSpPr>
        <p:spPr>
          <a:xfrm>
            <a:off x="1779620" y="5966946"/>
            <a:ext cx="2700000" cy="90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Insert into Queue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5D5585C-51B8-4ADF-B7BB-E20D501D883C}"/>
              </a:ext>
            </a:extLst>
          </p:cNvPr>
          <p:cNvSpPr txBox="1"/>
          <p:nvPr/>
        </p:nvSpPr>
        <p:spPr>
          <a:xfrm>
            <a:off x="12229171" y="1084879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…</a:t>
            </a:r>
            <a:endParaRPr lang="zh-TW" altLang="en-US" sz="20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65665EA-D19D-4CCC-8EE0-0B11FFF9EA6D}"/>
              </a:ext>
            </a:extLst>
          </p:cNvPr>
          <p:cNvSpPr/>
          <p:nvPr/>
        </p:nvSpPr>
        <p:spPr>
          <a:xfrm>
            <a:off x="12708596" y="758371"/>
            <a:ext cx="1797050" cy="10223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Frame 79</a:t>
            </a:r>
          </a:p>
        </p:txBody>
      </p:sp>
      <p:sp>
        <p:nvSpPr>
          <p:cNvPr id="88" name="右大括弧 87">
            <a:extLst>
              <a:ext uri="{FF2B5EF4-FFF2-40B4-BE49-F238E27FC236}">
                <a16:creationId xmlns:a16="http://schemas.microsoft.com/office/drawing/2014/main" id="{5D1E5003-6C0C-47A1-A59C-77EE3639B959}"/>
              </a:ext>
            </a:extLst>
          </p:cNvPr>
          <p:cNvSpPr/>
          <p:nvPr/>
        </p:nvSpPr>
        <p:spPr>
          <a:xfrm rot="5400000">
            <a:off x="7168471" y="-182191"/>
            <a:ext cx="304300" cy="598805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E72FDD2-10B0-412F-8E0E-D1EF28F434BA}"/>
              </a:ext>
            </a:extLst>
          </p:cNvPr>
          <p:cNvSpPr txBox="1"/>
          <p:nvPr/>
        </p:nvSpPr>
        <p:spPr>
          <a:xfrm>
            <a:off x="4042660" y="2189198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…</a:t>
            </a:r>
            <a:endParaRPr lang="zh-TW" altLang="en-US" sz="2000" dirty="0"/>
          </a:p>
        </p:txBody>
      </p:sp>
      <p:sp>
        <p:nvSpPr>
          <p:cNvPr id="103" name="右大括弧 102">
            <a:extLst>
              <a:ext uri="{FF2B5EF4-FFF2-40B4-BE49-F238E27FC236}">
                <a16:creationId xmlns:a16="http://schemas.microsoft.com/office/drawing/2014/main" id="{5CDA1234-4CAD-4D76-8DCC-2636D3ABE481}"/>
              </a:ext>
            </a:extLst>
          </p:cNvPr>
          <p:cNvSpPr/>
          <p:nvPr/>
        </p:nvSpPr>
        <p:spPr>
          <a:xfrm rot="5400000">
            <a:off x="12257996" y="1397161"/>
            <a:ext cx="304300" cy="4191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43BBDA72-A8C1-48A8-A14C-34842B1D8DBE}"/>
              </a:ext>
            </a:extLst>
          </p:cNvPr>
          <p:cNvSpPr txBox="1"/>
          <p:nvPr/>
        </p:nvSpPr>
        <p:spPr>
          <a:xfrm>
            <a:off x="9954660" y="2879536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…</a:t>
            </a:r>
            <a:endParaRPr lang="zh-TW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7" name="表格 116">
                <a:extLst>
                  <a:ext uri="{FF2B5EF4-FFF2-40B4-BE49-F238E27FC236}">
                    <a16:creationId xmlns:a16="http://schemas.microsoft.com/office/drawing/2014/main" id="{0ABF3C73-051A-4D17-A8C9-C63634321D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4283927"/>
                  </p:ext>
                </p:extLst>
              </p:nvPr>
            </p:nvGraphicFramePr>
            <p:xfrm>
              <a:off x="2527301" y="8854070"/>
              <a:ext cx="8857322" cy="1427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4210">
                      <a:extLst>
                        <a:ext uri="{9D8B030D-6E8A-4147-A177-3AD203B41FA5}">
                          <a16:colId xmlns:a16="http://schemas.microsoft.com/office/drawing/2014/main" val="2678711641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3195011826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3464756024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2824306625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24845691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3992671822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3305900392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2095553826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2151741548"/>
                        </a:ext>
                      </a:extLst>
                    </a:gridCol>
                  </a:tblGrid>
                  <a:tr h="713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Emotion</a:t>
                          </a:r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…</a:t>
                          </a:r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…</a:t>
                          </a:r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763710"/>
                      </a:ext>
                    </a:extLst>
                  </a:tr>
                  <a:tr h="713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Depression</a:t>
                          </a:r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…</a:t>
                          </a:r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…</a:t>
                          </a:r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70619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7" name="表格 116">
                <a:extLst>
                  <a:ext uri="{FF2B5EF4-FFF2-40B4-BE49-F238E27FC236}">
                    <a16:creationId xmlns:a16="http://schemas.microsoft.com/office/drawing/2014/main" id="{0ABF3C73-051A-4D17-A8C9-C63634321D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4283927"/>
                  </p:ext>
                </p:extLst>
              </p:nvPr>
            </p:nvGraphicFramePr>
            <p:xfrm>
              <a:off x="2527301" y="8854070"/>
              <a:ext cx="8857322" cy="1427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64210">
                      <a:extLst>
                        <a:ext uri="{9D8B030D-6E8A-4147-A177-3AD203B41FA5}">
                          <a16:colId xmlns:a16="http://schemas.microsoft.com/office/drawing/2014/main" val="2678711641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3195011826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3464756024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2824306625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24845691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3992671822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3305900392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2095553826"/>
                        </a:ext>
                      </a:extLst>
                    </a:gridCol>
                    <a:gridCol w="936639">
                      <a:extLst>
                        <a:ext uri="{9D8B030D-6E8A-4147-A177-3AD203B41FA5}">
                          <a16:colId xmlns:a16="http://schemas.microsoft.com/office/drawing/2014/main" val="2151741548"/>
                        </a:ext>
                      </a:extLst>
                    </a:gridCol>
                  </a:tblGrid>
                  <a:tr h="713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Emotion</a:t>
                          </a:r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6104" t="-1695" r="-700649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7712" t="-1695" r="-605229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5455" t="-1695" r="-501299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…</a:t>
                          </a:r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5455" t="-1695" r="-301299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49673" t="-1695" r="-203268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…</a:t>
                          </a:r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44805" t="-1695" r="-1948" b="-1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5763710"/>
                      </a:ext>
                    </a:extLst>
                  </a:tr>
                  <a:tr h="7136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Depression</a:t>
                          </a:r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6104" t="-102564" r="-700649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7712" t="-102564" r="-605229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45455" t="-102564" r="-501299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…</a:t>
                          </a:r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5455" t="-102564" r="-301299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49673" t="-102564" r="-203268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/>
                            <a:t>…</a:t>
                          </a:r>
                          <a:endParaRPr lang="zh-TW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44805" t="-102564" r="-1948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706194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77DF6B4A-432E-4A37-BA24-A104FCFFDFDA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3129620" y="6866946"/>
            <a:ext cx="1429849" cy="19871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26BCCE34-28F4-4250-9E86-257DF0DE6FCA}"/>
              </a:ext>
            </a:extLst>
          </p:cNvPr>
          <p:cNvSpPr txBox="1"/>
          <p:nvPr/>
        </p:nvSpPr>
        <p:spPr>
          <a:xfrm>
            <a:off x="5041748" y="6666891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…</a:t>
            </a:r>
            <a:endParaRPr lang="zh-TW" altLang="en-US" sz="2000" dirty="0"/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8736B63C-8E5A-4F3D-B5DF-82AEFE580FAC}"/>
              </a:ext>
            </a:extLst>
          </p:cNvPr>
          <p:cNvSpPr txBox="1"/>
          <p:nvPr/>
        </p:nvSpPr>
        <p:spPr>
          <a:xfrm>
            <a:off x="9684408" y="7321817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…</a:t>
            </a:r>
            <a:endParaRPr lang="zh-TW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65990F17-0F57-47B4-A108-53BE4C42FA4B}"/>
                  </a:ext>
                </a:extLst>
              </p:cNvPr>
              <p:cNvSpPr txBox="1"/>
              <p:nvPr/>
            </p:nvSpPr>
            <p:spPr>
              <a:xfrm>
                <a:off x="5848317" y="3251315"/>
                <a:ext cx="2944608" cy="52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video clip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000" dirty="0"/>
                  <a:t> s )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65990F17-0F57-47B4-A108-53BE4C42F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17" y="3251315"/>
                <a:ext cx="2944608" cy="528543"/>
              </a:xfrm>
              <a:prstGeom prst="rect">
                <a:avLst/>
              </a:prstGeom>
              <a:blipFill>
                <a:blip r:embed="rId5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DF4D90FE-C33E-4DA5-AE60-4826D175C07B}"/>
              </a:ext>
            </a:extLst>
          </p:cNvPr>
          <p:cNvSpPr/>
          <p:nvPr/>
        </p:nvSpPr>
        <p:spPr>
          <a:xfrm>
            <a:off x="5970621" y="4096055"/>
            <a:ext cx="2700000" cy="90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Emotion Recognition &amp; Depression Estimation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294D478-43AE-40D5-9758-17CD66729ACF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>
            <a:off x="7320621" y="3779858"/>
            <a:ext cx="0" cy="316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47B0D56A-E10B-440E-A0B1-28CEC3A5C95E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>
            <a:off x="7320621" y="4996055"/>
            <a:ext cx="1" cy="411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A20D6F9-111E-4527-9706-ED8A4EEF922B}"/>
                  </a:ext>
                </a:extLst>
              </p:cNvPr>
              <p:cNvSpPr txBox="1"/>
              <p:nvPr/>
            </p:nvSpPr>
            <p:spPr>
              <a:xfrm>
                <a:off x="5631505" y="5407952"/>
                <a:ext cx="3378233" cy="73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Emotion Prediction: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endParaRPr lang="en-US" altLang="zh-TW" sz="2000" dirty="0"/>
              </a:p>
              <a:p>
                <a:pPr algn="ctr"/>
                <a:r>
                  <a:rPr lang="en-US" altLang="zh-TW" sz="2000" dirty="0"/>
                  <a:t>Depression Prediction: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zh-TW" sz="2000" dirty="0"/>
                  <a:t> </a:t>
                </a:r>
              </a:p>
            </p:txBody>
          </p:sp>
        </mc:Choice>
        <mc:Fallback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A20D6F9-111E-4527-9706-ED8A4EEF9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505" y="5407952"/>
                <a:ext cx="3378233" cy="738728"/>
              </a:xfrm>
              <a:prstGeom prst="rect">
                <a:avLst/>
              </a:prstGeom>
              <a:blipFill>
                <a:blip r:embed="rId6"/>
                <a:stretch>
                  <a:fillRect t="-4132" b="-123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6F429B96-A513-4FBA-85A6-B1FA925824AF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flipH="1">
            <a:off x="7320621" y="6146680"/>
            <a:ext cx="1" cy="411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77AC876A-ACF9-47FD-A0A7-7A9993358F43}"/>
              </a:ext>
            </a:extLst>
          </p:cNvPr>
          <p:cNvSpPr/>
          <p:nvPr/>
        </p:nvSpPr>
        <p:spPr>
          <a:xfrm>
            <a:off x="5970621" y="6558577"/>
            <a:ext cx="2700000" cy="90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Insert into Queue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CF0BEFB4-1393-42FD-A913-35306398F8D5}"/>
                  </a:ext>
                </a:extLst>
              </p:cNvPr>
              <p:cNvSpPr txBox="1"/>
              <p:nvPr/>
            </p:nvSpPr>
            <p:spPr>
              <a:xfrm>
                <a:off x="10937842" y="4052619"/>
                <a:ext cx="2944608" cy="52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video clip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000" dirty="0"/>
                  <a:t> s )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CF0BEFB4-1393-42FD-A913-35306398F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7842" y="4052619"/>
                <a:ext cx="2944608" cy="528543"/>
              </a:xfrm>
              <a:prstGeom prst="rect">
                <a:avLst/>
              </a:prstGeom>
              <a:blipFill>
                <a:blip r:embed="rId7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30A2EE6F-650F-4849-AE24-92F399AE252C}"/>
              </a:ext>
            </a:extLst>
          </p:cNvPr>
          <p:cNvSpPr/>
          <p:nvPr/>
        </p:nvSpPr>
        <p:spPr>
          <a:xfrm>
            <a:off x="11060146" y="4897359"/>
            <a:ext cx="2700000" cy="900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Emotion Recognition &amp; Depression Estimation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DFB7A30-52C5-4CF9-82F2-36F98412A39E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2410146" y="4581162"/>
            <a:ext cx="0" cy="3161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6B44B306-1472-4A92-8B22-4BC01C038507}"/>
              </a:ext>
            </a:extLst>
          </p:cNvPr>
          <p:cNvCxnSpPr>
            <a:cxnSpLocks/>
            <a:stCxn id="68" idx="2"/>
            <a:endCxn id="72" idx="0"/>
          </p:cNvCxnSpPr>
          <p:nvPr/>
        </p:nvCxnSpPr>
        <p:spPr>
          <a:xfrm>
            <a:off x="12410146" y="5797359"/>
            <a:ext cx="1" cy="411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21B75FE5-C3A4-4EB5-A621-6CBA286C3531}"/>
                  </a:ext>
                </a:extLst>
              </p:cNvPr>
              <p:cNvSpPr txBox="1"/>
              <p:nvPr/>
            </p:nvSpPr>
            <p:spPr>
              <a:xfrm>
                <a:off x="10721030" y="6209256"/>
                <a:ext cx="3378233" cy="747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/>
                  <a:t>Emotion Prediction: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</m:oMath>
                </a14:m>
                <a:endParaRPr lang="en-US" altLang="zh-TW" sz="2000" dirty="0"/>
              </a:p>
              <a:p>
                <a:pPr algn="ctr"/>
                <a:r>
                  <a:rPr lang="en-US" altLang="zh-TW" sz="2000" dirty="0"/>
                  <a:t>Depression Prediction: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b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zh-TW" sz="2000" dirty="0"/>
                  <a:t> </a:t>
                </a:r>
              </a:p>
            </p:txBody>
          </p:sp>
        </mc:Choice>
        <mc:Fallback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21B75FE5-C3A4-4EB5-A621-6CBA286C3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030" y="6209256"/>
                <a:ext cx="3378233" cy="747320"/>
              </a:xfrm>
              <a:prstGeom prst="rect">
                <a:avLst/>
              </a:prstGeom>
              <a:blipFill>
                <a:blip r:embed="rId8"/>
                <a:stretch>
                  <a:fillRect t="-4918"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53B77586-FB2F-4955-A353-DF811E346D5C}"/>
              </a:ext>
            </a:extLst>
          </p:cNvPr>
          <p:cNvCxnSpPr>
            <a:cxnSpLocks/>
            <a:stCxn id="72" idx="2"/>
            <a:endCxn id="74" idx="0"/>
          </p:cNvCxnSpPr>
          <p:nvPr/>
        </p:nvCxnSpPr>
        <p:spPr>
          <a:xfrm flipH="1">
            <a:off x="12410146" y="6956576"/>
            <a:ext cx="1" cy="403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78D7B0AB-D056-469F-8DA8-B1DA852768E7}"/>
              </a:ext>
            </a:extLst>
          </p:cNvPr>
          <p:cNvSpPr/>
          <p:nvPr/>
        </p:nvSpPr>
        <p:spPr>
          <a:xfrm>
            <a:off x="11060146" y="7359881"/>
            <a:ext cx="2700000" cy="90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Insert into Queue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60A0AA0-D351-430C-991A-761B22EB9F99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7320621" y="7458577"/>
            <a:ext cx="802650" cy="1409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60E4EB5F-6E5C-42BD-943D-B21FF4E7EB4F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10937842" y="8259881"/>
            <a:ext cx="1472304" cy="5941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BD0FD2FF-91D5-4823-AE38-902E59A806B3}"/>
              </a:ext>
            </a:extLst>
          </p:cNvPr>
          <p:cNvCxnSpPr>
            <a:cxnSpLocks/>
            <a:stCxn id="117" idx="2"/>
            <a:endCxn id="97" idx="0"/>
          </p:cNvCxnSpPr>
          <p:nvPr/>
        </p:nvCxnSpPr>
        <p:spPr>
          <a:xfrm>
            <a:off x="6955962" y="10281310"/>
            <a:ext cx="0" cy="307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FE36888C-3296-40B9-9714-1CEE578A0D39}"/>
              </a:ext>
            </a:extLst>
          </p:cNvPr>
          <p:cNvSpPr/>
          <p:nvPr/>
        </p:nvSpPr>
        <p:spPr>
          <a:xfrm>
            <a:off x="5605962" y="10589233"/>
            <a:ext cx="2700000" cy="900000"/>
          </a:xfrm>
          <a:prstGeom prst="roundRect">
            <a:avLst/>
          </a:prstGeom>
          <a:solidFill>
            <a:srgbClr val="DFC9EF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Analyze Pattern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5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: 圓角 1">
                <a:extLst>
                  <a:ext uri="{FF2B5EF4-FFF2-40B4-BE49-F238E27FC236}">
                    <a16:creationId xmlns:a16="http://schemas.microsoft.com/office/drawing/2014/main" id="{5C249684-789B-4AFC-ACDC-853FB893419B}"/>
                  </a:ext>
                </a:extLst>
              </p:cNvPr>
              <p:cNvSpPr/>
              <p:nvPr/>
            </p:nvSpPr>
            <p:spPr>
              <a:xfrm>
                <a:off x="4875245" y="318621"/>
                <a:ext cx="2700000" cy="9000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Emotion Predictions</a:t>
                </a:r>
              </a:p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)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: 圓角 1">
                <a:extLst>
                  <a:ext uri="{FF2B5EF4-FFF2-40B4-BE49-F238E27FC236}">
                    <a16:creationId xmlns:a16="http://schemas.microsoft.com/office/drawing/2014/main" id="{5C249684-789B-4AFC-ACDC-853FB8934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245" y="318621"/>
                <a:ext cx="2700000" cy="90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DA68373B-E3DD-483D-B921-93068BF6C1B4}"/>
                  </a:ext>
                </a:extLst>
              </p:cNvPr>
              <p:cNvSpPr/>
              <p:nvPr/>
            </p:nvSpPr>
            <p:spPr>
              <a:xfrm>
                <a:off x="4875245" y="1890246"/>
                <a:ext cx="2700000" cy="9000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Calculate Entropy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DA68373B-E3DD-483D-B921-93068BF6C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245" y="1890246"/>
                <a:ext cx="2700000" cy="900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圓角 3">
            <a:extLst>
              <a:ext uri="{FF2B5EF4-FFF2-40B4-BE49-F238E27FC236}">
                <a16:creationId xmlns:a16="http://schemas.microsoft.com/office/drawing/2014/main" id="{E3E5A4DF-303E-40A4-B938-1C6F52719794}"/>
              </a:ext>
            </a:extLst>
          </p:cNvPr>
          <p:cNvSpPr/>
          <p:nvPr/>
        </p:nvSpPr>
        <p:spPr>
          <a:xfrm>
            <a:off x="4875245" y="5033496"/>
            <a:ext cx="2700000" cy="90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Bipolar Disorder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流程圖: 決策 4">
                <a:extLst>
                  <a:ext uri="{FF2B5EF4-FFF2-40B4-BE49-F238E27FC236}">
                    <a16:creationId xmlns:a16="http://schemas.microsoft.com/office/drawing/2014/main" id="{95CE27D9-F71B-4285-8537-4F8E8B782222}"/>
                  </a:ext>
                </a:extLst>
              </p:cNvPr>
              <p:cNvSpPr/>
              <p:nvPr/>
            </p:nvSpPr>
            <p:spPr>
              <a:xfrm>
                <a:off x="4519492" y="3461871"/>
                <a:ext cx="3411503" cy="900000"/>
              </a:xfrm>
              <a:prstGeom prst="flowChartDecision">
                <a:avLst/>
              </a:prstGeom>
              <a:solidFill>
                <a:srgbClr val="FFF2CC"/>
              </a:solidFill>
              <a:ln w="285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&lt;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流程圖: 決策 4">
                <a:extLst>
                  <a:ext uri="{FF2B5EF4-FFF2-40B4-BE49-F238E27FC236}">
                    <a16:creationId xmlns:a16="http://schemas.microsoft.com/office/drawing/2014/main" id="{95CE27D9-F71B-4285-8537-4F8E8B782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92" y="3461871"/>
                <a:ext cx="3411503" cy="900000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2F528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1B696B9-5DDA-4135-A213-659A27378A7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6225245" y="1218621"/>
            <a:ext cx="0" cy="67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8922D46-1DFC-49A8-A8DE-A1D514EDEF1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6225244" y="2790246"/>
            <a:ext cx="1" cy="67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03C424A-27FE-464D-B797-45387892F47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6225244" y="4361871"/>
            <a:ext cx="1" cy="67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DA6E72A-A2A2-483E-A3B9-A304474AA392}"/>
              </a:ext>
            </a:extLst>
          </p:cNvPr>
          <p:cNvSpPr/>
          <p:nvPr/>
        </p:nvSpPr>
        <p:spPr>
          <a:xfrm>
            <a:off x="8286747" y="5033496"/>
            <a:ext cx="2700000" cy="90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Stable Emotion</a:t>
            </a: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1474A0A2-DDC5-455A-96E0-72B2709F348D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7930995" y="3911871"/>
            <a:ext cx="1705752" cy="112162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流程圖: 決策 19">
                <a:extLst>
                  <a:ext uri="{FF2B5EF4-FFF2-40B4-BE49-F238E27FC236}">
                    <a16:creationId xmlns:a16="http://schemas.microsoft.com/office/drawing/2014/main" id="{9C0DF412-7AC8-4366-8D74-8EBA8FE1EBB3}"/>
                  </a:ext>
                </a:extLst>
              </p:cNvPr>
              <p:cNvSpPr/>
              <p:nvPr/>
            </p:nvSpPr>
            <p:spPr>
              <a:xfrm>
                <a:off x="7930995" y="6605121"/>
                <a:ext cx="3411504" cy="900000"/>
              </a:xfrm>
              <a:prstGeom prst="flowChartDecision">
                <a:avLst/>
              </a:prstGeom>
              <a:solidFill>
                <a:srgbClr val="FFF2CC"/>
              </a:solidFill>
              <a:ln w="285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negative</m:t>
                    </m:r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流程圖: 決策 19">
                <a:extLst>
                  <a:ext uri="{FF2B5EF4-FFF2-40B4-BE49-F238E27FC236}">
                    <a16:creationId xmlns:a16="http://schemas.microsoft.com/office/drawing/2014/main" id="{9C0DF412-7AC8-4366-8D74-8EBA8FE1E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995" y="6605121"/>
                <a:ext cx="3411504" cy="900000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2F528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F77C31B-5975-4B2D-AFD8-B8C82996711E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9636747" y="5933496"/>
            <a:ext cx="0" cy="67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9A3BDE45-3402-47DA-BEA4-5D93A3220548}"/>
              </a:ext>
            </a:extLst>
          </p:cNvPr>
          <p:cNvSpPr/>
          <p:nvPr/>
        </p:nvSpPr>
        <p:spPr>
          <a:xfrm>
            <a:off x="8286747" y="8176746"/>
            <a:ext cx="2700000" cy="90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Depression Disorder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5D1DE08-014F-41C0-B0BA-B9A9A9E1AED6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>
            <a:off x="9636747" y="7505121"/>
            <a:ext cx="0" cy="67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73286644-1B15-4D8E-9487-910B7926D4C7}"/>
              </a:ext>
            </a:extLst>
          </p:cNvPr>
          <p:cNvCxnSpPr>
            <a:cxnSpLocks/>
            <a:stCxn id="20" idx="3"/>
            <a:endCxn id="2" idx="3"/>
          </p:cNvCxnSpPr>
          <p:nvPr/>
        </p:nvCxnSpPr>
        <p:spPr>
          <a:xfrm flipH="1" flipV="1">
            <a:off x="7575245" y="768621"/>
            <a:ext cx="3767254" cy="6286500"/>
          </a:xfrm>
          <a:prstGeom prst="bentConnector3">
            <a:avLst>
              <a:gd name="adj1" fmla="val -68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99B4EB9F-CF83-45C6-86E4-F7DF68EDDCA3}"/>
                  </a:ext>
                </a:extLst>
              </p:cNvPr>
              <p:cNvSpPr/>
              <p:nvPr/>
            </p:nvSpPr>
            <p:spPr>
              <a:xfrm>
                <a:off x="647369" y="318621"/>
                <a:ext cx="2700000" cy="9000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Depression Predictions</a:t>
                </a:r>
              </a:p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</a:rPr>
                  <a:t>)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99B4EB9F-CF83-45C6-86E4-F7DF68EDD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9" y="318621"/>
                <a:ext cx="2700000" cy="900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流程圖: 決策 48">
                <a:extLst>
                  <a:ext uri="{FF2B5EF4-FFF2-40B4-BE49-F238E27FC236}">
                    <a16:creationId xmlns:a16="http://schemas.microsoft.com/office/drawing/2014/main" id="{C40E1D1E-93A6-45E5-BF8E-57BB1BC1ED42}"/>
                  </a:ext>
                </a:extLst>
              </p:cNvPr>
              <p:cNvSpPr/>
              <p:nvPr/>
            </p:nvSpPr>
            <p:spPr>
              <a:xfrm>
                <a:off x="291617" y="1890246"/>
                <a:ext cx="3411503" cy="900000"/>
              </a:xfrm>
              <a:prstGeom prst="flowChartDecision">
                <a:avLst/>
              </a:prstGeom>
              <a:solidFill>
                <a:srgbClr val="FFF2CC"/>
              </a:solidFill>
              <a:ln w="285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≥20</m:t>
                    </m:r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流程圖: 決策 48">
                <a:extLst>
                  <a:ext uri="{FF2B5EF4-FFF2-40B4-BE49-F238E27FC236}">
                    <a16:creationId xmlns:a16="http://schemas.microsoft.com/office/drawing/2014/main" id="{C40E1D1E-93A6-45E5-BF8E-57BB1BC1E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17" y="1890246"/>
                <a:ext cx="3411503" cy="900000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2F528F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FD382A90-C00C-4351-9E3E-C0B037E9D8F2}"/>
              </a:ext>
            </a:extLst>
          </p:cNvPr>
          <p:cNvSpPr/>
          <p:nvPr/>
        </p:nvSpPr>
        <p:spPr>
          <a:xfrm>
            <a:off x="647369" y="3461871"/>
            <a:ext cx="2700000" cy="900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Depression Disorder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0879276-F0BE-43B6-9C7A-5ED22AED89DC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1997369" y="2790246"/>
            <a:ext cx="0" cy="67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76D486C-3B23-4762-BB5A-1B127FF37491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>
            <a:off x="1997369" y="1218621"/>
            <a:ext cx="0" cy="67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6B59219D-9BE9-45CD-9D64-C29E9E4092C8}"/>
              </a:ext>
            </a:extLst>
          </p:cNvPr>
          <p:cNvCxnSpPr>
            <a:cxnSpLocks/>
            <a:stCxn id="50" idx="3"/>
            <a:endCxn id="45" idx="3"/>
          </p:cNvCxnSpPr>
          <p:nvPr/>
        </p:nvCxnSpPr>
        <p:spPr>
          <a:xfrm flipV="1">
            <a:off x="3347369" y="768621"/>
            <a:ext cx="12700" cy="3143250"/>
          </a:xfrm>
          <a:prstGeom prst="bentConnector3">
            <a:avLst>
              <a:gd name="adj1" fmla="val 55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81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144</Words>
  <Application>Microsoft Office PowerPoint</Application>
  <PresentationFormat>寬螢幕</PresentationFormat>
  <Paragraphs>61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BINGJHANG Lin</dc:creator>
  <cp:lastModifiedBy>BINGJHANG Lin</cp:lastModifiedBy>
  <cp:revision>63</cp:revision>
  <dcterms:created xsi:type="dcterms:W3CDTF">2020-12-11T16:13:05Z</dcterms:created>
  <dcterms:modified xsi:type="dcterms:W3CDTF">2020-12-30T20:40:48Z</dcterms:modified>
</cp:coreProperties>
</file>