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8" r:id="rId6"/>
    <p:sldId id="262" r:id="rId7"/>
    <p:sldId id="263" r:id="rId8"/>
    <p:sldId id="259" r:id="rId9"/>
    <p:sldId id="269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A589"/>
    <a:srgbClr val="EBDAD0"/>
    <a:srgbClr val="EEE7E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34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69D20-6D1B-4589-9ACA-2ACD2B91A448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D3932-342A-4865-85DA-C5A7DE117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7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防疫期間，我各位的日常</a:t>
            </a:r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，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停課不停學的報告轟炸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QQ(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如右圖所示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)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又不能找朋友群</a:t>
            </a:r>
            <a:endParaRPr lang="en-US" altLang="zh-TW" sz="12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聚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(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荷包會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GG)</a:t>
            </a:r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但有特別想念各位老鐵，究竟該怎麼辦好呢？</a:t>
            </a:r>
            <a:endParaRPr lang="en-US" altLang="zh-TW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在之前某次做實驗的時候，學長提到：這麼無聊，不然我們來搞個大富翁如何啊</a:t>
            </a:r>
            <a:r>
              <a:rPr lang="en-US" altLang="zh-TW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~~~</a:t>
            </a:r>
          </a:p>
          <a:p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於是乎</a:t>
            </a:r>
            <a:r>
              <a:rPr lang="en-US" altLang="zh-TW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D3932-342A-4865-85DA-C5A7DE1171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76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主要的程式架構是透過遊戲來鋪成，一開始讓使用者選擇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2-4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人參與活動，運用老師上課所教的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state machine programming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登入遊戲，每位玩家一開始固定有一筆財產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(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內建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)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，設想⽤多個</a:t>
            </a:r>
            <a:r>
              <a:rPr lang="en-US" altLang="zh-TW" sz="1200" b="1" dirty="0" err="1">
                <a:latin typeface="華康寶風體W4" panose="03000409000000000000" pitchFamily="65" charset="-120"/>
                <a:ea typeface="華康寶風體W4" panose="03000409000000000000" pitchFamily="65" charset="-120"/>
              </a:rPr>
              <a:t>boolean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 button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當作土地方塊擺置，設定</a:t>
            </a:r>
            <a:r>
              <a:rPr lang="en-US" altLang="zh-TW" sz="1200" b="1" dirty="0" err="1">
                <a:latin typeface="華康寶風體W4" panose="03000409000000000000" pitchFamily="65" charset="-120"/>
                <a:ea typeface="華康寶風體W4" panose="03000409000000000000" pitchFamily="65" charset="-120"/>
              </a:rPr>
              <a:t>SubVI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(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有縣市、土地價格、蓋房子價格、蓋旅館價格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…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等等條件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)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，當玩家經過該土地會以另外的</a:t>
            </a:r>
            <a:r>
              <a:rPr lang="en-US" altLang="zh-TW" sz="1200" b="1" dirty="0" err="1">
                <a:latin typeface="華康寶風體W4" panose="03000409000000000000" pitchFamily="65" charset="-120"/>
                <a:ea typeface="華康寶風體W4" panose="03000409000000000000" pitchFamily="65" charset="-120"/>
              </a:rPr>
              <a:t>boolean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色塊作為區隔。而玩家隨機擲骰子時，決定購買土地的時候，運用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case structure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中的</a:t>
            </a:r>
            <a:r>
              <a:rPr lang="en-US" altLang="zh-TW" sz="1200" b="1" dirty="0" err="1">
                <a:latin typeface="華康寶風體W4" panose="03000409000000000000" pitchFamily="65" charset="-120"/>
                <a:ea typeface="華康寶風體W4" panose="03000409000000000000" pitchFamily="65" charset="-120"/>
              </a:rPr>
              <a:t>boolean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之</a:t>
            </a:r>
            <a:r>
              <a:rPr lang="en-US" altLang="zh-TW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true or false</a:t>
            </a:r>
            <a:r>
              <a:rPr lang="zh-TW" altLang="en-US" sz="1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去顯示該土地是否已被購買，按順序，進行遊戲，過程中會額外以對話框彈跳出，許多機會與命運，有賞有罰，直到有玩家破產結束該遊戲。</a:t>
            </a:r>
            <a:endParaRPr lang="en-US" altLang="zh-TW" sz="12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D3932-342A-4865-85DA-C5A7DE1171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D3932-342A-4865-85DA-C5A7DE1171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57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各縣市方塊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-Local Variables</a:t>
            </a:r>
            <a:endParaRPr lang="zh-TW" altLang="zh-TW" sz="12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每走一個區塊對應決定購買土地否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-case structure</a:t>
            </a:r>
            <a:endParaRPr lang="zh-TW" altLang="zh-TW" sz="12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輔助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-Array</a:t>
            </a: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String</a:t>
            </a:r>
            <a:endParaRPr lang="zh-TW" altLang="zh-TW" sz="12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擲骰子次數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-Stacked Sequence Structure</a:t>
            </a:r>
            <a:endParaRPr lang="zh-TW" altLang="zh-TW" sz="12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土地方塊擺置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1200" b="1" kern="100" dirty="0" err="1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boolean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button</a:t>
            </a:r>
            <a:endParaRPr lang="zh-TW" altLang="zh-TW" sz="12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各縣市、土地價格、蓋房子價格、蓋旅館價格、繳過路費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等等條件</a:t>
            </a:r>
            <a:r>
              <a:rPr lang="en-US" altLang="zh-TW" sz="12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 </a:t>
            </a:r>
            <a:r>
              <a:rPr lang="en-US" altLang="zh-TW" sz="1200" b="1" kern="100" dirty="0" err="1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SubVI</a:t>
            </a:r>
            <a:r>
              <a:rPr lang="en-US" altLang="zh-TW" sz="1200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D3932-342A-4865-85DA-C5A7DE1171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6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71FA4-862E-466C-95F1-5871B7524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AEB39-96F4-4830-931A-F8818CFD5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33F91-F947-44AD-9683-B279CFE7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12819-9413-49CB-9840-A064456C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A744C-0960-49D6-8A22-DF3D9737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36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AF23C-712E-46ED-8327-58E10B3E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EE761A-2571-4ED4-A2FE-21B1192B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B2E41-2899-404F-92E3-8BD76D28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9364B3-E0BB-4040-AABE-736FC3C5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2FFD76-EED7-451A-99E0-E79A3CD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6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D8820A-557E-44A6-8F33-3F3C6D029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741F6C-E3AB-464B-8DA9-4A79283B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D671B-2EE3-4B59-89C6-5D4F7B0D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A9A34-C78E-48AA-827C-51FF4C81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2F1BE-7949-45EE-933F-C69A8BC0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90BB0-9708-4A69-BF77-AA490EB2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A7E2B-6FC8-4158-957E-8E1B245C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B9F10-7C56-4BBB-A8DA-9D18FA7E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36CE05-F1C9-44F9-B631-631A4371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99795-EED0-4868-99CC-CB44F6B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1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C634B-B8B2-4337-8DC2-D1D38B94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00B68-5D74-45ED-BCD6-EFBB5C8B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B9110-C492-473C-95A2-B044D10E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0969A-AB8F-41BE-B78E-DEFC8D00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4DAE5-3484-4C9B-B612-6D262CF3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ABEF3-7345-4F02-9A34-A9E0F6DF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BA8BF-3685-4A0E-AD8B-D9E3100BD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57B3E6-2C64-4C0E-A948-1B579882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36FE9C-0E3D-4915-A111-77760188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3A0056-2095-4FA6-9D10-FA77BBB9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6999D-0521-4141-9E20-CB152CB6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31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FE2D0-203C-4507-A263-4583699C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8534C8-6D48-469C-9AC0-DDC2D435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BDAD0B-1BC6-46F7-94C7-C4CAF677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E47989-673B-48E3-8BCD-DD73D5986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7B4D9F-758C-4FC1-B0FF-29D3A07F9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B5AFD4-BF8B-47B7-A4D8-194898FD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B50914-6E7D-4B09-B4C3-2E711748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CE8AA0-3F33-4D62-AD52-484F0DE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80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FE70A-726E-4527-9C5F-E6E3CA83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3434E8-587D-4A5B-B255-FCED596E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2851C7-24C0-42CB-B3FF-521C5C5D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9155A1-D678-4162-B48B-280F0D14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5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5164CF-5336-4D22-8C69-4821CB68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8E8557-E7D4-4272-91E3-204344B1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E69C32-5B3D-476D-8287-1970C082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5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BF48D-0039-4DC8-83EA-D1DD3D2C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C99B6-1271-4D68-B116-E6732A65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372240-6E89-4249-9361-D83F28D1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63DDFC-30CD-4A6A-A6A1-88296762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97C7C2-5590-4607-B9ED-5217264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58393-BE7C-407B-84F2-495C6E13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76C27-E3C8-4926-AFD1-280EEE59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A2275B-B0ED-4304-A993-B8C03AEF9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164DC3-A7DE-49C6-AEB4-922C63E8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18F75B-F0B0-48E7-BA5A-797ACF5A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6157D-452B-4699-80A2-D2C931D8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17B279-3904-4D69-B785-B2A18268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0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30CFA0-E8AD-40B4-B4BB-87B5566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00D4ED-4E3E-450F-9D29-80CEC4C0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3F620F-E183-44BC-99F3-01677675D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6229-E236-48C1-8932-3D30EABCF3A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B0A9A-9DDA-48A6-9D78-2F7898C52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7F102A-5925-4E87-ACA7-394EEC82F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D169-F407-4B75-BB36-A9EF24934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35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1A0E11-ED0A-4023-86A7-63FF3C478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3F6464-D5B2-4278-B87B-70A97607A64C}"/>
              </a:ext>
            </a:extLst>
          </p:cNvPr>
          <p:cNvSpPr/>
          <p:nvPr/>
        </p:nvSpPr>
        <p:spPr>
          <a:xfrm>
            <a:off x="2534653" y="1359753"/>
            <a:ext cx="9144001" cy="4591867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CFDF06-898B-4C98-9C63-923716A34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197" y="4399902"/>
            <a:ext cx="5781417" cy="1545928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報告人：馮芝毓</a:t>
            </a:r>
            <a:endParaRPr lang="en-US" altLang="zh-TW" sz="28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系級：工科海洋所碩一</a:t>
            </a:r>
            <a:endParaRPr lang="en-US" altLang="zh-TW" sz="28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學號：</a:t>
            </a:r>
            <a:r>
              <a:rPr lang="en-US" altLang="zh-TW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R09525021</a:t>
            </a:r>
            <a:endParaRPr lang="zh-TW" altLang="en-US" sz="28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5F9F0559-00DA-439D-8D0B-9484EDC0C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0" b="2943"/>
          <a:stretch/>
        </p:blipFill>
        <p:spPr bwMode="auto">
          <a:xfrm rot="5400000">
            <a:off x="6160034" y="-465088"/>
            <a:ext cx="2181996" cy="67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973239-669C-4BE3-B3BC-53134519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2871" y="2000626"/>
            <a:ext cx="6196321" cy="1806260"/>
          </a:xfrm>
        </p:spPr>
        <p:txBody>
          <a:bodyPr>
            <a:noAutofit/>
          </a:bodyPr>
          <a:lstStyle/>
          <a:p>
            <a:r>
              <a:rPr lang="zh-TW" altLang="en-US" sz="66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虛擬儀控之設計與應用期末報告</a:t>
            </a:r>
          </a:p>
        </p:txBody>
      </p:sp>
    </p:spTree>
    <p:extLst>
      <p:ext uri="{BB962C8B-B14F-4D97-AF65-F5344CB8AC3E}">
        <p14:creationId xmlns:p14="http://schemas.microsoft.com/office/powerpoint/2010/main" val="335870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3190874" y="1514475"/>
            <a:ext cx="9001125" cy="5343525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8D86B89-4ECB-475A-A653-13070B05DA13}"/>
              </a:ext>
            </a:extLst>
          </p:cNvPr>
          <p:cNvSpPr txBox="1">
            <a:spLocks/>
          </p:cNvSpPr>
          <p:nvPr/>
        </p:nvSpPr>
        <p:spPr>
          <a:xfrm>
            <a:off x="4500601" y="2895976"/>
            <a:ext cx="6381669" cy="3180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96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感謝聆聽</a:t>
            </a:r>
            <a:endParaRPr lang="en-US" altLang="zh-TW" sz="96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algn="ctr"/>
            <a:r>
              <a:rPr lang="en-US" altLang="zh-TW" sz="96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Q &amp; A</a:t>
            </a:r>
            <a:endParaRPr lang="zh-TW" altLang="en-US" sz="96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19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021B1879-D2E3-4ECA-92AE-F4AC64E6E48A}"/>
              </a:ext>
            </a:extLst>
          </p:cNvPr>
          <p:cNvSpPr txBox="1">
            <a:spLocks/>
          </p:cNvSpPr>
          <p:nvPr/>
        </p:nvSpPr>
        <p:spPr>
          <a:xfrm>
            <a:off x="2175547" y="1052941"/>
            <a:ext cx="9022721" cy="2617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主題：環島大富翁</a:t>
            </a:r>
            <a:endParaRPr lang="en-US" altLang="zh-TW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動機：</a:t>
            </a:r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防疫期間，我各位的日常</a:t>
            </a:r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，</a:t>
            </a:r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停課不停學的</a:t>
            </a:r>
            <a:endParaRPr lang="en-US" altLang="zh-TW" sz="28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       </a:t>
            </a:r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報告轟炸</a:t>
            </a:r>
            <a:r>
              <a:rPr lang="en-US" altLang="zh-TW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QQ(</a:t>
            </a:r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如右圖所示</a:t>
            </a:r>
            <a:r>
              <a:rPr lang="en-US" altLang="zh-TW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)</a:t>
            </a:r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又不能找朋友群</a:t>
            </a:r>
            <a:endParaRPr lang="en-US" altLang="zh-TW" sz="28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0" indent="0">
              <a:buNone/>
            </a:pPr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       聚</a:t>
            </a:r>
            <a:r>
              <a:rPr lang="en-US" altLang="zh-TW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(</a:t>
            </a:r>
            <a:r>
              <a:rPr lang="zh-TW" altLang="en-US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荷包會</a:t>
            </a:r>
            <a:r>
              <a:rPr lang="en-US" altLang="zh-TW" sz="2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GG)</a:t>
            </a:r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但有特別想念各位老鐵，究</a:t>
            </a:r>
            <a:endParaRPr lang="en-US" altLang="zh-TW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       竟該怎麼辦好呢？於是乎</a:t>
            </a:r>
            <a:r>
              <a:rPr lang="en-US" altLang="zh-TW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…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0CBA69-6C7C-40CF-8F0C-0E851FB8BD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74" y="2894757"/>
            <a:ext cx="3461581" cy="3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F0841EAF-1AC1-4669-B84E-973FE0E169FD}"/>
              </a:ext>
            </a:extLst>
          </p:cNvPr>
          <p:cNvSpPr/>
          <p:nvPr/>
        </p:nvSpPr>
        <p:spPr>
          <a:xfrm rot="614885">
            <a:off x="2232082" y="3253945"/>
            <a:ext cx="6641241" cy="3418988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98F8BD-5173-472D-854F-C20A4574EE24}"/>
              </a:ext>
            </a:extLst>
          </p:cNvPr>
          <p:cNvSpPr txBox="1"/>
          <p:nvPr/>
        </p:nvSpPr>
        <p:spPr>
          <a:xfrm>
            <a:off x="2778738" y="3827963"/>
            <a:ext cx="54383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5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環島大富翁就這樣誕生了！</a:t>
            </a:r>
            <a:endParaRPr lang="zh-TW" altLang="en-US" sz="6500" dirty="0"/>
          </a:p>
        </p:txBody>
      </p:sp>
    </p:spTree>
    <p:extLst>
      <p:ext uri="{BB962C8B-B14F-4D97-AF65-F5344CB8AC3E}">
        <p14:creationId xmlns:p14="http://schemas.microsoft.com/office/powerpoint/2010/main" val="39288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A722B4-9AB1-449E-B373-0BD9EAA662E3}"/>
              </a:ext>
            </a:extLst>
          </p:cNvPr>
          <p:cNvSpPr txBox="1"/>
          <p:nvPr/>
        </p:nvSpPr>
        <p:spPr>
          <a:xfrm>
            <a:off x="2255289" y="959413"/>
            <a:ext cx="8630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主要的程式架構</a:t>
            </a:r>
            <a:endParaRPr lang="en-US" altLang="zh-TW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8005FE-3787-4248-AFCB-8B9AADF2BBF9}"/>
              </a:ext>
            </a:extLst>
          </p:cNvPr>
          <p:cNvSpPr txBox="1"/>
          <p:nvPr/>
        </p:nvSpPr>
        <p:spPr>
          <a:xfrm>
            <a:off x="2849365" y="1868641"/>
            <a:ext cx="4707573" cy="3628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使用者選擇</a:t>
            </a:r>
            <a:r>
              <a:rPr lang="en-US" altLang="zh-TW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2-4</a:t>
            </a: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人參與活動</a:t>
            </a:r>
            <a:endParaRPr lang="en-US" altLang="zh-TW" sz="24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342900" lvl="0" indent="-342900">
              <a:lnSpc>
                <a:spcPts val="4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登入遊戲</a:t>
            </a:r>
            <a:r>
              <a:rPr lang="en-US" altLang="zh-TW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(</a:t>
            </a: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內建一筆財產</a:t>
            </a:r>
            <a:r>
              <a:rPr lang="en-US" altLang="zh-TW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)</a:t>
            </a: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 </a:t>
            </a:r>
            <a:endParaRPr lang="en-US" altLang="zh-TW" sz="24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隨機擲骰子</a:t>
            </a:r>
            <a:endParaRPr lang="en-US" altLang="zh-TW" sz="24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決定購買土地與否</a:t>
            </a:r>
            <a:r>
              <a:rPr lang="en-US" altLang="zh-TW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按順序進行遊戲</a:t>
            </a:r>
            <a:endParaRPr lang="en-US" altLang="zh-TW" sz="24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機會與命運，賞罰分明</a:t>
            </a:r>
            <a:endParaRPr lang="en-US" altLang="zh-TW" sz="24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直到有玩家破產結束該回合</a:t>
            </a:r>
            <a:endParaRPr lang="en-US" altLang="zh-TW" sz="24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4ED2073-F0E3-453B-9E3C-58BD1A94D5E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2"/>
          <a:stretch/>
        </p:blipFill>
        <p:spPr bwMode="auto">
          <a:xfrm>
            <a:off x="7158127" y="1414027"/>
            <a:ext cx="3727856" cy="120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9467F29-D28D-49F8-8444-F8625233081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158127" y="3021980"/>
            <a:ext cx="1696708" cy="248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1E81CA1-EFA6-4ADB-85F5-C2168CE3A1D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101633" y="3021980"/>
            <a:ext cx="1784350" cy="93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9EF1B2-5543-46BC-9E03-1A252CDA6E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943" r="16776"/>
          <a:stretch/>
        </p:blipFill>
        <p:spPr>
          <a:xfrm>
            <a:off x="9101633" y="4229435"/>
            <a:ext cx="1784350" cy="126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7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FE81C93A-7243-422C-AC59-572B177146CB}"/>
              </a:ext>
            </a:extLst>
          </p:cNvPr>
          <p:cNvGrpSpPr>
            <a:grpSpLocks noChangeAspect="1"/>
          </p:cNvGrpSpPr>
          <p:nvPr/>
        </p:nvGrpSpPr>
        <p:grpSpPr>
          <a:xfrm>
            <a:off x="5595207" y="2371474"/>
            <a:ext cx="5802147" cy="3237951"/>
            <a:chOff x="-278945" y="1979847"/>
            <a:chExt cx="9641963" cy="538080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DAA39B5-BD64-4991-95CA-03A03B8DC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0" t="14240" r="7726" b="60264"/>
            <a:stretch/>
          </p:blipFill>
          <p:spPr>
            <a:xfrm>
              <a:off x="-278945" y="1979848"/>
              <a:ext cx="7294033" cy="116873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FDBBFD0-F83A-4ED1-9ED0-262ABB571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0" t="39248" r="82800" b="19991"/>
            <a:stretch/>
          </p:blipFill>
          <p:spPr>
            <a:xfrm>
              <a:off x="-278945" y="3118948"/>
              <a:ext cx="1175983" cy="186849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1177BBC-43B3-4DAB-9563-60762EDCA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909" t="60438" r="15365" b="14068"/>
            <a:stretch/>
          </p:blipFill>
          <p:spPr>
            <a:xfrm>
              <a:off x="849217" y="6187417"/>
              <a:ext cx="5504775" cy="116558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E7220F1-A327-4336-82ED-09B4D1ADC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34" t="20074" r="82891" b="14068"/>
            <a:stretch/>
          </p:blipFill>
          <p:spPr>
            <a:xfrm>
              <a:off x="-278945" y="4348559"/>
              <a:ext cx="1165844" cy="3004442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55DA1C7-B254-477B-B58B-82509D995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9161" t="24287" r="16515" b="9724"/>
            <a:stretch/>
          </p:blipFill>
          <p:spPr>
            <a:xfrm>
              <a:off x="8196361" y="4337644"/>
              <a:ext cx="1166657" cy="302300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F4F7FD2-8D59-4AB2-BB92-8CA6D9105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115" t="64673" r="30617" b="9724"/>
            <a:stretch/>
          </p:blipFill>
          <p:spPr>
            <a:xfrm>
              <a:off x="5717083" y="6180979"/>
              <a:ext cx="2479278" cy="117967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8004657-3FAB-4BB1-BF14-651530E43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6768" t="14266" r="23982" b="60266"/>
            <a:stretch/>
          </p:blipFill>
          <p:spPr>
            <a:xfrm>
              <a:off x="6379588" y="1979847"/>
              <a:ext cx="2386189" cy="116873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8F184D4-FFE1-4121-901A-4BB93D40A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087" t="14244" r="16509" b="33705"/>
            <a:stretch/>
          </p:blipFill>
          <p:spPr>
            <a:xfrm>
              <a:off x="8196361" y="1979847"/>
              <a:ext cx="1159943" cy="2357797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204580-7878-415B-9AC4-0C1344E3F243}"/>
              </a:ext>
            </a:extLst>
          </p:cNvPr>
          <p:cNvGrpSpPr>
            <a:grpSpLocks noChangeAspect="1"/>
          </p:cNvGrpSpPr>
          <p:nvPr/>
        </p:nvGrpSpPr>
        <p:grpSpPr>
          <a:xfrm>
            <a:off x="2619446" y="1586569"/>
            <a:ext cx="2158327" cy="2594753"/>
            <a:chOff x="-267128" y="3000054"/>
            <a:chExt cx="2794571" cy="3359649"/>
          </a:xfrm>
        </p:grpSpPr>
        <p:sp>
          <p:nvSpPr>
            <p:cNvPr id="2" name="圖說文字: 向下箭號 1">
              <a:extLst>
                <a:ext uri="{FF2B5EF4-FFF2-40B4-BE49-F238E27FC236}">
                  <a16:creationId xmlns:a16="http://schemas.microsoft.com/office/drawing/2014/main" id="{3CE0F578-94BF-4876-AA72-44E8D9EFA473}"/>
                </a:ext>
              </a:extLst>
            </p:cNvPr>
            <p:cNvSpPr/>
            <p:nvPr/>
          </p:nvSpPr>
          <p:spPr>
            <a:xfrm>
              <a:off x="-267128" y="3000054"/>
              <a:ext cx="2794571" cy="3359649"/>
            </a:xfrm>
            <a:prstGeom prst="downArrowCallout">
              <a:avLst>
                <a:gd name="adj1" fmla="val 10294"/>
                <a:gd name="adj2" fmla="val 9191"/>
                <a:gd name="adj3" fmla="val 16544"/>
                <a:gd name="adj4" fmla="val 80177"/>
              </a:avLst>
            </a:prstGeom>
            <a:solidFill>
              <a:srgbClr val="B6A58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0F971FA5-F00B-48CD-A50F-2F3E0AD15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66" t="1338" r="83795" b="65550"/>
            <a:stretch/>
          </p:blipFill>
          <p:spPr>
            <a:xfrm>
              <a:off x="-29501" y="3259349"/>
              <a:ext cx="2319316" cy="2202930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5E1806BE-C7BE-4723-A7C6-CA40C224E7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09" t="9224" r="2669" b="4286"/>
          <a:stretch/>
        </p:blipFill>
        <p:spPr>
          <a:xfrm>
            <a:off x="3255474" y="4181322"/>
            <a:ext cx="886272" cy="164660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3BBA44-2C5A-4602-975B-83EF825825CB}"/>
              </a:ext>
            </a:extLst>
          </p:cNvPr>
          <p:cNvSpPr txBox="1"/>
          <p:nvPr/>
        </p:nvSpPr>
        <p:spPr>
          <a:xfrm>
            <a:off x="2255289" y="959413"/>
            <a:ext cx="8630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主要的程式架構</a:t>
            </a:r>
            <a:endParaRPr lang="en-US" altLang="zh-TW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F944A4-44C1-4B5A-BCB1-D996680D536C}"/>
              </a:ext>
            </a:extLst>
          </p:cNvPr>
          <p:cNvSpPr/>
          <p:nvPr/>
        </p:nvSpPr>
        <p:spPr>
          <a:xfrm>
            <a:off x="6217627" y="2261109"/>
            <a:ext cx="525835" cy="924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F7EFA84-3015-4F74-9F9D-6FFDA8CC9C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833"/>
          <a:stretch/>
        </p:blipFill>
        <p:spPr>
          <a:xfrm>
            <a:off x="2255289" y="1848789"/>
            <a:ext cx="2622783" cy="3355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732E7FA-E405-4F25-9E81-ED4BF39572EE}"/>
              </a:ext>
            </a:extLst>
          </p:cNvPr>
          <p:cNvSpPr txBox="1"/>
          <p:nvPr/>
        </p:nvSpPr>
        <p:spPr>
          <a:xfrm>
            <a:off x="2255289" y="959413"/>
            <a:ext cx="8630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主要的程式架構</a:t>
            </a:r>
            <a:endParaRPr lang="en-US" altLang="zh-TW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39222088-0300-45F0-BA9E-0E2BEE7A2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280" y="2099720"/>
            <a:ext cx="5839188" cy="107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33D23EB9-52C4-45A9-A20A-5A185F5FD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280" y="3670131"/>
            <a:ext cx="5839188" cy="1290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78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AD7D04-803D-4708-B35D-DAA5E4386B5B}"/>
              </a:ext>
            </a:extLst>
          </p:cNvPr>
          <p:cNvSpPr txBox="1"/>
          <p:nvPr/>
        </p:nvSpPr>
        <p:spPr>
          <a:xfrm>
            <a:off x="2451990" y="1018925"/>
            <a:ext cx="6118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zh-TW" sz="2800" b="1" kern="100" dirty="0">
                <a:solidFill>
                  <a:srgbClr val="000000"/>
                </a:solidFill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功能介紹</a:t>
            </a:r>
            <a:endParaRPr lang="zh-TW" altLang="zh-TW" sz="28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72AB42-4A6B-42E4-8717-ECBCA4B2724D}"/>
              </a:ext>
            </a:extLst>
          </p:cNvPr>
          <p:cNvSpPr txBox="1"/>
          <p:nvPr/>
        </p:nvSpPr>
        <p:spPr>
          <a:xfrm>
            <a:off x="2662848" y="1565635"/>
            <a:ext cx="8623757" cy="4000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200"/>
              </a:lnSpc>
            </a:pPr>
            <a:r>
              <a:rPr lang="zh-TW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各縣市方塊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-Color </a:t>
            </a:r>
            <a:r>
              <a:rPr lang="en-US" altLang="zh-TW" sz="2400" b="1" kern="100" dirty="0"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ox        + Local Variables</a:t>
            </a:r>
            <a:endParaRPr lang="zh-TW" altLang="zh-TW" sz="24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5200"/>
              </a:lnSpc>
            </a:pPr>
            <a:r>
              <a:rPr lang="zh-TW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每走一個區塊對應決定購買土地否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-Case </a:t>
            </a:r>
            <a:r>
              <a:rPr lang="en-US" altLang="zh-TW" sz="2400" b="1" kern="100" dirty="0"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tructure    </a:t>
            </a:r>
            <a:endParaRPr lang="zh-TW" altLang="zh-TW" sz="24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5200"/>
              </a:lnSpc>
            </a:pPr>
            <a:r>
              <a:rPr lang="zh-TW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擲骰子次數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-Stacked Sequence Structure</a:t>
            </a:r>
            <a:endParaRPr lang="zh-TW" altLang="zh-TW" sz="24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5200"/>
              </a:lnSpc>
            </a:pPr>
            <a:r>
              <a:rPr lang="zh-TW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土地方塊擺置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b="1" kern="100" dirty="0" err="1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boolean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button</a:t>
            </a:r>
            <a:endParaRPr lang="zh-TW" altLang="zh-TW" sz="24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5200"/>
              </a:lnSpc>
            </a:pPr>
            <a:r>
              <a:rPr lang="zh-TW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各縣市、土地價格、蓋房子價格、蓋旅館價格、繳過路費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等等條件</a:t>
            </a:r>
            <a:r>
              <a:rPr lang="en-US" altLang="zh-TW" sz="2400" b="1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- </a:t>
            </a:r>
            <a:r>
              <a:rPr lang="en-US" altLang="zh-TW" sz="2400" b="1" kern="100" dirty="0" err="1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SubVI</a:t>
            </a:r>
            <a:r>
              <a:rPr lang="en-US" altLang="zh-TW" sz="2400" kern="100" dirty="0">
                <a:effectLst/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effectLst/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A7D46C0-376E-4B86-808F-CF32309114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561" t="66504" r="45589" b="25082"/>
          <a:stretch/>
        </p:blipFill>
        <p:spPr>
          <a:xfrm>
            <a:off x="5950276" y="1370442"/>
            <a:ext cx="1039872" cy="7184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B815E28-C86A-42FD-B549-48BAB5D04A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966" b="-564"/>
          <a:stretch/>
        </p:blipFill>
        <p:spPr>
          <a:xfrm>
            <a:off x="9709014" y="1230086"/>
            <a:ext cx="942975" cy="84583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370DE3C-1FF4-47E1-A378-9A8F5240A5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24" t="36870" r="77711" b="55193"/>
          <a:stretch/>
        </p:blipFill>
        <p:spPr>
          <a:xfrm>
            <a:off x="9700191" y="2159208"/>
            <a:ext cx="1039872" cy="71808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7CDE745-9BF5-4F0F-B068-5B8C758C1C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741"/>
          <a:stretch/>
        </p:blipFill>
        <p:spPr>
          <a:xfrm>
            <a:off x="6945000" y="3641259"/>
            <a:ext cx="2088059" cy="71841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C4F5620-F49B-4C6B-AE78-0DA17EB345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704" t="45062" r="77831" b="47001"/>
          <a:stretch/>
        </p:blipFill>
        <p:spPr>
          <a:xfrm>
            <a:off x="8513123" y="2899682"/>
            <a:ext cx="1039872" cy="71808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EDED4FA-6F10-4DE7-8796-E8342D8A9A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52" t="2216" r="4366" b="5576"/>
          <a:stretch/>
        </p:blipFill>
        <p:spPr>
          <a:xfrm>
            <a:off x="4973637" y="5012461"/>
            <a:ext cx="719771" cy="71841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1C55135-F603-4E8F-844E-F80DC54AADE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103" b="5531"/>
          <a:stretch/>
        </p:blipFill>
        <p:spPr>
          <a:xfrm>
            <a:off x="5777711" y="5022635"/>
            <a:ext cx="734323" cy="71011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5E3C0C3-1866-46F6-80FC-4BC2F289CD4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841" t="4784" r="2029" b="4515"/>
          <a:stretch/>
        </p:blipFill>
        <p:spPr>
          <a:xfrm>
            <a:off x="6625892" y="5017819"/>
            <a:ext cx="728513" cy="7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50E8C25-C001-4A40-92AD-5B60D4C13909}"/>
              </a:ext>
            </a:extLst>
          </p:cNvPr>
          <p:cNvSpPr txBox="1"/>
          <p:nvPr/>
        </p:nvSpPr>
        <p:spPr>
          <a:xfrm>
            <a:off x="2255686" y="1025242"/>
            <a:ext cx="6116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蝦趴特異</a:t>
            </a:r>
            <a:r>
              <a:rPr lang="zh-TW" altLang="zh-TW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功能</a:t>
            </a:r>
            <a:r>
              <a:rPr lang="zh-TW" altLang="en-US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區</a:t>
            </a:r>
            <a:r>
              <a:rPr lang="en-US" altLang="zh-TW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自己講</a:t>
            </a:r>
            <a:r>
              <a:rPr lang="en-US" altLang="zh-TW" sz="28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XD)</a:t>
            </a:r>
            <a:endParaRPr lang="zh-TW" altLang="zh-TW" sz="2800" b="1" kern="100" dirty="0">
              <a:solidFill>
                <a:srgbClr val="000000"/>
              </a:solidFill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287482-C801-4DB7-BB49-3A7D846E15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3" t="21488" r="10566" b="18050"/>
          <a:stretch/>
        </p:blipFill>
        <p:spPr>
          <a:xfrm>
            <a:off x="2674407" y="1665621"/>
            <a:ext cx="1503893" cy="452567"/>
          </a:xfrm>
          <a:prstGeom prst="round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17953E-9AB7-460F-9141-4CCCDF7A7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7" t="15529" r="6078" b="12404"/>
          <a:stretch/>
        </p:blipFill>
        <p:spPr>
          <a:xfrm>
            <a:off x="6100996" y="1665621"/>
            <a:ext cx="1536700" cy="446392"/>
          </a:xfrm>
          <a:prstGeom prst="round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C4B90E6E-39A4-4213-9F26-003305FAC294}"/>
              </a:ext>
            </a:extLst>
          </p:cNvPr>
          <p:cNvSpPr/>
          <p:nvPr/>
        </p:nvSpPr>
        <p:spPr>
          <a:xfrm>
            <a:off x="4445000" y="1665621"/>
            <a:ext cx="1295400" cy="383312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BD9B8C-A60C-418E-9E29-96864000E74D}"/>
              </a:ext>
            </a:extLst>
          </p:cNvPr>
          <p:cNvSpPr txBox="1"/>
          <p:nvPr/>
        </p:nvSpPr>
        <p:spPr>
          <a:xfrm>
            <a:off x="4640367" y="1836713"/>
            <a:ext cx="853838" cy="550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啟動</a:t>
            </a:r>
            <a:endParaRPr lang="en-US" altLang="zh-TW" sz="24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7E3C2B-1A88-42E8-A0EA-375A40ACD8AC}"/>
              </a:ext>
            </a:extLst>
          </p:cNvPr>
          <p:cNvSpPr txBox="1"/>
          <p:nvPr/>
        </p:nvSpPr>
        <p:spPr>
          <a:xfrm>
            <a:off x="2889874" y="2431620"/>
            <a:ext cx="4670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命運？機會？能吃嗎？</a:t>
            </a:r>
            <a:endParaRPr lang="en-US" altLang="zh-TW" sz="3600" b="1" kern="100" dirty="0">
              <a:solidFill>
                <a:srgbClr val="000000"/>
              </a:solidFill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8CB6A0-D197-43A1-8DB3-FC2A5D698EB6}"/>
              </a:ext>
            </a:extLst>
          </p:cNvPr>
          <p:cNvSpPr txBox="1"/>
          <p:nvPr/>
        </p:nvSpPr>
        <p:spPr>
          <a:xfrm>
            <a:off x="2889873" y="3103351"/>
            <a:ext cx="54822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通通入獄去吧</a:t>
            </a:r>
            <a:r>
              <a:rPr lang="en-US" altLang="zh-TW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~~~(</a:t>
            </a:r>
            <a:r>
              <a:rPr lang="zh-TW" altLang="en-US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好狠</a:t>
            </a:r>
            <a:r>
              <a:rPr lang="en-US" altLang="zh-TW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QQ</a:t>
            </a:r>
          </a:p>
          <a:p>
            <a:endParaRPr lang="en-US" altLang="zh-TW" sz="3600" b="1" kern="100" dirty="0">
              <a:solidFill>
                <a:srgbClr val="000000"/>
              </a:solidFill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endParaRPr lang="en-US" altLang="zh-TW" sz="3600" b="1" kern="100" dirty="0">
              <a:solidFill>
                <a:srgbClr val="000000"/>
              </a:solidFill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3600" b="1" kern="100" dirty="0">
              <a:solidFill>
                <a:srgbClr val="000000"/>
              </a:solidFill>
              <a:latin typeface="華康寶風體W4" panose="03000409000000000000" pitchFamily="65" charset="-120"/>
              <a:ea typeface="華康寶風體W4" panose="030004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國家，會感謝你的</a:t>
            </a:r>
            <a:r>
              <a:rPr lang="en-US" altLang="zh-TW" sz="3600" b="1" kern="100" dirty="0">
                <a:solidFill>
                  <a:srgbClr val="000000"/>
                </a:solidFill>
                <a:latin typeface="華康寶風體W4" panose="03000409000000000000" pitchFamily="65" charset="-120"/>
                <a:ea typeface="華康寶風體W4" panose="03000409000000000000" pitchFamily="65" charset="-120"/>
                <a:cs typeface="Times New Roman" panose="02020603050405020304" pitchFamily="18" charset="0"/>
              </a:rPr>
              <a:t>XDDD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1C6A6-F619-44FF-B250-E9F7DC129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4" r="22590"/>
          <a:stretch/>
        </p:blipFill>
        <p:spPr bwMode="auto">
          <a:xfrm>
            <a:off x="8758989" y="2253021"/>
            <a:ext cx="2705364" cy="35575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未提供說明。">
            <a:extLst>
              <a:ext uri="{FF2B5EF4-FFF2-40B4-BE49-F238E27FC236}">
                <a16:creationId xmlns:a16="http://schemas.microsoft.com/office/drawing/2014/main" id="{04647B49-4F23-41A0-AABB-192831000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47" y="3834810"/>
            <a:ext cx="3684320" cy="135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300B1BB-4A95-4932-B106-D294637C20FA}"/>
              </a:ext>
            </a:extLst>
          </p:cNvPr>
          <p:cNvSpPr txBox="1">
            <a:spLocks/>
          </p:cNvSpPr>
          <p:nvPr/>
        </p:nvSpPr>
        <p:spPr>
          <a:xfrm>
            <a:off x="3391468" y="1665621"/>
            <a:ext cx="6381669" cy="3180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7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費話不多說</a:t>
            </a:r>
            <a:endParaRPr lang="en-US" altLang="zh-TW" sz="72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pPr algn="ctr"/>
            <a:r>
              <a:rPr lang="zh-TW" altLang="en-US" sz="7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實際操作</a:t>
            </a:r>
            <a:r>
              <a:rPr lang="en-US" altLang="zh-TW" sz="7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timing~~~~</a:t>
            </a:r>
            <a:endParaRPr lang="zh-TW" altLang="en-US" sz="72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21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919A472-CD47-41AD-B1EC-2EBFFC80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/>
          <a:stretch/>
        </p:blipFill>
        <p:spPr bwMode="auto">
          <a:xfrm>
            <a:off x="-19053" y="0"/>
            <a:ext cx="5332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18B377-3A91-4CA2-8606-5942A75895AA}"/>
              </a:ext>
            </a:extLst>
          </p:cNvPr>
          <p:cNvSpPr/>
          <p:nvPr/>
        </p:nvSpPr>
        <p:spPr>
          <a:xfrm>
            <a:off x="1828801" y="705853"/>
            <a:ext cx="9849854" cy="5245768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6B42124-ABB9-42E1-8706-4D2A794D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7"/>
          <a:stretch/>
        </p:blipFill>
        <p:spPr bwMode="auto">
          <a:xfrm rot="18470492">
            <a:off x="10936258" y="-22424"/>
            <a:ext cx="718043" cy="17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300B1BB-4A95-4932-B106-D294637C20FA}"/>
              </a:ext>
            </a:extLst>
          </p:cNvPr>
          <p:cNvSpPr txBox="1">
            <a:spLocks/>
          </p:cNvSpPr>
          <p:nvPr/>
        </p:nvSpPr>
        <p:spPr>
          <a:xfrm>
            <a:off x="2152650" y="906379"/>
            <a:ext cx="5334487" cy="3180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檔案說明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0FA6EF-FED9-456E-A84F-CCAF2D75C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90" y="3446026"/>
            <a:ext cx="1848413" cy="7450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359FDE-476C-435B-8074-180943750B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44386"/>
          <a:stretch/>
        </p:blipFill>
        <p:spPr>
          <a:xfrm>
            <a:off x="6778490" y="3446026"/>
            <a:ext cx="2057400" cy="1928250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7913B5DD-41C3-4165-9BF4-9C274EF8C167}"/>
              </a:ext>
            </a:extLst>
          </p:cNvPr>
          <p:cNvSpPr txBox="1">
            <a:spLocks/>
          </p:cNvSpPr>
          <p:nvPr/>
        </p:nvSpPr>
        <p:spPr>
          <a:xfrm>
            <a:off x="2598164" y="2559410"/>
            <a:ext cx="3280905" cy="3180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u="sng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top vi</a:t>
            </a:r>
            <a:endParaRPr lang="zh-TW" altLang="en-US" sz="4800" b="1" u="sng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BCA960C6-6AED-4403-BBDC-F097CC718A37}"/>
              </a:ext>
            </a:extLst>
          </p:cNvPr>
          <p:cNvSpPr txBox="1">
            <a:spLocks/>
          </p:cNvSpPr>
          <p:nvPr/>
        </p:nvSpPr>
        <p:spPr>
          <a:xfrm>
            <a:off x="6753728" y="2559410"/>
            <a:ext cx="4651735" cy="3348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u="sng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sub vi</a:t>
            </a:r>
          </a:p>
          <a:p>
            <a:endParaRPr lang="en-US" altLang="zh-TW" sz="4800" b="1" u="sng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endParaRPr lang="en-US" altLang="zh-TW" sz="4800" b="1" u="sng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endParaRPr lang="en-US" altLang="zh-TW" sz="4800" b="1" u="sng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  <a:p>
            <a:r>
              <a:rPr lang="en-US" altLang="zh-TW" sz="4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         …</a:t>
            </a:r>
            <a:endParaRPr lang="zh-TW" altLang="en-US" sz="48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BEFFEAE-C4AE-4D6A-B8A9-A15CA05017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03"/>
          <a:stretch/>
        </p:blipFill>
        <p:spPr>
          <a:xfrm>
            <a:off x="9030695" y="3446026"/>
            <a:ext cx="2057400" cy="1584357"/>
          </a:xfrm>
          <a:prstGeom prst="rect">
            <a:avLst/>
          </a:prstGeo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5A2646E2-448F-4B00-A497-E1DCD9F8022D}"/>
              </a:ext>
            </a:extLst>
          </p:cNvPr>
          <p:cNvSpPr txBox="1">
            <a:spLocks/>
          </p:cNvSpPr>
          <p:nvPr/>
        </p:nvSpPr>
        <p:spPr>
          <a:xfrm>
            <a:off x="5417062" y="3230660"/>
            <a:ext cx="1001219" cy="10028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88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+</a:t>
            </a:r>
            <a:endParaRPr lang="zh-TW" altLang="en-US" sz="8800" b="1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CC11CEDC-C7A6-4F87-8842-D47B7113BEDF}"/>
              </a:ext>
            </a:extLst>
          </p:cNvPr>
          <p:cNvSpPr txBox="1">
            <a:spLocks/>
          </p:cNvSpPr>
          <p:nvPr/>
        </p:nvSpPr>
        <p:spPr>
          <a:xfrm>
            <a:off x="5962319" y="1127087"/>
            <a:ext cx="5332960" cy="7709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(</a:t>
            </a: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因為程式檔案編輯關係，沒辦法區分兩個資料夾，請大家見諒</a:t>
            </a:r>
            <a:r>
              <a:rPr lang="en-US" altLang="zh-TW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!!!!</a:t>
            </a:r>
            <a:r>
              <a:rPr lang="zh-TW" altLang="en-US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謝謝</a:t>
            </a:r>
            <a:r>
              <a:rPr lang="en-US" altLang="zh-TW" sz="2400" b="1" dirty="0">
                <a:latin typeface="華康寶風體W4" panose="03000409000000000000" pitchFamily="65" charset="-120"/>
                <a:ea typeface="華康寶風體W4" panose="03000409000000000000" pitchFamily="65" charset="-120"/>
              </a:rPr>
              <a:t>~)</a:t>
            </a:r>
          </a:p>
          <a:p>
            <a:endParaRPr lang="en-US" altLang="zh-TW" sz="4800" b="1" u="sng" dirty="0">
              <a:latin typeface="華康寶風體W4" panose="03000409000000000000" pitchFamily="65" charset="-120"/>
              <a:ea typeface="華康寶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04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588</Words>
  <Application>Microsoft Office PowerPoint</Application>
  <PresentationFormat>寬螢幕</PresentationFormat>
  <Paragraphs>62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華康寶風體W4</vt:lpstr>
      <vt:lpstr>Arial</vt:lpstr>
      <vt:lpstr>Calibri</vt:lpstr>
      <vt:lpstr>Calibri Light</vt:lpstr>
      <vt:lpstr>Office 佈景主題</vt:lpstr>
      <vt:lpstr>虛擬儀控之設計與應用期末報告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芝毓 馮</dc:creator>
  <cp:lastModifiedBy>芝毓 馮</cp:lastModifiedBy>
  <cp:revision>41</cp:revision>
  <dcterms:created xsi:type="dcterms:W3CDTF">2021-06-20T11:45:13Z</dcterms:created>
  <dcterms:modified xsi:type="dcterms:W3CDTF">2021-06-24T08:54:09Z</dcterms:modified>
</cp:coreProperties>
</file>