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ata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Didact Gothic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ata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22972c70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e222972c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22972c7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e222972c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893275" y="1589075"/>
            <a:ext cx="4460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93275" y="35447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3293925"/>
            <a:ext cx="9144000" cy="187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886250" y="1919025"/>
            <a:ext cx="53715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hasCustomPrompt="1" type="title"/>
          </p:nvPr>
        </p:nvSpPr>
        <p:spPr>
          <a:xfrm>
            <a:off x="713250" y="7912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457200" y="311725"/>
            <a:ext cx="8880300" cy="489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613950" y="2188025"/>
            <a:ext cx="2807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05546" y="14688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title"/>
          </p:nvPr>
        </p:nvSpPr>
        <p:spPr>
          <a:xfrm>
            <a:off x="1005546" y="23367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1613950" y="3933075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title"/>
          </p:nvPr>
        </p:nvSpPr>
        <p:spPr>
          <a:xfrm>
            <a:off x="1613950" y="134880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1613950" y="3065150"/>
            <a:ext cx="2719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7" type="title"/>
          </p:nvPr>
        </p:nvSpPr>
        <p:spPr>
          <a:xfrm>
            <a:off x="1005546" y="31852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8" type="title"/>
          </p:nvPr>
        </p:nvSpPr>
        <p:spPr>
          <a:xfrm>
            <a:off x="1005546" y="40531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613950" y="16243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9" type="subTitle"/>
          </p:nvPr>
        </p:nvSpPr>
        <p:spPr>
          <a:xfrm>
            <a:off x="1613950" y="33502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3" type="subTitle"/>
          </p:nvPr>
        </p:nvSpPr>
        <p:spPr>
          <a:xfrm>
            <a:off x="1613950" y="24674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4" type="subTitle"/>
          </p:nvPr>
        </p:nvSpPr>
        <p:spPr>
          <a:xfrm>
            <a:off x="1613950" y="42125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/>
          <p:nvPr/>
        </p:nvSpPr>
        <p:spPr>
          <a:xfrm>
            <a:off x="5220275" y="-10975"/>
            <a:ext cx="3981000" cy="515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idx="15" type="title"/>
          </p:nvPr>
        </p:nvSpPr>
        <p:spPr>
          <a:xfrm>
            <a:off x="713225" y="59743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2452250" y="846900"/>
            <a:ext cx="6802500" cy="3449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629800" y="1592600"/>
            <a:ext cx="474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4013325" y="2263300"/>
            <a:ext cx="4362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13235" y="18480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6"/>
          <p:cNvSpPr/>
          <p:nvPr/>
        </p:nvSpPr>
        <p:spPr>
          <a:xfrm>
            <a:off x="4382025" y="759325"/>
            <a:ext cx="4065900" cy="4675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2105100" y="2523638"/>
            <a:ext cx="4933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4050300" y="-2295925"/>
            <a:ext cx="1043400" cy="54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-82775" y="467600"/>
            <a:ext cx="9356400" cy="414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2" type="title"/>
          </p:nvPr>
        </p:nvSpPr>
        <p:spPr>
          <a:xfrm>
            <a:off x="1882875" y="1585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1496175" y="185271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title"/>
          </p:nvPr>
        </p:nvSpPr>
        <p:spPr>
          <a:xfrm>
            <a:off x="1882875" y="3096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1496175" y="3371347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title"/>
          </p:nvPr>
        </p:nvSpPr>
        <p:spPr>
          <a:xfrm>
            <a:off x="5301846" y="1585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4915146" y="185271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title"/>
          </p:nvPr>
        </p:nvSpPr>
        <p:spPr>
          <a:xfrm>
            <a:off x="5301846" y="3097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4915146" y="3370902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/>
          <p:nvPr/>
        </p:nvSpPr>
        <p:spPr>
          <a:xfrm rot="5400000">
            <a:off x="-1202025" y="3496000"/>
            <a:ext cx="2762400" cy="5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20775" y="-790250"/>
            <a:ext cx="8839200" cy="56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-344625" y="2965550"/>
            <a:ext cx="9982200" cy="2378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 rot="5400000">
            <a:off x="5037075" y="1553300"/>
            <a:ext cx="2378400" cy="290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 rot="5400000">
            <a:off x="1728525" y="1553300"/>
            <a:ext cx="2378400" cy="290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92225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1560838" y="3204050"/>
            <a:ext cx="274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4839962" y="3204050"/>
            <a:ext cx="274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3" type="title"/>
          </p:nvPr>
        </p:nvSpPr>
        <p:spPr>
          <a:xfrm>
            <a:off x="1865338" y="29434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4" type="title"/>
          </p:nvPr>
        </p:nvSpPr>
        <p:spPr>
          <a:xfrm>
            <a:off x="5144462" y="29434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1856675"/>
            <a:ext cx="9144000" cy="225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122332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85687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626197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589552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title"/>
          </p:nvPr>
        </p:nvSpPr>
        <p:spPr>
          <a:xfrm>
            <a:off x="3752400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3385950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62450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24450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6525755" y="34768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6087755" y="37355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title"/>
          </p:nvPr>
        </p:nvSpPr>
        <p:spPr>
          <a:xfrm>
            <a:off x="3690150" y="30196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252150" y="32783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133350" y="2474175"/>
            <a:ext cx="9391500" cy="26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078825" y="4183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1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22332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85687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2" type="title"/>
          </p:nvPr>
        </p:nvSpPr>
        <p:spPr>
          <a:xfrm>
            <a:off x="6261975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3" type="subTitle"/>
          </p:nvPr>
        </p:nvSpPr>
        <p:spPr>
          <a:xfrm>
            <a:off x="5895525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4" type="title"/>
          </p:nvPr>
        </p:nvSpPr>
        <p:spPr>
          <a:xfrm>
            <a:off x="3752400" y="2791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subTitle"/>
          </p:nvPr>
        </p:nvSpPr>
        <p:spPr>
          <a:xfrm>
            <a:off x="3385950" y="3049800"/>
            <a:ext cx="2391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2"/>
          <p:cNvSpPr/>
          <p:nvPr/>
        </p:nvSpPr>
        <p:spPr>
          <a:xfrm>
            <a:off x="-435375" y="4086550"/>
            <a:ext cx="2205300" cy="4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36811" y="1958850"/>
            <a:ext cx="2421600" cy="21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361200" y="1958850"/>
            <a:ext cx="2421600" cy="21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885589" y="1958850"/>
            <a:ext cx="2421600" cy="21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043779" y="17543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1059229" y="20640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3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4" type="title"/>
          </p:nvPr>
        </p:nvSpPr>
        <p:spPr>
          <a:xfrm>
            <a:off x="3631360" y="17543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5" type="subTitle"/>
          </p:nvPr>
        </p:nvSpPr>
        <p:spPr>
          <a:xfrm>
            <a:off x="3639010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6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7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8" type="title"/>
          </p:nvPr>
        </p:nvSpPr>
        <p:spPr>
          <a:xfrm>
            <a:off x="6215127" y="17543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9" type="subTitle"/>
          </p:nvPr>
        </p:nvSpPr>
        <p:spPr>
          <a:xfrm>
            <a:off x="6219627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3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4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862450" y="32482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424450" y="35069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2" type="title"/>
          </p:nvPr>
        </p:nvSpPr>
        <p:spPr>
          <a:xfrm>
            <a:off x="6525755" y="32482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6087755" y="35069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4" type="title"/>
          </p:nvPr>
        </p:nvSpPr>
        <p:spPr>
          <a:xfrm>
            <a:off x="3690150" y="32482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5" type="subTitle"/>
          </p:nvPr>
        </p:nvSpPr>
        <p:spPr>
          <a:xfrm>
            <a:off x="3252150" y="3506993"/>
            <a:ext cx="26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 rot="5400000">
            <a:off x="3089175" y="-1088700"/>
            <a:ext cx="3154500" cy="93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41079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5"/>
          <p:cNvSpPr/>
          <p:nvPr/>
        </p:nvSpPr>
        <p:spPr>
          <a:xfrm>
            <a:off x="804975" y="-555475"/>
            <a:ext cx="26757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2" type="title"/>
          </p:nvPr>
        </p:nvSpPr>
        <p:spPr>
          <a:xfrm>
            <a:off x="1603221" y="1785405"/>
            <a:ext cx="1511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1613925" y="2056580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1603125" y="3477975"/>
            <a:ext cx="1511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1613330" y="374060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5" type="title"/>
          </p:nvPr>
        </p:nvSpPr>
        <p:spPr>
          <a:xfrm>
            <a:off x="5032000" y="1785405"/>
            <a:ext cx="1511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6" type="subTitle"/>
          </p:nvPr>
        </p:nvSpPr>
        <p:spPr>
          <a:xfrm>
            <a:off x="5032825" y="2056580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7" type="title"/>
          </p:nvPr>
        </p:nvSpPr>
        <p:spPr>
          <a:xfrm>
            <a:off x="5022125" y="3478125"/>
            <a:ext cx="1511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8" type="subTitle"/>
          </p:nvPr>
        </p:nvSpPr>
        <p:spPr>
          <a:xfrm>
            <a:off x="5032825" y="374015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653699" y="30649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2" type="subTitle"/>
          </p:nvPr>
        </p:nvSpPr>
        <p:spPr>
          <a:xfrm>
            <a:off x="3439674" y="30649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6203701" y="30649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588299" y="23919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4" type="title"/>
          </p:nvPr>
        </p:nvSpPr>
        <p:spPr>
          <a:xfrm>
            <a:off x="3363300" y="23919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5" type="title"/>
          </p:nvPr>
        </p:nvSpPr>
        <p:spPr>
          <a:xfrm>
            <a:off x="6138301" y="23919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zh-TW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zh-TW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zh-TW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zh-TW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zh-TW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zh-TW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6" name="Google Shape;206;p28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1218075"/>
            <a:ext cx="9163200" cy="393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3225" y="1243700"/>
            <a:ext cx="7545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85925" y="-195075"/>
            <a:ext cx="4584300" cy="55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632475" y="22609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998750" y="1886475"/>
            <a:ext cx="3057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0"/>
              <a:buNone/>
              <a:defRPr sz="20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809175" y="30627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-166250" y="748875"/>
            <a:ext cx="9005100" cy="365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1028700"/>
            <a:ext cx="9144000" cy="308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45550" y="467600"/>
            <a:ext cx="8052900" cy="414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2105100" y="2523638"/>
            <a:ext cx="4933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655381" y="454500"/>
            <a:ext cx="3810900" cy="4234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680844" y="454500"/>
            <a:ext cx="3810900" cy="4234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986327" y="240070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5056873" y="240070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707377" y="19095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title"/>
          </p:nvPr>
        </p:nvSpPr>
        <p:spPr>
          <a:xfrm>
            <a:off x="5777923" y="19095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-672380" y="1085850"/>
            <a:ext cx="16587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157670" y="3600450"/>
            <a:ext cx="16587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077100" y="2251100"/>
            <a:ext cx="38502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077100" y="1121275"/>
            <a:ext cx="439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64200" y="-191700"/>
            <a:ext cx="83328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Prata"/>
              <a:buNone/>
              <a:defRPr b="0" i="0" sz="27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b="0" i="0" sz="3000" u="none" cap="none" strike="noStrike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2627250" y="1589075"/>
            <a:ext cx="6259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虛擬儀控之設計與應用</a:t>
            </a:r>
            <a:r>
              <a:rPr lang="zh-TW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4426675" y="3668075"/>
            <a:ext cx="3829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100"/>
              <a:t>莊志淵 R09921006</a:t>
            </a:r>
            <a:endParaRPr sz="2100"/>
          </a:p>
        </p:txBody>
      </p:sp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426675" y="4093775"/>
            <a:ext cx="38292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100"/>
              <a:t>2021.06.25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4809175" y="32151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type="title"/>
          </p:nvPr>
        </p:nvSpPr>
        <p:spPr>
          <a:xfrm>
            <a:off x="4632475" y="22609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實際程式操作</a:t>
            </a:r>
            <a:endParaRPr/>
          </a:p>
        </p:txBody>
      </p:sp>
      <p:sp>
        <p:nvSpPr>
          <p:cNvPr id="282" name="Google Shape;282;p38"/>
          <p:cNvSpPr txBox="1"/>
          <p:nvPr>
            <p:ph idx="2" type="title"/>
          </p:nvPr>
        </p:nvSpPr>
        <p:spPr>
          <a:xfrm>
            <a:off x="998750" y="1886475"/>
            <a:ext cx="3057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0"/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ctrTitle"/>
          </p:nvPr>
        </p:nvSpPr>
        <p:spPr>
          <a:xfrm>
            <a:off x="549450" y="2083325"/>
            <a:ext cx="80451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zh-TW" sz="4600"/>
              <a:t>Thanking for your listening</a:t>
            </a:r>
            <a:endParaRPr sz="4600"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713225" y="1624700"/>
            <a:ext cx="7545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程式</a:t>
            </a:r>
            <a:r>
              <a:rPr lang="zh-TW" sz="2200"/>
              <a:t>功能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程式架構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實際程式操作</a:t>
            </a:r>
            <a:endParaRPr sz="2200"/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4809175" y="30627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4632475" y="22609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程式功能</a:t>
            </a:r>
            <a:endParaRPr/>
          </a:p>
        </p:txBody>
      </p:sp>
      <p:sp>
        <p:nvSpPr>
          <p:cNvPr id="228" name="Google Shape;228;p31"/>
          <p:cNvSpPr txBox="1"/>
          <p:nvPr>
            <p:ph idx="2" type="title"/>
          </p:nvPr>
        </p:nvSpPr>
        <p:spPr>
          <a:xfrm>
            <a:off x="998750" y="1886475"/>
            <a:ext cx="3057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0"/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13225" y="1243700"/>
            <a:ext cx="75450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動機</a:t>
            </a:r>
            <a:endParaRPr sz="20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/>
              <a:t>在教導初學者對於電阻色碼的判讀時，經常是個枯燥無趣且重複性高的過程</a:t>
            </a:r>
            <a:endParaRPr sz="19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目的</a:t>
            </a:r>
            <a:endParaRPr sz="2000"/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zh-TW" sz="1900"/>
              <a:t>透過電阻色碼解題競賽的過程，讓使用者能快速的熟悉電阻值及容差值判讀，達到寓教於樂之目的</a:t>
            </a:r>
            <a:endParaRPr sz="1900"/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動機與目的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10769" r="11692" t="6620"/>
          <a:stretch/>
        </p:blipFill>
        <p:spPr>
          <a:xfrm>
            <a:off x="3343000" y="3411725"/>
            <a:ext cx="2457998" cy="16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13225" y="1319900"/>
            <a:ext cx="7545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進入遊戲畫面為一Menu，提供兩種不同挑戰模式。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第㇐種-挑戰模式：隨機產生不同的電阻色碼，要求使用者輸入正確的電阻值，並連續出題數次，比賽花費時間最短者獲勝。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第二種-挑戰模式：隨機產生㇐個電阻值，要求使用者填入正確的色碼顏色，或是從不同電阻色碼選項中選出正確者，同樣以正確率或時間為競賽分數。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可以隨時查看當前累積計分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功能內容</a:t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4809175" y="32151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>
            <p:ph type="title"/>
          </p:nvPr>
        </p:nvSpPr>
        <p:spPr>
          <a:xfrm>
            <a:off x="4632475" y="22609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程式架構</a:t>
            </a:r>
            <a:r>
              <a:rPr lang="zh-TW"/>
              <a:t> </a:t>
            </a:r>
            <a:endParaRPr/>
          </a:p>
        </p:txBody>
      </p:sp>
      <p:sp>
        <p:nvSpPr>
          <p:cNvPr id="251" name="Google Shape;251;p34"/>
          <p:cNvSpPr txBox="1"/>
          <p:nvPr>
            <p:ph idx="2" type="title"/>
          </p:nvPr>
        </p:nvSpPr>
        <p:spPr>
          <a:xfrm>
            <a:off x="998750" y="1886475"/>
            <a:ext cx="3057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0"/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713225" y="1319900"/>
            <a:ext cx="75450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zh-TW" sz="2000" u="sng"/>
              <a:t>topVI.vi</a:t>
            </a:r>
            <a:r>
              <a:rPr lang="zh-TW" sz="2000"/>
              <a:t>                                                    // 遊戲主選單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zh-TW" sz="2000" u="sng"/>
              <a:t>color2resistance.vi</a:t>
            </a:r>
            <a:r>
              <a:rPr lang="zh-TW" sz="2000"/>
              <a:t>                      // 模式一: 由色碼猜電阻值</a:t>
            </a:r>
            <a:endParaRPr sz="2000"/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generate_question.vi          // 隨機產生題目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zh-TW" sz="2000" u="sng"/>
              <a:t>resistance2color.vi</a:t>
            </a:r>
            <a:r>
              <a:rPr lang="zh-TW" sz="2000"/>
              <a:t>                       // 模式二: 由電阻值猜色碼</a:t>
            </a:r>
            <a:endParaRPr sz="2000"/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Get Band 3 Value.vi              // 題目轉換為色碼</a:t>
            </a:r>
            <a:endParaRPr sz="2000"/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generate_question.vi          // 隨機產生題目</a:t>
            </a:r>
            <a:endParaRPr sz="2000"/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Colors.ctl                                 // 色碼顏色的代碼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總架構</a:t>
            </a:r>
            <a:r>
              <a:rPr lang="zh-TW"/>
              <a:t> </a:t>
            </a:r>
            <a:endParaRPr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總架構 - topVI.vi</a:t>
            </a:r>
            <a:r>
              <a:rPr lang="zh-TW"/>
              <a:t> 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1834"/>
            <a:ext cx="8839198" cy="27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942650" y="1327300"/>
            <a:ext cx="75450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  </a:t>
            </a:r>
            <a:r>
              <a:rPr lang="zh-TW" sz="2000" u="sng"/>
              <a:t>color2resistance.vi</a:t>
            </a:r>
            <a:r>
              <a:rPr lang="zh-TW" sz="2000"/>
              <a:t>                                               </a:t>
            </a:r>
            <a:r>
              <a:rPr lang="zh-TW" sz="2000" u="sng"/>
              <a:t>resistance2color.vi</a:t>
            </a:r>
            <a:r>
              <a:rPr lang="zh-TW" sz="2000"/>
              <a:t> 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模式一: 由色碼猜電阻值                                    </a:t>
            </a:r>
            <a:r>
              <a:rPr lang="zh-TW" sz="2000"/>
              <a:t>模式二: 由電阻值猜色碼</a:t>
            </a:r>
            <a:endParaRPr sz="2000"/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/>
              <a:t>子</a:t>
            </a:r>
            <a:r>
              <a:rPr lang="zh-TW"/>
              <a:t>架構 - </a:t>
            </a:r>
            <a:r>
              <a:rPr lang="zh-TW"/>
              <a:t>兩種挑戰模式</a:t>
            </a:r>
            <a:endParaRPr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5" y="2571737"/>
            <a:ext cx="4544600" cy="22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148" y="2526825"/>
            <a:ext cx="2386251" cy="24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nual Review Pitch Deck by Slidesgo">
  <a:themeElements>
    <a:clrScheme name="Simple Light">
      <a:dk1>
        <a:srgbClr val="252525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84827B"/>
      </a:accent2>
      <a:accent3>
        <a:srgbClr val="EBE4E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