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8" r:id="rId3"/>
    <p:sldId id="269" r:id="rId4"/>
    <p:sldId id="257" r:id="rId5"/>
    <p:sldId id="260" r:id="rId6"/>
    <p:sldId id="270" r:id="rId7"/>
    <p:sldId id="258" r:id="rId8"/>
    <p:sldId id="261" r:id="rId9"/>
    <p:sldId id="262" r:id="rId10"/>
    <p:sldId id="263" r:id="rId11"/>
    <p:sldId id="271" r:id="rId12"/>
    <p:sldId id="259" r:id="rId13"/>
    <p:sldId id="264" r:id="rId14"/>
    <p:sldId id="265" r:id="rId15"/>
    <p:sldId id="266" r:id="rId16"/>
    <p:sldId id="267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C3DC5E9C-CC11-46F2-8988-C65B07437479}" type="datetimeFigureOut">
              <a:rPr lang="zh-TW" altLang="en-US" smtClean="0"/>
              <a:t>2021/6/25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BA33D27C-F15A-4398-8518-7038508EBC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3841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C5E9C-CC11-46F2-8988-C65B07437479}" type="datetimeFigureOut">
              <a:rPr lang="zh-TW" altLang="en-US" smtClean="0"/>
              <a:t>2021/6/25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3D27C-F15A-4398-8518-7038508EBC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5806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C5E9C-CC11-46F2-8988-C65B07437479}" type="datetimeFigureOut">
              <a:rPr lang="zh-TW" altLang="en-US" smtClean="0"/>
              <a:t>2021/6/25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3D27C-F15A-4398-8518-7038508EBC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93104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C5E9C-CC11-46F2-8988-C65B07437479}" type="datetimeFigureOut">
              <a:rPr lang="zh-TW" altLang="en-US" smtClean="0"/>
              <a:t>2021/6/25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3D27C-F15A-4398-8518-7038508EBC7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969078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C5E9C-CC11-46F2-8988-C65B07437479}" type="datetimeFigureOut">
              <a:rPr lang="zh-TW" altLang="en-US" smtClean="0"/>
              <a:t>2021/6/25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3D27C-F15A-4398-8518-7038508EBC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89496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C5E9C-CC11-46F2-8988-C65B07437479}" type="datetimeFigureOut">
              <a:rPr lang="zh-TW" altLang="en-US" smtClean="0"/>
              <a:t>2021/6/25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3D27C-F15A-4398-8518-7038508EBC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3002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C5E9C-CC11-46F2-8988-C65B07437479}" type="datetimeFigureOut">
              <a:rPr lang="zh-TW" altLang="en-US" smtClean="0"/>
              <a:t>2021/6/25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3D27C-F15A-4398-8518-7038508EBC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27336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C5E9C-CC11-46F2-8988-C65B07437479}" type="datetimeFigureOut">
              <a:rPr lang="zh-TW" altLang="en-US" smtClean="0"/>
              <a:t>2021/6/25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3D27C-F15A-4398-8518-7038508EBC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0575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C5E9C-CC11-46F2-8988-C65B07437479}" type="datetimeFigureOut">
              <a:rPr lang="zh-TW" altLang="en-US" smtClean="0"/>
              <a:t>2021/6/25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3D27C-F15A-4398-8518-7038508EBC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4693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C5E9C-CC11-46F2-8988-C65B07437479}" type="datetimeFigureOut">
              <a:rPr lang="zh-TW" altLang="en-US" smtClean="0"/>
              <a:t>2021/6/25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3D27C-F15A-4398-8518-7038508EBC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8454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C5E9C-CC11-46F2-8988-C65B07437479}" type="datetimeFigureOut">
              <a:rPr lang="zh-TW" altLang="en-US" smtClean="0"/>
              <a:t>2021/6/25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3D27C-F15A-4398-8518-7038508EBC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5394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C5E9C-CC11-46F2-8988-C65B07437479}" type="datetimeFigureOut">
              <a:rPr lang="zh-TW" altLang="en-US" smtClean="0"/>
              <a:t>2021/6/25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3D27C-F15A-4398-8518-7038508EBC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8037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C5E9C-CC11-46F2-8988-C65B07437479}" type="datetimeFigureOut">
              <a:rPr lang="zh-TW" altLang="en-US" smtClean="0"/>
              <a:t>2021/6/25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3D27C-F15A-4398-8518-7038508EBC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3717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C5E9C-CC11-46F2-8988-C65B07437479}" type="datetimeFigureOut">
              <a:rPr lang="zh-TW" altLang="en-US" smtClean="0"/>
              <a:t>2021/6/25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3D27C-F15A-4398-8518-7038508EBC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318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C5E9C-CC11-46F2-8988-C65B07437479}" type="datetimeFigureOut">
              <a:rPr lang="zh-TW" altLang="en-US" smtClean="0"/>
              <a:t>2021/6/25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3D27C-F15A-4398-8518-7038508EBC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040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C5E9C-CC11-46F2-8988-C65B07437479}" type="datetimeFigureOut">
              <a:rPr lang="zh-TW" altLang="en-US" smtClean="0"/>
              <a:t>2021/6/25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3D27C-F15A-4398-8518-7038508EBC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8698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C5E9C-CC11-46F2-8988-C65B07437479}" type="datetimeFigureOut">
              <a:rPr lang="zh-TW" altLang="en-US" smtClean="0"/>
              <a:t>2021/6/25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3D27C-F15A-4398-8518-7038508EBC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8259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C5E9C-CC11-46F2-8988-C65B07437479}" type="datetimeFigureOut">
              <a:rPr lang="zh-TW" altLang="en-US" smtClean="0"/>
              <a:t>2021/6/25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33D27C-F15A-4398-8518-7038508EBC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25621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B72038-8614-4345-863A-4356C8F6EE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8000" dirty="0"/>
              <a:t>鋼琴模擬器</a:t>
            </a:r>
            <a:endParaRPr lang="zh-TW" altLang="en-US" sz="80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1A52DDA-8E36-4A37-8A1A-63B9BA6068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602037"/>
            <a:ext cx="8791575" cy="2035191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黃勤威 </a:t>
            </a:r>
            <a:r>
              <a:rPr lang="en-US" altLang="zh-CN" sz="2800" dirty="0"/>
              <a:t>	</a:t>
            </a:r>
          </a:p>
          <a:p>
            <a:r>
              <a:rPr lang="en-US" altLang="zh-CN" sz="2800" dirty="0"/>
              <a:t>R09631045	</a:t>
            </a:r>
          </a:p>
          <a:p>
            <a:r>
              <a:rPr lang="zh-CN" altLang="en-US" sz="2800" dirty="0"/>
              <a:t>生機系碩一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9590217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55B50097-544E-43C7-9382-03D64B4A8C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1205" y="1873308"/>
            <a:ext cx="7449590" cy="4563112"/>
          </a:xfrm>
          <a:prstGeom prst="rect">
            <a:avLst/>
          </a:prstGeom>
        </p:spPr>
      </p:pic>
      <p:sp>
        <p:nvSpPr>
          <p:cNvPr id="3" name="標題 2">
            <a:extLst>
              <a:ext uri="{FF2B5EF4-FFF2-40B4-BE49-F238E27FC236}">
                <a16:creationId xmlns:a16="http://schemas.microsoft.com/office/drawing/2014/main" id="{281020F5-E895-4788-8B03-F68B6ACCAC8C}"/>
              </a:ext>
            </a:extLst>
          </p:cNvPr>
          <p:cNvSpPr txBox="1">
            <a:spLocks/>
          </p:cNvSpPr>
          <p:nvPr/>
        </p:nvSpPr>
        <p:spPr>
          <a:xfrm>
            <a:off x="1143001" y="220663"/>
            <a:ext cx="9905998" cy="147857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6600" dirty="0"/>
              <a:t>鋼琴</a:t>
            </a:r>
            <a:r>
              <a:rPr lang="en-US" altLang="zh-CN" sz="6600" dirty="0"/>
              <a:t>-</a:t>
            </a:r>
            <a:r>
              <a:rPr lang="zh-CN" altLang="en-US" sz="6600" dirty="0"/>
              <a:t>琴譜選擇</a:t>
            </a:r>
            <a:endParaRPr lang="zh-TW" altLang="en-US" sz="6600" dirty="0"/>
          </a:p>
        </p:txBody>
      </p:sp>
    </p:spTree>
    <p:extLst>
      <p:ext uri="{BB962C8B-B14F-4D97-AF65-F5344CB8AC3E}">
        <p14:creationId xmlns:p14="http://schemas.microsoft.com/office/powerpoint/2010/main" val="35410514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A83720-A9DF-4DAC-B514-115B504FA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5400" dirty="0"/>
              <a:t>遊戲模式 </a:t>
            </a:r>
            <a:r>
              <a:rPr lang="en-US" altLang="zh-CN" sz="5400" dirty="0"/>
              <a:t>( Game Mode )</a:t>
            </a:r>
            <a:endParaRPr lang="zh-TW" altLang="en-US" sz="5400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DE04197-41A3-4C31-B544-56F4FFD3C6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40163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圖片 19">
            <a:extLst>
              <a:ext uri="{FF2B5EF4-FFF2-40B4-BE49-F238E27FC236}">
                <a16:creationId xmlns:a16="http://schemas.microsoft.com/office/drawing/2014/main" id="{78D7D800-3848-4100-A8BA-51124B679B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5946" y="972619"/>
            <a:ext cx="7920108" cy="4912762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27DE8EBD-C60E-4E6D-AE34-BAC95DE89DEF}"/>
              </a:ext>
            </a:extLst>
          </p:cNvPr>
          <p:cNvSpPr txBox="1"/>
          <p:nvPr/>
        </p:nvSpPr>
        <p:spPr>
          <a:xfrm>
            <a:off x="443060" y="300510"/>
            <a:ext cx="3261674" cy="707886"/>
          </a:xfrm>
          <a:prstGeom prst="rect">
            <a:avLst/>
          </a:prstGeom>
          <a:solidFill>
            <a:schemeClr val="tx1"/>
          </a:solidFill>
          <a:ln w="762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chemeClr val="bg1"/>
                </a:solidFill>
              </a:rPr>
              <a:t>LED </a:t>
            </a:r>
            <a:r>
              <a:rPr lang="zh-CN" altLang="en-US" sz="4000" dirty="0">
                <a:solidFill>
                  <a:schemeClr val="bg1"/>
                </a:solidFill>
              </a:rPr>
              <a:t>燈</a:t>
            </a:r>
            <a:endParaRPr lang="zh-TW" altLang="en-US" sz="4000" dirty="0">
              <a:solidFill>
                <a:schemeClr val="bg1"/>
              </a:solidFill>
            </a:endParaRPr>
          </a:p>
        </p:txBody>
      </p:sp>
      <p:cxnSp>
        <p:nvCxnSpPr>
          <p:cNvPr id="4" name="直線單箭頭接點 3">
            <a:extLst>
              <a:ext uri="{FF2B5EF4-FFF2-40B4-BE49-F238E27FC236}">
                <a16:creationId xmlns:a16="http://schemas.microsoft.com/office/drawing/2014/main" id="{C2E1FB43-746F-4F8D-9C94-627A6302C038}"/>
              </a:ext>
            </a:extLst>
          </p:cNvPr>
          <p:cNvCxnSpPr>
            <a:cxnSpLocks/>
          </p:cNvCxnSpPr>
          <p:nvPr/>
        </p:nvCxnSpPr>
        <p:spPr>
          <a:xfrm>
            <a:off x="2073897" y="1042227"/>
            <a:ext cx="1178350" cy="40950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01E1EB35-E2A4-41B4-8326-EBD5354C0C73}"/>
              </a:ext>
            </a:extLst>
          </p:cNvPr>
          <p:cNvSpPr txBox="1"/>
          <p:nvPr/>
        </p:nvSpPr>
        <p:spPr>
          <a:xfrm>
            <a:off x="141401" y="2123837"/>
            <a:ext cx="3261674" cy="707886"/>
          </a:xfrm>
          <a:prstGeom prst="rect">
            <a:avLst/>
          </a:prstGeom>
          <a:solidFill>
            <a:schemeClr val="tx1"/>
          </a:solidFill>
          <a:ln w="762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chemeClr val="bg1"/>
                </a:solidFill>
              </a:rPr>
              <a:t>消除區域</a:t>
            </a:r>
            <a:endParaRPr lang="zh-TW" altLang="en-US" sz="4000" dirty="0">
              <a:solidFill>
                <a:schemeClr val="bg1"/>
              </a:solidFill>
            </a:endParaRPr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98C0C466-AD6E-4DDB-999C-2F2C93785339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3403075" y="2477780"/>
            <a:ext cx="301659" cy="57311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>
            <a:extLst>
              <a:ext uri="{FF2B5EF4-FFF2-40B4-BE49-F238E27FC236}">
                <a16:creationId xmlns:a16="http://schemas.microsoft.com/office/drawing/2014/main" id="{316CD281-E68B-47E7-BFDC-78098547367C}"/>
              </a:ext>
            </a:extLst>
          </p:cNvPr>
          <p:cNvSpPr txBox="1"/>
          <p:nvPr/>
        </p:nvSpPr>
        <p:spPr>
          <a:xfrm>
            <a:off x="8340718" y="916758"/>
            <a:ext cx="3261674" cy="707886"/>
          </a:xfrm>
          <a:prstGeom prst="rect">
            <a:avLst/>
          </a:prstGeom>
          <a:solidFill>
            <a:schemeClr val="tx1"/>
          </a:solidFill>
          <a:ln w="762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chemeClr val="bg1"/>
                </a:solidFill>
              </a:rPr>
              <a:t>開始倒計時</a:t>
            </a:r>
            <a:endParaRPr lang="zh-TW" altLang="en-US" sz="4000" dirty="0">
              <a:solidFill>
                <a:schemeClr val="bg1"/>
              </a:solidFill>
            </a:endParaRPr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C4B88AF3-15B0-47F6-B1A3-33BE465642FD}"/>
              </a:ext>
            </a:extLst>
          </p:cNvPr>
          <p:cNvCxnSpPr>
            <a:cxnSpLocks/>
          </p:cNvCxnSpPr>
          <p:nvPr/>
        </p:nvCxnSpPr>
        <p:spPr>
          <a:xfrm flipH="1">
            <a:off x="9238268" y="1620944"/>
            <a:ext cx="884116" cy="57829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425A2E02-62A2-49DC-8340-981D10B896C5}"/>
              </a:ext>
            </a:extLst>
          </p:cNvPr>
          <p:cNvSpPr txBox="1"/>
          <p:nvPr/>
        </p:nvSpPr>
        <p:spPr>
          <a:xfrm>
            <a:off x="8860139" y="3830955"/>
            <a:ext cx="3261674" cy="707886"/>
          </a:xfrm>
          <a:prstGeom prst="rect">
            <a:avLst/>
          </a:prstGeom>
          <a:solidFill>
            <a:schemeClr val="tx1"/>
          </a:solidFill>
          <a:ln w="762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chemeClr val="bg1"/>
                </a:solidFill>
              </a:rPr>
              <a:t>最終分數</a:t>
            </a:r>
            <a:endParaRPr lang="zh-TW" altLang="en-US" sz="4000" dirty="0">
              <a:solidFill>
                <a:schemeClr val="bg1"/>
              </a:solidFill>
            </a:endParaRPr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FD68E9C5-DC92-480B-AFA4-31DD73530EAA}"/>
              </a:ext>
            </a:extLst>
          </p:cNvPr>
          <p:cNvCxnSpPr>
            <a:cxnSpLocks/>
            <a:stCxn id="12" idx="1"/>
          </p:cNvCxnSpPr>
          <p:nvPr/>
        </p:nvCxnSpPr>
        <p:spPr>
          <a:xfrm flipH="1" flipV="1">
            <a:off x="8311696" y="3874855"/>
            <a:ext cx="548443" cy="31004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BA754BDA-AE18-419D-B3D2-40C6CD138F36}"/>
              </a:ext>
            </a:extLst>
          </p:cNvPr>
          <p:cNvSpPr txBox="1"/>
          <p:nvPr/>
        </p:nvSpPr>
        <p:spPr>
          <a:xfrm>
            <a:off x="8535195" y="5047123"/>
            <a:ext cx="3515404" cy="707886"/>
          </a:xfrm>
          <a:prstGeom prst="rect">
            <a:avLst/>
          </a:prstGeom>
          <a:solidFill>
            <a:schemeClr val="tx1"/>
          </a:solidFill>
          <a:ln w="762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chemeClr val="bg1"/>
                </a:solidFill>
              </a:rPr>
              <a:t>結束遊戲模式</a:t>
            </a:r>
            <a:endParaRPr lang="zh-TW" altLang="en-US" sz="4000" dirty="0">
              <a:solidFill>
                <a:schemeClr val="bg1"/>
              </a:solidFill>
            </a:endParaRPr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9D7521D2-B758-4B68-BF34-DC53633D5CC1}"/>
              </a:ext>
            </a:extLst>
          </p:cNvPr>
          <p:cNvCxnSpPr>
            <a:cxnSpLocks/>
            <a:stCxn id="14" idx="1"/>
          </p:cNvCxnSpPr>
          <p:nvPr/>
        </p:nvCxnSpPr>
        <p:spPr>
          <a:xfrm flipH="1" flipV="1">
            <a:off x="8088199" y="4916752"/>
            <a:ext cx="446996" cy="48431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DDEB1466-C37E-4D39-A27E-C09F8F5A16EF}"/>
              </a:ext>
            </a:extLst>
          </p:cNvPr>
          <p:cNvSpPr txBox="1"/>
          <p:nvPr/>
        </p:nvSpPr>
        <p:spPr>
          <a:xfrm>
            <a:off x="6709881" y="5988924"/>
            <a:ext cx="3261674" cy="707886"/>
          </a:xfrm>
          <a:prstGeom prst="rect">
            <a:avLst/>
          </a:prstGeom>
          <a:solidFill>
            <a:schemeClr val="tx1"/>
          </a:solidFill>
          <a:ln w="762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chemeClr val="bg1"/>
                </a:solidFill>
              </a:rPr>
              <a:t>按鍵 </a:t>
            </a:r>
            <a:r>
              <a:rPr lang="en-US" altLang="zh-CN" sz="4000" dirty="0">
                <a:solidFill>
                  <a:schemeClr val="bg1"/>
                </a:solidFill>
              </a:rPr>
              <a:t>/ </a:t>
            </a:r>
            <a:r>
              <a:rPr lang="zh-CN" altLang="en-US" sz="4000" dirty="0">
                <a:solidFill>
                  <a:schemeClr val="bg1"/>
                </a:solidFill>
              </a:rPr>
              <a:t>鍵盤</a:t>
            </a:r>
            <a:endParaRPr lang="zh-TW" altLang="en-US" sz="4000" dirty="0">
              <a:solidFill>
                <a:schemeClr val="bg1"/>
              </a:solidFill>
            </a:endParaRPr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CFC133C8-9F76-45CC-A31A-0BEF5C740651}"/>
              </a:ext>
            </a:extLst>
          </p:cNvPr>
          <p:cNvCxnSpPr>
            <a:cxnSpLocks/>
            <a:stCxn id="16" idx="1"/>
            <a:endCxn id="20" idx="2"/>
          </p:cNvCxnSpPr>
          <p:nvPr/>
        </p:nvCxnSpPr>
        <p:spPr>
          <a:xfrm flipH="1" flipV="1">
            <a:off x="6096000" y="5885381"/>
            <a:ext cx="613881" cy="45748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24D0E618-1CD1-40C0-8DF7-28058B637C14}"/>
              </a:ext>
            </a:extLst>
          </p:cNvPr>
          <p:cNvSpPr txBox="1"/>
          <p:nvPr/>
        </p:nvSpPr>
        <p:spPr>
          <a:xfrm>
            <a:off x="249295" y="5946229"/>
            <a:ext cx="3261674" cy="707886"/>
          </a:xfrm>
          <a:prstGeom prst="rect">
            <a:avLst/>
          </a:prstGeom>
          <a:solidFill>
            <a:schemeClr val="tx1"/>
          </a:solidFill>
          <a:ln w="762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chemeClr val="bg1"/>
                </a:solidFill>
              </a:rPr>
              <a:t>音量調節</a:t>
            </a:r>
            <a:endParaRPr lang="zh-TW" altLang="en-US" sz="4000" dirty="0">
              <a:solidFill>
                <a:schemeClr val="bg1"/>
              </a:solidFill>
            </a:endParaRPr>
          </a:p>
        </p:txBody>
      </p: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6D8C3335-F5C6-4786-BACC-567D818FE748}"/>
              </a:ext>
            </a:extLst>
          </p:cNvPr>
          <p:cNvCxnSpPr>
            <a:cxnSpLocks/>
            <a:stCxn id="18" idx="3"/>
          </p:cNvCxnSpPr>
          <p:nvPr/>
        </p:nvCxnSpPr>
        <p:spPr>
          <a:xfrm flipV="1">
            <a:off x="3510969" y="5941242"/>
            <a:ext cx="542557" cy="35893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48749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A254886F-DBA8-4BB9-BADF-728C3603E2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473" y="0"/>
            <a:ext cx="11085053" cy="6858000"/>
          </a:xfrm>
          <a:prstGeom prst="rect">
            <a:avLst/>
          </a:prstGeom>
        </p:spPr>
      </p:pic>
      <p:pic>
        <p:nvPicPr>
          <p:cNvPr id="2" name="圖片 1">
            <a:extLst>
              <a:ext uri="{FF2B5EF4-FFF2-40B4-BE49-F238E27FC236}">
                <a16:creationId xmlns:a16="http://schemas.microsoft.com/office/drawing/2014/main" id="{A67E9599-9999-47B7-BD09-4373D408C1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2517" y="487836"/>
            <a:ext cx="4242617" cy="5260316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7B927B21-E17C-42FD-A599-F7F318F5F0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3001" y="1551870"/>
            <a:ext cx="4609989" cy="3132248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C9F6C741-546A-492F-8313-0A94A7E8211C}"/>
              </a:ext>
            </a:extLst>
          </p:cNvPr>
          <p:cNvSpPr txBox="1"/>
          <p:nvPr/>
        </p:nvSpPr>
        <p:spPr>
          <a:xfrm>
            <a:off x="1526866" y="5748152"/>
            <a:ext cx="3261674" cy="707886"/>
          </a:xfrm>
          <a:prstGeom prst="rect">
            <a:avLst/>
          </a:prstGeom>
          <a:solidFill>
            <a:schemeClr val="tx1"/>
          </a:solidFill>
          <a:ln w="762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chemeClr val="bg1"/>
                </a:solidFill>
              </a:rPr>
              <a:t>開始倒計時</a:t>
            </a:r>
            <a:endParaRPr lang="zh-TW" altLang="en-US" sz="4000" dirty="0">
              <a:solidFill>
                <a:schemeClr val="bg1"/>
              </a:solidFill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B0D4AB53-19EC-48C7-8920-CAC45B88340D}"/>
              </a:ext>
            </a:extLst>
          </p:cNvPr>
          <p:cNvSpPr txBox="1"/>
          <p:nvPr/>
        </p:nvSpPr>
        <p:spPr>
          <a:xfrm>
            <a:off x="6422517" y="5939425"/>
            <a:ext cx="4242617" cy="707886"/>
          </a:xfrm>
          <a:prstGeom prst="rect">
            <a:avLst/>
          </a:prstGeom>
          <a:solidFill>
            <a:schemeClr val="tx1"/>
          </a:solidFill>
          <a:ln w="762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chemeClr val="bg1"/>
                </a:solidFill>
              </a:rPr>
              <a:t>LED </a:t>
            </a:r>
            <a:r>
              <a:rPr lang="zh-CN" altLang="en-US" sz="4000" dirty="0">
                <a:solidFill>
                  <a:schemeClr val="bg1"/>
                </a:solidFill>
              </a:rPr>
              <a:t>初始位置設定</a:t>
            </a:r>
            <a:endParaRPr lang="zh-TW" alt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14384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42027579-59DD-4C28-B1CD-7E7481C9F3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166" y="0"/>
            <a:ext cx="10929667" cy="6858000"/>
          </a:xfrm>
          <a:prstGeom prst="rect">
            <a:avLst/>
          </a:prstGeom>
        </p:spPr>
      </p:pic>
      <p:pic>
        <p:nvPicPr>
          <p:cNvPr id="2" name="圖片 1">
            <a:extLst>
              <a:ext uri="{FF2B5EF4-FFF2-40B4-BE49-F238E27FC236}">
                <a16:creationId xmlns:a16="http://schemas.microsoft.com/office/drawing/2014/main" id="{33879B7F-58B3-4211-AB5C-99FD3EB848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405" y="1055489"/>
            <a:ext cx="3472634" cy="4232948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3F8C10DD-3780-4838-BE70-1678C396EE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0370" y="1444048"/>
            <a:ext cx="5992086" cy="2774447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DC695CD6-8272-4B5C-AC3F-EC0E9BF75DE3}"/>
              </a:ext>
            </a:extLst>
          </p:cNvPr>
          <p:cNvSpPr txBox="1"/>
          <p:nvPr/>
        </p:nvSpPr>
        <p:spPr>
          <a:xfrm>
            <a:off x="1536659" y="452487"/>
            <a:ext cx="2102177" cy="461665"/>
          </a:xfrm>
          <a:prstGeom prst="rect">
            <a:avLst/>
          </a:prstGeom>
          <a:solidFill>
            <a:schemeClr val="tx1"/>
          </a:solidFill>
          <a:ln w="762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</a:rPr>
              <a:t>LED </a:t>
            </a:r>
            <a:r>
              <a:rPr lang="zh-CN" altLang="en-US" sz="2400" dirty="0">
                <a:solidFill>
                  <a:schemeClr val="bg1"/>
                </a:solidFill>
              </a:rPr>
              <a:t>燈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F58511D5-D0F0-4504-9B39-2FE7B54EB2B7}"/>
              </a:ext>
            </a:extLst>
          </p:cNvPr>
          <p:cNvSpPr txBox="1"/>
          <p:nvPr/>
        </p:nvSpPr>
        <p:spPr>
          <a:xfrm>
            <a:off x="1564939" y="1847092"/>
            <a:ext cx="2102177" cy="461665"/>
          </a:xfrm>
          <a:prstGeom prst="rect">
            <a:avLst/>
          </a:prstGeom>
          <a:solidFill>
            <a:schemeClr val="tx1"/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</a:rPr>
              <a:t>等待？秒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85EEEC0A-675F-4BBC-A8FF-0EE80B676F63}"/>
              </a:ext>
            </a:extLst>
          </p:cNvPr>
          <p:cNvSpPr txBox="1"/>
          <p:nvPr/>
        </p:nvSpPr>
        <p:spPr>
          <a:xfrm>
            <a:off x="3667116" y="3336931"/>
            <a:ext cx="2102177" cy="830997"/>
          </a:xfrm>
          <a:prstGeom prst="rect">
            <a:avLst/>
          </a:prstGeom>
          <a:solidFill>
            <a:schemeClr val="tx1"/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</a:rPr>
              <a:t>LED </a:t>
            </a:r>
            <a:r>
              <a:rPr lang="zh-CN" altLang="en-US" sz="2400" dirty="0">
                <a:solidFill>
                  <a:schemeClr val="bg1"/>
                </a:solidFill>
              </a:rPr>
              <a:t>向下移到消除區域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3F96656B-8DCC-4312-A4E8-E8F0BC3FC601}"/>
              </a:ext>
            </a:extLst>
          </p:cNvPr>
          <p:cNvSpPr txBox="1"/>
          <p:nvPr/>
        </p:nvSpPr>
        <p:spPr>
          <a:xfrm>
            <a:off x="1659206" y="5014275"/>
            <a:ext cx="2102177" cy="461665"/>
          </a:xfrm>
          <a:prstGeom prst="rect">
            <a:avLst/>
          </a:prstGeom>
          <a:solidFill>
            <a:schemeClr val="tx1"/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</a:rPr>
              <a:t>LED</a:t>
            </a:r>
            <a:r>
              <a:rPr lang="zh-TW" altLang="en-US" sz="2400" dirty="0">
                <a:solidFill>
                  <a:schemeClr val="bg1"/>
                </a:solidFill>
              </a:rPr>
              <a:t> </a:t>
            </a:r>
            <a:r>
              <a:rPr lang="zh-CN" altLang="en-US" sz="2400" dirty="0">
                <a:solidFill>
                  <a:schemeClr val="bg1"/>
                </a:solidFill>
              </a:rPr>
              <a:t>消除</a:t>
            </a:r>
            <a:endParaRPr lang="en-US" altLang="zh-CN" sz="2400" dirty="0">
              <a:solidFill>
                <a:schemeClr val="bg1"/>
              </a:solidFill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E8031FD5-2BC5-474B-ADEB-B70A9AD42EA8}"/>
              </a:ext>
            </a:extLst>
          </p:cNvPr>
          <p:cNvSpPr txBox="1"/>
          <p:nvPr/>
        </p:nvSpPr>
        <p:spPr>
          <a:xfrm>
            <a:off x="7334143" y="677965"/>
            <a:ext cx="2102177" cy="461665"/>
          </a:xfrm>
          <a:prstGeom prst="rect">
            <a:avLst/>
          </a:prstGeom>
          <a:solidFill>
            <a:schemeClr val="tx1"/>
          </a:solidFill>
          <a:ln w="762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</a:rPr>
              <a:t>按鍵</a:t>
            </a:r>
            <a:r>
              <a:rPr lang="en-US" altLang="zh-CN" sz="2400" dirty="0">
                <a:solidFill>
                  <a:schemeClr val="bg1"/>
                </a:solidFill>
              </a:rPr>
              <a:t> / </a:t>
            </a:r>
            <a:r>
              <a:rPr lang="zh-CN" altLang="en-US" sz="2400" dirty="0">
                <a:solidFill>
                  <a:schemeClr val="bg1"/>
                </a:solidFill>
              </a:rPr>
              <a:t>鍵盤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38885FBB-BB00-4F92-84E9-017C1324BB1F}"/>
              </a:ext>
            </a:extLst>
          </p:cNvPr>
          <p:cNvSpPr txBox="1"/>
          <p:nvPr/>
        </p:nvSpPr>
        <p:spPr>
          <a:xfrm>
            <a:off x="8293177" y="4414110"/>
            <a:ext cx="2102177" cy="830997"/>
          </a:xfrm>
          <a:prstGeom prst="rect">
            <a:avLst/>
          </a:prstGeom>
          <a:solidFill>
            <a:schemeClr val="tx1"/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</a:rPr>
              <a:t>將按鍵時間存進</a:t>
            </a:r>
            <a:r>
              <a:rPr lang="en-US" altLang="zh-CN" sz="2400" dirty="0">
                <a:solidFill>
                  <a:schemeClr val="bg1"/>
                </a:solidFill>
              </a:rPr>
              <a:t>array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91670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F06682AA-0A14-4267-A652-9375ABA588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379" y="0"/>
            <a:ext cx="11167241" cy="6858000"/>
          </a:xfrm>
          <a:prstGeom prst="rect">
            <a:avLst/>
          </a:prstGeom>
        </p:spPr>
      </p:pic>
      <p:pic>
        <p:nvPicPr>
          <p:cNvPr id="2" name="圖片 1">
            <a:extLst>
              <a:ext uri="{FF2B5EF4-FFF2-40B4-BE49-F238E27FC236}">
                <a16:creationId xmlns:a16="http://schemas.microsoft.com/office/drawing/2014/main" id="{78F1D84A-9A30-4C5F-A167-F76773F0C9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5695" y="867265"/>
            <a:ext cx="3434612" cy="4734959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19431E5C-BDDC-4452-8405-5D4ABC61E51E}"/>
              </a:ext>
            </a:extLst>
          </p:cNvPr>
          <p:cNvSpPr txBox="1"/>
          <p:nvPr/>
        </p:nvSpPr>
        <p:spPr>
          <a:xfrm>
            <a:off x="5944054" y="1256130"/>
            <a:ext cx="4222251" cy="1569660"/>
          </a:xfrm>
          <a:prstGeom prst="rect">
            <a:avLst/>
          </a:prstGeom>
          <a:solidFill>
            <a:schemeClr val="tx1"/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</a:rPr>
              <a:t>比較 </a:t>
            </a:r>
            <a:r>
              <a:rPr lang="en-US" altLang="zh-CN" sz="2400" dirty="0">
                <a:solidFill>
                  <a:schemeClr val="bg1"/>
                </a:solidFill>
              </a:rPr>
              <a:t>LED </a:t>
            </a:r>
            <a:r>
              <a:rPr lang="zh-CN" altLang="en-US" sz="2400" dirty="0">
                <a:solidFill>
                  <a:schemeClr val="bg1"/>
                </a:solidFill>
              </a:rPr>
              <a:t>到消除位置的時間和按鍵時間是否在範圍裡面</a:t>
            </a:r>
            <a:endParaRPr lang="en-US" altLang="zh-CN" sz="2400" dirty="0">
              <a:solidFill>
                <a:schemeClr val="bg1"/>
              </a:solidFill>
            </a:endParaRPr>
          </a:p>
          <a:p>
            <a:pPr algn="ctr"/>
            <a:r>
              <a:rPr lang="zh-CN" altLang="en-US" sz="2400" dirty="0">
                <a:solidFill>
                  <a:schemeClr val="bg1"/>
                </a:solidFill>
              </a:rPr>
              <a:t>（是：</a:t>
            </a:r>
            <a:r>
              <a:rPr lang="en-US" altLang="zh-CN" sz="2400" dirty="0">
                <a:solidFill>
                  <a:schemeClr val="bg1"/>
                </a:solidFill>
              </a:rPr>
              <a:t>score +1</a:t>
            </a:r>
            <a:r>
              <a:rPr lang="zh-CN" altLang="en-US" sz="2400" dirty="0">
                <a:solidFill>
                  <a:schemeClr val="bg1"/>
                </a:solidFill>
              </a:rPr>
              <a:t>）</a:t>
            </a:r>
            <a:endParaRPr lang="en-US" altLang="zh-CN" sz="2400" dirty="0">
              <a:solidFill>
                <a:schemeClr val="bg1"/>
              </a:solidFill>
            </a:endParaRPr>
          </a:p>
          <a:p>
            <a:pPr algn="ctr"/>
            <a:r>
              <a:rPr lang="zh-CN" altLang="en-US" sz="2400" dirty="0">
                <a:solidFill>
                  <a:schemeClr val="bg1"/>
                </a:solidFill>
              </a:rPr>
              <a:t>（否：</a:t>
            </a:r>
            <a:r>
              <a:rPr lang="en-US" altLang="zh-CN" sz="2400" dirty="0">
                <a:solidFill>
                  <a:schemeClr val="bg1"/>
                </a:solidFill>
              </a:rPr>
              <a:t>score </a:t>
            </a:r>
            <a:r>
              <a:rPr lang="zh-CN" altLang="en-US" sz="2400" dirty="0">
                <a:solidFill>
                  <a:schemeClr val="bg1"/>
                </a:solidFill>
              </a:rPr>
              <a:t>不變）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67253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7CF4F49C-B68B-435C-82A7-5E5C6E2E09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119" y="0"/>
            <a:ext cx="11171761" cy="6858000"/>
          </a:xfrm>
          <a:prstGeom prst="rect">
            <a:avLst/>
          </a:prstGeom>
        </p:spPr>
      </p:pic>
      <p:pic>
        <p:nvPicPr>
          <p:cNvPr id="2" name="圖片 1">
            <a:extLst>
              <a:ext uri="{FF2B5EF4-FFF2-40B4-BE49-F238E27FC236}">
                <a16:creationId xmlns:a16="http://schemas.microsoft.com/office/drawing/2014/main" id="{DECB3421-B791-461F-8C29-D32309B585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5057" y="819039"/>
            <a:ext cx="4438081" cy="1999575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C9EF4A06-7254-4853-8AE3-E96ACC3B11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3717" y="496823"/>
            <a:ext cx="3467584" cy="2791215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5CD15329-C006-4BDB-85F3-64363E48CDCF}"/>
              </a:ext>
            </a:extLst>
          </p:cNvPr>
          <p:cNvSpPr txBox="1"/>
          <p:nvPr/>
        </p:nvSpPr>
        <p:spPr>
          <a:xfrm>
            <a:off x="1147659" y="3637653"/>
            <a:ext cx="4084217" cy="830997"/>
          </a:xfrm>
          <a:prstGeom prst="rect">
            <a:avLst/>
          </a:prstGeom>
          <a:solidFill>
            <a:schemeClr val="tx1"/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</a:rPr>
              <a:t>將分數轉換成百分比，然後顯示出來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7E810F24-70B3-478D-B0E7-E5BA5FC60181}"/>
              </a:ext>
            </a:extLst>
          </p:cNvPr>
          <p:cNvSpPr txBox="1"/>
          <p:nvPr/>
        </p:nvSpPr>
        <p:spPr>
          <a:xfrm>
            <a:off x="6586925" y="3784861"/>
            <a:ext cx="4084217" cy="461665"/>
          </a:xfrm>
          <a:prstGeom prst="rect">
            <a:avLst/>
          </a:prstGeom>
          <a:solidFill>
            <a:schemeClr val="tx1"/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</a:rPr>
              <a:t>等待使用者退出遊戲模式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18141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斗哥_柴柴謝謝| 62Icon">
            <a:extLst>
              <a:ext uri="{FF2B5EF4-FFF2-40B4-BE49-F238E27FC236}">
                <a16:creationId xmlns:a16="http://schemas.microsoft.com/office/drawing/2014/main" id="{53FB73B2-D7DB-49D6-A706-46C7234028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9659" y="1970988"/>
            <a:ext cx="3392683" cy="2916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3166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C2DA6C-C31B-4652-9656-1700340D2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7200" dirty="0"/>
              <a:t>架構</a:t>
            </a:r>
            <a:endParaRPr lang="zh-TW" altLang="en-US" sz="72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3E49CEE-7C67-486E-BCA4-677C5D766C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初始界面 </a:t>
            </a:r>
            <a:r>
              <a:rPr lang="en-US" altLang="zh-CN" dirty="0"/>
              <a:t>( Vending Machine ) 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自由模式 </a:t>
            </a:r>
            <a:r>
              <a:rPr lang="en-US" altLang="zh-CN" dirty="0"/>
              <a:t>( Free Mode )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遊戲模式 </a:t>
            </a:r>
            <a:r>
              <a:rPr lang="en-US" altLang="zh-CN" dirty="0"/>
              <a:t>( Game Mode )</a:t>
            </a:r>
          </a:p>
          <a:p>
            <a:pPr marL="457200" indent="-457200">
              <a:buFont typeface="+mj-lt"/>
              <a:buAutoNum type="arabicPeriod"/>
            </a:pP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88498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A303BA0B-7F8D-491C-BE69-1BBCA5D09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5400" dirty="0"/>
              <a:t>初始界面 </a:t>
            </a:r>
            <a:r>
              <a:rPr lang="en-US" altLang="zh-CN" sz="5400" dirty="0"/>
              <a:t>( Vending Machine ) </a:t>
            </a:r>
            <a:endParaRPr lang="zh-TW" altLang="en-US" sz="5400" dirty="0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4F554980-FEEA-42A2-943F-9A96370530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4803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332F437D-E79C-48E1-9840-C519530B7D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510" y="767386"/>
            <a:ext cx="7240010" cy="5134692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FEE66E8C-9494-44C7-8957-86C12D40927E}"/>
              </a:ext>
            </a:extLst>
          </p:cNvPr>
          <p:cNvSpPr txBox="1"/>
          <p:nvPr/>
        </p:nvSpPr>
        <p:spPr>
          <a:xfrm>
            <a:off x="7861955" y="2106452"/>
            <a:ext cx="3261674" cy="707886"/>
          </a:xfrm>
          <a:prstGeom prst="rect">
            <a:avLst/>
          </a:prstGeom>
          <a:solidFill>
            <a:schemeClr val="tx1"/>
          </a:solidFill>
          <a:ln w="762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chemeClr val="bg1"/>
                </a:solidFill>
              </a:rPr>
              <a:t>自由模式</a:t>
            </a:r>
            <a:endParaRPr lang="zh-TW" altLang="en-US" sz="4000" dirty="0">
              <a:solidFill>
                <a:schemeClr val="bg1"/>
              </a:solidFill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34CF2564-9A15-4A24-8C2A-65C22C019BED}"/>
              </a:ext>
            </a:extLst>
          </p:cNvPr>
          <p:cNvSpPr txBox="1"/>
          <p:nvPr/>
        </p:nvSpPr>
        <p:spPr>
          <a:xfrm>
            <a:off x="7861955" y="3335777"/>
            <a:ext cx="3261674" cy="707886"/>
          </a:xfrm>
          <a:prstGeom prst="rect">
            <a:avLst/>
          </a:prstGeom>
          <a:solidFill>
            <a:schemeClr val="tx1"/>
          </a:solidFill>
          <a:ln w="762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chemeClr val="bg1"/>
                </a:solidFill>
              </a:rPr>
              <a:t>遊戲模式</a:t>
            </a:r>
            <a:endParaRPr lang="zh-TW" altLang="en-US" sz="4000" dirty="0">
              <a:solidFill>
                <a:schemeClr val="bg1"/>
              </a:solidFill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6CE5A208-6EF0-4D69-8E9C-013AC4042D0A}"/>
              </a:ext>
            </a:extLst>
          </p:cNvPr>
          <p:cNvSpPr txBox="1"/>
          <p:nvPr/>
        </p:nvSpPr>
        <p:spPr>
          <a:xfrm>
            <a:off x="7861955" y="4618927"/>
            <a:ext cx="3261674" cy="707886"/>
          </a:xfrm>
          <a:prstGeom prst="rect">
            <a:avLst/>
          </a:prstGeom>
          <a:solidFill>
            <a:schemeClr val="tx1"/>
          </a:solidFill>
          <a:ln w="762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chemeClr val="bg1"/>
                </a:solidFill>
              </a:rPr>
              <a:t>結束程式</a:t>
            </a:r>
            <a:endParaRPr lang="zh-TW" altLang="en-US" sz="4000" dirty="0">
              <a:solidFill>
                <a:schemeClr val="bg1"/>
              </a:solidFill>
            </a:endParaRPr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B5534FA5-408A-4B25-8EB8-5C28E0D59A5D}"/>
              </a:ext>
            </a:extLst>
          </p:cNvPr>
          <p:cNvCxnSpPr>
            <a:stCxn id="5" idx="1"/>
          </p:cNvCxnSpPr>
          <p:nvPr/>
        </p:nvCxnSpPr>
        <p:spPr>
          <a:xfrm flipH="1">
            <a:off x="6363093" y="2460395"/>
            <a:ext cx="1498862" cy="53732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466E2B93-E4D2-4BBA-AFD8-2EF2D212306D}"/>
              </a:ext>
            </a:extLst>
          </p:cNvPr>
          <p:cNvCxnSpPr>
            <a:cxnSpLocks/>
          </p:cNvCxnSpPr>
          <p:nvPr/>
        </p:nvCxnSpPr>
        <p:spPr>
          <a:xfrm flipH="1">
            <a:off x="6363093" y="3649171"/>
            <a:ext cx="1498862" cy="34867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F1BC261C-3CE5-494A-B7D8-B3547C4B1D59}"/>
              </a:ext>
            </a:extLst>
          </p:cNvPr>
          <p:cNvCxnSpPr>
            <a:cxnSpLocks/>
          </p:cNvCxnSpPr>
          <p:nvPr/>
        </p:nvCxnSpPr>
        <p:spPr>
          <a:xfrm flipH="1" flipV="1">
            <a:off x="6363093" y="4727112"/>
            <a:ext cx="1498862" cy="2325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2401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35590BFE-7C34-4CFE-BD92-A22EFAD948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5462"/>
            <a:ext cx="12192000" cy="5627076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1394B680-1266-4933-8834-A0F2410E61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3698" y="4308049"/>
            <a:ext cx="3067006" cy="2236904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4B411A8E-287D-47DF-986F-D9C24F3D7A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3625" y="4308049"/>
            <a:ext cx="2988297" cy="2236904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01A9D572-7D42-43EA-B9A7-76AE056DDD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8219" y="4308049"/>
            <a:ext cx="3159414" cy="2263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943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A6EB2C-1E6D-41B0-8046-C8B9BC682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5400" dirty="0"/>
              <a:t>自由模式 </a:t>
            </a:r>
            <a:r>
              <a:rPr lang="en-US" altLang="zh-CN" sz="5400" dirty="0"/>
              <a:t>( Free Mode )</a:t>
            </a:r>
            <a:endParaRPr lang="zh-TW" altLang="en-US" sz="5400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8760B8A-F838-4305-BE62-C5216A8A23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4019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FC804F92-9F1B-409F-8FAC-455F5BAECB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9699" y="1012536"/>
            <a:ext cx="6099082" cy="4488004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B74FA86A-2D90-4FA6-BBE3-25C4F7629459}"/>
              </a:ext>
            </a:extLst>
          </p:cNvPr>
          <p:cNvSpPr txBox="1"/>
          <p:nvPr/>
        </p:nvSpPr>
        <p:spPr>
          <a:xfrm>
            <a:off x="8107052" y="796126"/>
            <a:ext cx="3261674" cy="707886"/>
          </a:xfrm>
          <a:prstGeom prst="rect">
            <a:avLst/>
          </a:prstGeom>
          <a:solidFill>
            <a:schemeClr val="tx1"/>
          </a:solidFill>
          <a:ln w="762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chemeClr val="bg1"/>
                </a:solidFill>
              </a:rPr>
              <a:t>琴譜選擇</a:t>
            </a:r>
            <a:endParaRPr lang="zh-TW" altLang="en-US" sz="4000" dirty="0">
              <a:solidFill>
                <a:schemeClr val="bg1"/>
              </a:solidFill>
            </a:endParaRPr>
          </a:p>
        </p:txBody>
      </p:sp>
      <p:cxnSp>
        <p:nvCxnSpPr>
          <p:cNvPr id="4" name="直線單箭頭接點 3">
            <a:extLst>
              <a:ext uri="{FF2B5EF4-FFF2-40B4-BE49-F238E27FC236}">
                <a16:creationId xmlns:a16="http://schemas.microsoft.com/office/drawing/2014/main" id="{10A4E2B4-98A3-49C9-931B-30B8A1DB2FDA}"/>
              </a:ext>
            </a:extLst>
          </p:cNvPr>
          <p:cNvCxnSpPr>
            <a:stCxn id="3" idx="1"/>
          </p:cNvCxnSpPr>
          <p:nvPr/>
        </p:nvCxnSpPr>
        <p:spPr>
          <a:xfrm flipH="1">
            <a:off x="6608190" y="1150069"/>
            <a:ext cx="1498862" cy="53732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字方塊 4">
            <a:extLst>
              <a:ext uri="{FF2B5EF4-FFF2-40B4-BE49-F238E27FC236}">
                <a16:creationId xmlns:a16="http://schemas.microsoft.com/office/drawing/2014/main" id="{F4A92521-BB6F-4FB6-9AC8-893539420328}"/>
              </a:ext>
            </a:extLst>
          </p:cNvPr>
          <p:cNvSpPr txBox="1"/>
          <p:nvPr/>
        </p:nvSpPr>
        <p:spPr>
          <a:xfrm>
            <a:off x="8380429" y="2007687"/>
            <a:ext cx="3261674" cy="707886"/>
          </a:xfrm>
          <a:prstGeom prst="rect">
            <a:avLst/>
          </a:prstGeom>
          <a:solidFill>
            <a:schemeClr val="tx1"/>
          </a:solidFill>
          <a:ln w="762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chemeClr val="bg1"/>
                </a:solidFill>
              </a:rPr>
              <a:t>按鍵 </a:t>
            </a:r>
            <a:r>
              <a:rPr lang="en-US" altLang="zh-CN" sz="4000" dirty="0">
                <a:solidFill>
                  <a:schemeClr val="bg1"/>
                </a:solidFill>
              </a:rPr>
              <a:t>/ </a:t>
            </a:r>
            <a:r>
              <a:rPr lang="zh-CN" altLang="en-US" sz="4000" dirty="0">
                <a:solidFill>
                  <a:schemeClr val="bg1"/>
                </a:solidFill>
              </a:rPr>
              <a:t>鍵盤</a:t>
            </a:r>
            <a:endParaRPr lang="zh-TW" altLang="en-US" sz="4000" dirty="0">
              <a:solidFill>
                <a:schemeClr val="bg1"/>
              </a:solidFill>
            </a:endParaRPr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EC6E5A3A-7D30-41CC-98B1-DCE93FCCC048}"/>
              </a:ext>
            </a:extLst>
          </p:cNvPr>
          <p:cNvCxnSpPr>
            <a:stCxn id="5" idx="1"/>
          </p:cNvCxnSpPr>
          <p:nvPr/>
        </p:nvCxnSpPr>
        <p:spPr>
          <a:xfrm flipH="1">
            <a:off x="6881567" y="2361630"/>
            <a:ext cx="1498862" cy="53732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>
            <a:extLst>
              <a:ext uri="{FF2B5EF4-FFF2-40B4-BE49-F238E27FC236}">
                <a16:creationId xmlns:a16="http://schemas.microsoft.com/office/drawing/2014/main" id="{6B3C1279-1832-4612-A18D-732358E9C2B3}"/>
              </a:ext>
            </a:extLst>
          </p:cNvPr>
          <p:cNvSpPr txBox="1"/>
          <p:nvPr/>
        </p:nvSpPr>
        <p:spPr>
          <a:xfrm>
            <a:off x="141401" y="1974663"/>
            <a:ext cx="3261674" cy="707886"/>
          </a:xfrm>
          <a:prstGeom prst="rect">
            <a:avLst/>
          </a:prstGeom>
          <a:solidFill>
            <a:schemeClr val="tx1"/>
          </a:solidFill>
          <a:ln w="762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chemeClr val="bg1"/>
                </a:solidFill>
              </a:rPr>
              <a:t>音量調節</a:t>
            </a:r>
            <a:endParaRPr lang="zh-TW" altLang="en-US" sz="4000" dirty="0">
              <a:solidFill>
                <a:schemeClr val="bg1"/>
              </a:solidFill>
            </a:endParaRPr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3A61E2B4-C6FB-4823-A602-AF77750535F7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3403075" y="2328606"/>
            <a:ext cx="777742" cy="5703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>
            <a:extLst>
              <a:ext uri="{FF2B5EF4-FFF2-40B4-BE49-F238E27FC236}">
                <a16:creationId xmlns:a16="http://schemas.microsoft.com/office/drawing/2014/main" id="{E8083EDC-7C84-49F8-A315-D916BB452EF2}"/>
              </a:ext>
            </a:extLst>
          </p:cNvPr>
          <p:cNvSpPr txBox="1"/>
          <p:nvPr/>
        </p:nvSpPr>
        <p:spPr>
          <a:xfrm>
            <a:off x="8446417" y="3441980"/>
            <a:ext cx="3431356" cy="707886"/>
          </a:xfrm>
          <a:prstGeom prst="rect">
            <a:avLst/>
          </a:prstGeom>
          <a:solidFill>
            <a:schemeClr val="tx1"/>
          </a:solidFill>
          <a:ln w="762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chemeClr val="bg1"/>
                </a:solidFill>
              </a:rPr>
              <a:t>結束自由模式</a:t>
            </a:r>
            <a:endParaRPr lang="zh-TW" altLang="en-US" sz="4000" dirty="0">
              <a:solidFill>
                <a:schemeClr val="bg1"/>
              </a:solidFill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895511F6-055E-4A5B-87FF-D3FCFA6017AF}"/>
              </a:ext>
            </a:extLst>
          </p:cNvPr>
          <p:cNvSpPr txBox="1"/>
          <p:nvPr/>
        </p:nvSpPr>
        <p:spPr>
          <a:xfrm>
            <a:off x="141401" y="4546916"/>
            <a:ext cx="3261674" cy="707886"/>
          </a:xfrm>
          <a:prstGeom prst="rect">
            <a:avLst/>
          </a:prstGeom>
          <a:solidFill>
            <a:schemeClr val="tx1"/>
          </a:solidFill>
          <a:ln w="762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chemeClr val="bg1"/>
                </a:solidFill>
              </a:rPr>
              <a:t>按鍵</a:t>
            </a:r>
            <a:endParaRPr lang="zh-TW" altLang="en-US" sz="4000" dirty="0">
              <a:solidFill>
                <a:schemeClr val="bg1"/>
              </a:solidFill>
            </a:endParaRPr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9F4A428A-42C0-444C-AA02-424AC714A4E9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3403075" y="4546916"/>
            <a:ext cx="645766" cy="35394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5348ABF3-8E80-4B13-A148-2667E3CF3E7E}"/>
              </a:ext>
            </a:extLst>
          </p:cNvPr>
          <p:cNvCxnSpPr>
            <a:cxnSpLocks/>
          </p:cNvCxnSpPr>
          <p:nvPr/>
        </p:nvCxnSpPr>
        <p:spPr>
          <a:xfrm flipH="1" flipV="1">
            <a:off x="7965649" y="3416020"/>
            <a:ext cx="480768" cy="37990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5858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F57AD4AC-0411-425D-9FAA-F46B39336A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53688"/>
            <a:ext cx="12192000" cy="5304312"/>
          </a:xfrm>
          <a:prstGeom prst="rect">
            <a:avLst/>
          </a:prstGeom>
        </p:spPr>
      </p:pic>
      <p:sp>
        <p:nvSpPr>
          <p:cNvPr id="3" name="標題 2">
            <a:extLst>
              <a:ext uri="{FF2B5EF4-FFF2-40B4-BE49-F238E27FC236}">
                <a16:creationId xmlns:a16="http://schemas.microsoft.com/office/drawing/2014/main" id="{84EC733A-B118-4D24-9FED-4D3732E4B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20663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zh-CN" altLang="en-US" sz="6600" dirty="0"/>
              <a:t>鋼琴</a:t>
            </a:r>
            <a:r>
              <a:rPr lang="en-US" altLang="zh-CN" sz="6600" dirty="0"/>
              <a:t>-</a:t>
            </a:r>
            <a:r>
              <a:rPr lang="zh-CN" altLang="en-US" sz="6600" dirty="0"/>
              <a:t>按鍵模式</a:t>
            </a:r>
            <a:endParaRPr lang="zh-TW" altLang="en-US" sz="6600" dirty="0"/>
          </a:p>
        </p:txBody>
      </p:sp>
    </p:spTree>
    <p:extLst>
      <p:ext uri="{BB962C8B-B14F-4D97-AF65-F5344CB8AC3E}">
        <p14:creationId xmlns:p14="http://schemas.microsoft.com/office/powerpoint/2010/main" val="3335145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F5465FC7-DF78-471E-A458-F974103067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68217"/>
            <a:ext cx="12192000" cy="5269120"/>
          </a:xfrm>
          <a:prstGeom prst="rect">
            <a:avLst/>
          </a:prstGeom>
        </p:spPr>
      </p:pic>
      <p:sp>
        <p:nvSpPr>
          <p:cNvPr id="3" name="標題 2">
            <a:extLst>
              <a:ext uri="{FF2B5EF4-FFF2-40B4-BE49-F238E27FC236}">
                <a16:creationId xmlns:a16="http://schemas.microsoft.com/office/drawing/2014/main" id="{D299605B-6A0E-4E86-B982-32B316E2E886}"/>
              </a:ext>
            </a:extLst>
          </p:cNvPr>
          <p:cNvSpPr txBox="1">
            <a:spLocks/>
          </p:cNvSpPr>
          <p:nvPr/>
        </p:nvSpPr>
        <p:spPr>
          <a:xfrm>
            <a:off x="1143001" y="220663"/>
            <a:ext cx="9905998" cy="147857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6600" dirty="0"/>
              <a:t>鋼琴</a:t>
            </a:r>
            <a:r>
              <a:rPr lang="en-US" altLang="zh-CN" sz="6600" dirty="0"/>
              <a:t>-</a:t>
            </a:r>
            <a:r>
              <a:rPr lang="zh-CN" altLang="en-US" sz="6600" dirty="0"/>
              <a:t>鍵盤模式</a:t>
            </a:r>
            <a:endParaRPr lang="zh-TW" altLang="en-US" sz="6600" dirty="0"/>
          </a:p>
        </p:txBody>
      </p:sp>
      <p:pic>
        <p:nvPicPr>
          <p:cNvPr id="2050" name="Picture 2" descr="3-1鍵盤介紹- 大業國中電腦課教學網頁">
            <a:extLst>
              <a:ext uri="{FF2B5EF4-FFF2-40B4-BE49-F238E27FC236}">
                <a16:creationId xmlns:a16="http://schemas.microsoft.com/office/drawing/2014/main" id="{AE0EFA89-CB33-453B-B583-7934BCD30E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512" r="48350" b="17653"/>
          <a:stretch/>
        </p:blipFill>
        <p:spPr bwMode="auto">
          <a:xfrm>
            <a:off x="2771480" y="4193597"/>
            <a:ext cx="6297105" cy="2328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D5B90C1C-EB25-4207-B22A-98BD64B17F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1480" y="713351"/>
            <a:ext cx="6975835" cy="320463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4C767C68-E50A-400A-BC2E-FE1AEAD6B2A0}"/>
              </a:ext>
            </a:extLst>
          </p:cNvPr>
          <p:cNvSpPr/>
          <p:nvPr/>
        </p:nvSpPr>
        <p:spPr>
          <a:xfrm>
            <a:off x="4392891" y="5401559"/>
            <a:ext cx="443060" cy="4430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A5A2F58-43B4-49F0-B738-9E15C051F9B7}"/>
              </a:ext>
            </a:extLst>
          </p:cNvPr>
          <p:cNvSpPr/>
          <p:nvPr/>
        </p:nvSpPr>
        <p:spPr>
          <a:xfrm>
            <a:off x="4894093" y="5401559"/>
            <a:ext cx="443060" cy="4430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909A72A-8040-4FD8-A76E-6330E80C6FD1}"/>
              </a:ext>
            </a:extLst>
          </p:cNvPr>
          <p:cNvSpPr/>
          <p:nvPr/>
        </p:nvSpPr>
        <p:spPr>
          <a:xfrm>
            <a:off x="5418844" y="5401559"/>
            <a:ext cx="443060" cy="4430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1401F51-3444-410F-9493-FC269627AD83}"/>
              </a:ext>
            </a:extLst>
          </p:cNvPr>
          <p:cNvSpPr/>
          <p:nvPr/>
        </p:nvSpPr>
        <p:spPr>
          <a:xfrm>
            <a:off x="5874470" y="5401559"/>
            <a:ext cx="443060" cy="4430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E9505D3-A58A-40FE-89B2-B983651C1B47}"/>
              </a:ext>
            </a:extLst>
          </p:cNvPr>
          <p:cNvSpPr/>
          <p:nvPr/>
        </p:nvSpPr>
        <p:spPr>
          <a:xfrm>
            <a:off x="6441654" y="5401559"/>
            <a:ext cx="443060" cy="4430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4620389-1808-4AE3-AFA1-3C9B4C676D78}"/>
              </a:ext>
            </a:extLst>
          </p:cNvPr>
          <p:cNvSpPr/>
          <p:nvPr/>
        </p:nvSpPr>
        <p:spPr>
          <a:xfrm>
            <a:off x="6966405" y="5401559"/>
            <a:ext cx="443060" cy="4430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62113A4-AE83-4207-8CDA-560F926FFF62}"/>
              </a:ext>
            </a:extLst>
          </p:cNvPr>
          <p:cNvSpPr/>
          <p:nvPr/>
        </p:nvSpPr>
        <p:spPr>
          <a:xfrm>
            <a:off x="7436177" y="5401559"/>
            <a:ext cx="443060" cy="4430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0F1CA773-F8C9-4C17-A848-DFC44BA8C217}"/>
              </a:ext>
            </a:extLst>
          </p:cNvPr>
          <p:cNvSpPr/>
          <p:nvPr/>
        </p:nvSpPr>
        <p:spPr>
          <a:xfrm>
            <a:off x="4702425" y="4904418"/>
            <a:ext cx="443060" cy="4430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37F0761-9D10-4D38-8CB1-3FC0725CDB2C}"/>
              </a:ext>
            </a:extLst>
          </p:cNvPr>
          <p:cNvSpPr/>
          <p:nvPr/>
        </p:nvSpPr>
        <p:spPr>
          <a:xfrm>
            <a:off x="5337153" y="4904418"/>
            <a:ext cx="443060" cy="4430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F64B759-5A36-424B-ACCE-936D01B4D6CB}"/>
              </a:ext>
            </a:extLst>
          </p:cNvPr>
          <p:cNvSpPr/>
          <p:nvPr/>
        </p:nvSpPr>
        <p:spPr>
          <a:xfrm>
            <a:off x="6317530" y="4904418"/>
            <a:ext cx="443060" cy="4430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4880FAE0-EEF0-48C3-8CDF-123A9CB1D3AA}"/>
              </a:ext>
            </a:extLst>
          </p:cNvPr>
          <p:cNvSpPr/>
          <p:nvPr/>
        </p:nvSpPr>
        <p:spPr>
          <a:xfrm>
            <a:off x="6836789" y="4904418"/>
            <a:ext cx="443060" cy="4430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09DDFB7B-A733-4686-AC41-0934DE58E292}"/>
              </a:ext>
            </a:extLst>
          </p:cNvPr>
          <p:cNvSpPr/>
          <p:nvPr/>
        </p:nvSpPr>
        <p:spPr>
          <a:xfrm>
            <a:off x="7300263" y="4904418"/>
            <a:ext cx="443060" cy="4430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6934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0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電路">
  <a:themeElements>
    <a:clrScheme name="電路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電路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電路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TM04033919[[fn=電路]]</Template>
  <TotalTime>95</TotalTime>
  <Words>162</Words>
  <Application>Microsoft Office PowerPoint</Application>
  <PresentationFormat>寬螢幕</PresentationFormat>
  <Paragraphs>42</Paragraphs>
  <Slides>17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3" baseType="lpstr">
      <vt:lpstr>宋体</vt:lpstr>
      <vt:lpstr>新細明體</vt:lpstr>
      <vt:lpstr>Arial</vt:lpstr>
      <vt:lpstr>Trebuchet MS</vt:lpstr>
      <vt:lpstr>Tw Cen MT</vt:lpstr>
      <vt:lpstr>電路</vt:lpstr>
      <vt:lpstr>鋼琴模擬器</vt:lpstr>
      <vt:lpstr>架構</vt:lpstr>
      <vt:lpstr>初始界面 ( Vending Machine ) </vt:lpstr>
      <vt:lpstr>PowerPoint 簡報</vt:lpstr>
      <vt:lpstr>PowerPoint 簡報</vt:lpstr>
      <vt:lpstr>自由模式 ( Free Mode )</vt:lpstr>
      <vt:lpstr>PowerPoint 簡報</vt:lpstr>
      <vt:lpstr>鋼琴-按鍵模式</vt:lpstr>
      <vt:lpstr>PowerPoint 簡報</vt:lpstr>
      <vt:lpstr>PowerPoint 簡報</vt:lpstr>
      <vt:lpstr>遊戲模式 ( Game Mode )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samson wong</dc:creator>
  <cp:lastModifiedBy>samson wong</cp:lastModifiedBy>
  <cp:revision>8</cp:revision>
  <dcterms:created xsi:type="dcterms:W3CDTF">2021-06-25T06:00:14Z</dcterms:created>
  <dcterms:modified xsi:type="dcterms:W3CDTF">2021-06-25T07:35:31Z</dcterms:modified>
</cp:coreProperties>
</file>