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0" r:id="rId4"/>
    <p:sldId id="264" r:id="rId5"/>
    <p:sldId id="261" r:id="rId6"/>
    <p:sldId id="265" r:id="rId7"/>
    <p:sldId id="266" r:id="rId8"/>
    <p:sldId id="267" r:id="rId9"/>
    <p:sldId id="268" r:id="rId10"/>
    <p:sldId id="269"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BAE9"/>
    <a:srgbClr val="ABDEF4"/>
    <a:srgbClr val="CBEAF8"/>
    <a:srgbClr val="E3F3FB"/>
    <a:srgbClr val="EAF3F8"/>
    <a:srgbClr val="E9F4FA"/>
    <a:srgbClr val="A2D6EF"/>
    <a:srgbClr val="2E4D63"/>
    <a:srgbClr val="5686A8"/>
    <a:srgbClr val="669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2" d="100"/>
          <a:sy n="82" d="100"/>
        </p:scale>
        <p:origin x="50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B5FF2-25EA-46D7-B3BA-4582358ABEC7}" type="datetimeFigureOut">
              <a:rPr lang="zh-CN" altLang="en-US" smtClean="0"/>
              <a:pPr/>
              <a:t>2021/6/24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19EA-75F7-469A-9304-1B2BFF998463}" type="slidenum">
              <a:rPr lang="zh-CN" altLang="en-US" smtClean="0"/>
              <a:pPr/>
              <a:t>‹#›</a:t>
            </a:fld>
            <a:endParaRPr lang="zh-CN" altLang="en-US"/>
          </a:p>
        </p:txBody>
      </p:sp>
    </p:spTree>
    <p:extLst>
      <p:ext uri="{BB962C8B-B14F-4D97-AF65-F5344CB8AC3E}">
        <p14:creationId xmlns:p14="http://schemas.microsoft.com/office/powerpoint/2010/main" val="383784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140178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50746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11041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232551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294198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251160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173220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308974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319878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169707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E32B8C-E81A-4559-905F-EA468C4AE0F6}" type="datetimeFigureOut">
              <a:rPr lang="zh-CN" altLang="en-US" smtClean="0"/>
              <a:pPr/>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218148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32B8C-E81A-4559-905F-EA468C4AE0F6}" type="datetimeFigureOut">
              <a:rPr lang="zh-CN" altLang="en-US" smtClean="0"/>
              <a:pPr/>
              <a:t>2021/6/24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302A8-733F-4FC4-86EA-56C94980066F}" type="slidenum">
              <a:rPr lang="zh-CN" altLang="en-US" smtClean="0"/>
              <a:pPr/>
              <a:t>‹#›</a:t>
            </a:fld>
            <a:endParaRPr lang="zh-CN" altLang="en-US"/>
          </a:p>
        </p:txBody>
      </p:sp>
    </p:spTree>
    <p:extLst>
      <p:ext uri="{BB962C8B-B14F-4D97-AF65-F5344CB8AC3E}">
        <p14:creationId xmlns:p14="http://schemas.microsoft.com/office/powerpoint/2010/main" val="212344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80" name="任意多边形 79"/>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gradFill>
            <a:gsLst>
              <a:gs pos="0">
                <a:srgbClr val="E5EEF3">
                  <a:alpha val="50000"/>
                </a:srgbClr>
              </a:gs>
              <a:gs pos="100000">
                <a:srgbClr val="E1EB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gradFill>
            <a:gsLst>
              <a:gs pos="0">
                <a:srgbClr val="E9F4FA"/>
              </a:gs>
              <a:gs pos="100000">
                <a:srgbClr val="D7E3E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26368" y="1686896"/>
            <a:ext cx="10327932" cy="1446550"/>
          </a:xfrm>
          <a:prstGeom prst="rect">
            <a:avLst/>
          </a:prstGeom>
          <a:noFill/>
        </p:spPr>
        <p:txBody>
          <a:bodyPr wrap="square" rtlCol="0" anchor="ctr">
            <a:spAutoFit/>
          </a:bodyPr>
          <a:lstStyle/>
          <a:p>
            <a:pPr algn="dist"/>
            <a:r>
              <a:rPr lang="zh-TW" altLang="en-US" sz="8800" dirty="0">
                <a:solidFill>
                  <a:schemeClr val="bg1"/>
                </a:solidFill>
                <a:latin typeface="Abadi Extra Light" panose="020B0604020202020204" pitchFamily="34" charset="0"/>
                <a:ea typeface="华文细黑" panose="02010600040101010101" pitchFamily="2" charset="-122"/>
                <a:cs typeface="Arial" panose="020B0604020202020204" pitchFamily="34" charset="0"/>
              </a:rPr>
              <a:t>虛擬儀控期末專題</a:t>
            </a:r>
            <a:endParaRPr lang="zh-CN" altLang="en-US" sz="8800" dirty="0">
              <a:solidFill>
                <a:schemeClr val="bg1"/>
              </a:solidFill>
              <a:latin typeface="Abadi Extra Light" panose="020B0604020202020204" pitchFamily="34" charset="0"/>
              <a:ea typeface="华文细黑" panose="02010600040101010101" pitchFamily="2" charset="-122"/>
              <a:cs typeface="Arial" panose="020B0604020202020204" pitchFamily="34" charset="0"/>
            </a:endParaRPr>
          </a:p>
        </p:txBody>
      </p:sp>
      <p:sp>
        <p:nvSpPr>
          <p:cNvPr id="31" name="任意多边形 30"/>
          <p:cNvSpPr/>
          <p:nvPr/>
        </p:nvSpPr>
        <p:spPr>
          <a:xfrm rot="900000">
            <a:off x="8239736" y="117888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bg1">
                  <a:alpha val="50000"/>
                </a:schemeClr>
              </a:gs>
              <a:gs pos="0">
                <a:schemeClr val="bg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837701" y="3065018"/>
            <a:ext cx="10516598" cy="830997"/>
            <a:chOff x="837701" y="3013501"/>
            <a:chExt cx="10516598" cy="830997"/>
          </a:xfrm>
        </p:grpSpPr>
        <p:grpSp>
          <p:nvGrpSpPr>
            <p:cNvPr id="9" name="组合 8"/>
            <p:cNvGrpSpPr/>
            <p:nvPr/>
          </p:nvGrpSpPr>
          <p:grpSpPr>
            <a:xfrm>
              <a:off x="837701" y="3295380"/>
              <a:ext cx="10516598" cy="267238"/>
              <a:chOff x="837701" y="3295381"/>
              <a:chExt cx="10516598" cy="267238"/>
            </a:xfrm>
          </p:grpSpPr>
          <p:sp>
            <p:nvSpPr>
              <p:cNvPr id="10" name="椭圆 9"/>
              <p:cNvSpPr/>
              <p:nvPr/>
            </p:nvSpPr>
            <p:spPr>
              <a:xfrm rot="10800000">
                <a:off x="2551641" y="329538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0800000">
                <a:off x="1913518" y="332878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342205" y="336219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837701"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373122" y="329538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78054" y="332878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716176" y="336219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1287490"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4464786" y="3013501"/>
              <a:ext cx="3262432" cy="830997"/>
            </a:xfrm>
            <a:prstGeom prst="rect">
              <a:avLst/>
            </a:prstGeom>
            <a:noFill/>
          </p:spPr>
          <p:txBody>
            <a:bodyPr wrap="none" rtlCol="0" anchor="ctr">
              <a:spAutoFit/>
            </a:bodyPr>
            <a:lstStyle/>
            <a:p>
              <a:pPr algn="ctr"/>
              <a:r>
                <a:rPr lang="zh-TW" altLang="en-US" sz="4800" dirty="0">
                  <a:solidFill>
                    <a:schemeClr val="bg1"/>
                  </a:solidFill>
                  <a:latin typeface="华文细黑" panose="02010600040101010101" pitchFamily="2" charset="-122"/>
                  <a:ea typeface="华文细黑" panose="02010600040101010101" pitchFamily="2" charset="-122"/>
                  <a:cs typeface="Segoe UI Light" panose="020B0502040204020203" pitchFamily="34" charset="0"/>
                </a:rPr>
                <a:t>虛擬電子琴</a:t>
              </a:r>
              <a:endParaRPr lang="en-US" altLang="zh-CN" sz="4800" dirty="0">
                <a:solidFill>
                  <a:schemeClr val="bg1"/>
                </a:solidFill>
                <a:latin typeface="华文细黑" panose="02010600040101010101" pitchFamily="2" charset="-122"/>
                <a:ea typeface="华文细黑" panose="02010600040101010101" pitchFamily="2" charset="-122"/>
                <a:cs typeface="Segoe UI Light" panose="020B0502040204020203" pitchFamily="34" charset="0"/>
              </a:endParaRPr>
            </a:p>
          </p:txBody>
        </p:sp>
      </p:grpSp>
      <p:sp>
        <p:nvSpPr>
          <p:cNvPr id="40" name="文本框 39"/>
          <p:cNvSpPr txBox="1"/>
          <p:nvPr/>
        </p:nvSpPr>
        <p:spPr>
          <a:xfrm>
            <a:off x="4850305" y="3896015"/>
            <a:ext cx="2491388" cy="1569660"/>
          </a:xfrm>
          <a:prstGeom prst="rect">
            <a:avLst/>
          </a:prstGeom>
          <a:noFill/>
        </p:spPr>
        <p:txBody>
          <a:bodyPr wrap="none" rtlCol="0">
            <a:spAutoFit/>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姓名</a:t>
            </a:r>
            <a:r>
              <a:rPr lang="en-US" altLang="zh-TW"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a:t>
            </a:r>
            <a:r>
              <a:rPr lang="zh-TW" altLang="en-US"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陳語涵</a:t>
            </a:r>
            <a:endParaRPr lang="en-US" altLang="zh-TW"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endParaRPr>
          </a:p>
          <a:p>
            <a:pPr algn="ctr"/>
            <a:r>
              <a:rPr lang="zh-TW" altLang="en-US"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系級</a:t>
            </a:r>
            <a:r>
              <a:rPr lang="en-US" altLang="zh-TW"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a:t>
            </a:r>
            <a:r>
              <a:rPr lang="zh-TW" altLang="en-US"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工海碩二</a:t>
            </a:r>
            <a:endParaRPr lang="en-US" altLang="zh-TW"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endParaRPr>
          </a:p>
          <a:p>
            <a:pPr algn="ctr"/>
            <a:r>
              <a:rPr lang="zh-TW" altLang="en-US"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學號</a:t>
            </a:r>
            <a:r>
              <a:rPr lang="en-US" altLang="zh-TW"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:R08525128</a:t>
            </a:r>
          </a:p>
          <a:p>
            <a:pPr algn="ctr"/>
            <a:r>
              <a:rPr lang="zh-TW" altLang="en-US"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老師</a:t>
            </a:r>
            <a:r>
              <a:rPr lang="en-US" altLang="zh-TW"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a:t>
            </a:r>
            <a:r>
              <a:rPr lang="zh-TW" altLang="en-US" sz="24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rPr>
              <a:t>吳文中</a:t>
            </a:r>
            <a:endParaRPr lang="en-US" altLang="zh-CN" sz="1600" dirty="0">
              <a:solidFill>
                <a:schemeClr val="bg1"/>
              </a:solidFill>
              <a:latin typeface="微軟正黑體" panose="020B0604030504040204" pitchFamily="34" charset="-120"/>
              <a:ea typeface="微軟正黑體" panose="020B0604030504040204" pitchFamily="34" charset="-120"/>
              <a:cs typeface="Segoe UI Black" panose="020B0A02040204020203" pitchFamily="34" charset="0"/>
            </a:endParaRPr>
          </a:p>
        </p:txBody>
      </p:sp>
    </p:spTree>
    <p:extLst>
      <p:ext uri="{BB962C8B-B14F-4D97-AF65-F5344CB8AC3E}">
        <p14:creationId xmlns:p14="http://schemas.microsoft.com/office/powerpoint/2010/main" val="304084953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105986" y="281866"/>
            <a:ext cx="1980029" cy="523220"/>
          </a:xfrm>
          <a:prstGeom prst="rect">
            <a:avLst/>
          </a:prstGeom>
          <a:noFill/>
        </p:spPr>
        <p:txBody>
          <a:bodyPr wrap="none" rtlCol="0" anchor="ctr">
            <a:spAutoFit/>
          </a:bodyPr>
          <a:lstStyle/>
          <a:p>
            <a:pPr algn="ctr"/>
            <a:r>
              <a:rPr lang="zh-TW" altLang="en-US" sz="2800" dirty="0">
                <a:solidFill>
                  <a:srgbClr val="53BAE9"/>
                </a:solidFill>
                <a:latin typeface="华文细黑" panose="02010600040101010101" pitchFamily="2" charset="-122"/>
                <a:ea typeface="华文细黑" panose="02010600040101010101" pitchFamily="2" charset="-122"/>
              </a:rPr>
              <a:t>琴譜的結構</a:t>
            </a:r>
            <a:endParaRPr lang="zh-CN" altLang="en-US" sz="2800" dirty="0">
              <a:solidFill>
                <a:srgbClr val="53BAE9"/>
              </a:solidFill>
              <a:latin typeface="华文细黑" panose="02010600040101010101" pitchFamily="2" charset="-122"/>
              <a:ea typeface="华文细黑" panose="02010600040101010101" pitchFamily="2" charset="-122"/>
            </a:endParaRPr>
          </a:p>
        </p:txBody>
      </p:sp>
      <p:pic>
        <p:nvPicPr>
          <p:cNvPr id="3" name="圖片 2">
            <a:extLst>
              <a:ext uri="{FF2B5EF4-FFF2-40B4-BE49-F238E27FC236}">
                <a16:creationId xmlns:a16="http://schemas.microsoft.com/office/drawing/2014/main" id="{8D4FBC52-01FE-4BC9-B9EF-AE405123CA7A}"/>
              </a:ext>
            </a:extLst>
          </p:cNvPr>
          <p:cNvPicPr>
            <a:picLocks noChangeAspect="1"/>
          </p:cNvPicPr>
          <p:nvPr/>
        </p:nvPicPr>
        <p:blipFill>
          <a:blip r:embed="rId2"/>
          <a:stretch>
            <a:fillRect/>
          </a:stretch>
        </p:blipFill>
        <p:spPr>
          <a:xfrm>
            <a:off x="2566945" y="1114564"/>
            <a:ext cx="3802527" cy="5461570"/>
          </a:xfrm>
          <a:prstGeom prst="rect">
            <a:avLst/>
          </a:prstGeom>
        </p:spPr>
      </p:pic>
      <p:pic>
        <p:nvPicPr>
          <p:cNvPr id="64" name="圖片 63">
            <a:extLst>
              <a:ext uri="{FF2B5EF4-FFF2-40B4-BE49-F238E27FC236}">
                <a16:creationId xmlns:a16="http://schemas.microsoft.com/office/drawing/2014/main" id="{ABB6486B-81CD-4867-B66E-E02B49C17E40}"/>
              </a:ext>
            </a:extLst>
          </p:cNvPr>
          <p:cNvPicPr>
            <a:picLocks noChangeAspect="1"/>
          </p:cNvPicPr>
          <p:nvPr/>
        </p:nvPicPr>
        <p:blipFill>
          <a:blip r:embed="rId3"/>
          <a:stretch>
            <a:fillRect/>
          </a:stretch>
        </p:blipFill>
        <p:spPr>
          <a:xfrm>
            <a:off x="7864291" y="3598337"/>
            <a:ext cx="1205064" cy="961488"/>
          </a:xfrm>
          <a:prstGeom prst="rect">
            <a:avLst/>
          </a:prstGeom>
        </p:spPr>
      </p:pic>
    </p:spTree>
    <p:extLst>
      <p:ext uri="{BB962C8B-B14F-4D97-AF65-F5344CB8AC3E}">
        <p14:creationId xmlns:p14="http://schemas.microsoft.com/office/powerpoint/2010/main" val="8651867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329538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332878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336219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329538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332878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336219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190771" y="2828836"/>
            <a:ext cx="1207383" cy="1200329"/>
          </a:xfrm>
          <a:prstGeom prst="rect">
            <a:avLst/>
          </a:prstGeom>
          <a:noFill/>
        </p:spPr>
        <p:txBody>
          <a:bodyPr wrap="none" rtlCol="0" anchor="ctr">
            <a:spAutoFit/>
          </a:bodyPr>
          <a:lstStyle/>
          <a:p>
            <a:pPr algn="ctr"/>
            <a:r>
              <a:rPr lang="en-US" altLang="zh-CN" sz="7200" dirty="0">
                <a:solidFill>
                  <a:schemeClr val="bg1"/>
                </a:solidFill>
                <a:latin typeface="华文细黑" panose="02010600040101010101" pitchFamily="2" charset="-122"/>
                <a:ea typeface="华文细黑" panose="02010600040101010101" pitchFamily="2" charset="-122"/>
              </a:rPr>
              <a:t>03</a:t>
            </a:r>
            <a:endParaRPr lang="zh-CN" altLang="en-US" sz="7200" dirty="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560528" y="2811246"/>
            <a:ext cx="4440700" cy="609447"/>
            <a:chOff x="4494727" y="2895096"/>
            <a:chExt cx="4440700" cy="609447"/>
          </a:xfrm>
        </p:grpSpPr>
        <p:sp>
          <p:nvSpPr>
            <p:cNvPr id="14" name="文本框 13"/>
            <p:cNvSpPr txBox="1"/>
            <p:nvPr/>
          </p:nvSpPr>
          <p:spPr>
            <a:xfrm>
              <a:off x="4494727" y="2895096"/>
              <a:ext cx="4440700" cy="584775"/>
            </a:xfrm>
            <a:prstGeom prst="rect">
              <a:avLst/>
            </a:prstGeom>
            <a:noFill/>
          </p:spPr>
          <p:txBody>
            <a:bodyPr wrap="square" rtlCol="0" anchor="ctr">
              <a:spAutoFit/>
            </a:bodyPr>
            <a:lstStyle/>
            <a:p>
              <a:r>
                <a:rPr lang="zh-TW" altLang="en-US"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實際操作程式</a:t>
              </a:r>
              <a:endParaRPr lang="zh-CN" altLang="en-US"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8239736" y="117888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13576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580201" y="297733"/>
            <a:ext cx="3031599" cy="984565"/>
          </a:xfrm>
          <a:prstGeom prst="rect">
            <a:avLst/>
          </a:prstGeom>
        </p:spPr>
        <p:txBody>
          <a:bodyPr wrap="none" anchor="ctr">
            <a:spAutoFit/>
          </a:bodyPr>
          <a:lstStyle/>
          <a:p>
            <a:pPr algn="ctr">
              <a:lnSpc>
                <a:spcPct val="150000"/>
              </a:lnSpc>
            </a:pPr>
            <a:r>
              <a:rPr lang="en-US" altLang="zh-CN" sz="4400" dirty="0">
                <a:solidFill>
                  <a:srgbClr val="53BAE9"/>
                </a:solidFill>
                <a:latin typeface="华文细黑" panose="02010600040101010101" pitchFamily="2" charset="-122"/>
                <a:ea typeface="华文细黑" panose="02010600040101010101" pitchFamily="2" charset="-122"/>
                <a:cs typeface="Segoe UI Light" panose="020B0502040204020203" pitchFamily="34" charset="0"/>
              </a:rPr>
              <a:t>CONTENTS</a:t>
            </a:r>
          </a:p>
        </p:txBody>
      </p:sp>
      <p:sp>
        <p:nvSpPr>
          <p:cNvPr id="31" name="矩形 30"/>
          <p:cNvSpPr/>
          <p:nvPr/>
        </p:nvSpPr>
        <p:spPr>
          <a:xfrm>
            <a:off x="287434"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32" name="组合 31"/>
          <p:cNvGrpSpPr/>
          <p:nvPr/>
        </p:nvGrpSpPr>
        <p:grpSpPr>
          <a:xfrm>
            <a:off x="308864" y="2161862"/>
            <a:ext cx="2599730" cy="2351473"/>
            <a:chOff x="1111832" y="2615227"/>
            <a:chExt cx="2077878" cy="1879454"/>
          </a:xfrm>
        </p:grpSpPr>
        <p:sp>
          <p:nvSpPr>
            <p:cNvPr id="33" name="文本框 32"/>
            <p:cNvSpPr txBox="1"/>
            <p:nvPr/>
          </p:nvSpPr>
          <p:spPr>
            <a:xfrm>
              <a:off x="1622137" y="2615227"/>
              <a:ext cx="1057268" cy="1057781"/>
            </a:xfrm>
            <a:prstGeom prst="rect">
              <a:avLst/>
            </a:prstGeom>
            <a:noFill/>
          </p:spPr>
          <p:txBody>
            <a:bodyPr wrap="none" rtlCol="0" anchor="ctr">
              <a:spAutoFit/>
            </a:bodyPr>
            <a:lstStyle/>
            <a:p>
              <a:pPr algn="ctr"/>
              <a:r>
                <a:rPr lang="en-US" altLang="zh-CN" sz="8000" dirty="0">
                  <a:solidFill>
                    <a:schemeClr val="bg1"/>
                  </a:solidFill>
                  <a:latin typeface="华文细黑" panose="02010600040101010101" pitchFamily="2" charset="-122"/>
                  <a:ea typeface="华文细黑" panose="02010600040101010101" pitchFamily="2" charset="-122"/>
                </a:rPr>
                <a:t>01</a:t>
              </a:r>
              <a:endParaRPr lang="zh-CN" altLang="en-US" sz="8000" dirty="0">
                <a:solidFill>
                  <a:schemeClr val="bg1"/>
                </a:solidFill>
                <a:latin typeface="华文细黑" panose="02010600040101010101" pitchFamily="2" charset="-122"/>
                <a:ea typeface="华文细黑" panose="02010600040101010101" pitchFamily="2" charset="-122"/>
              </a:endParaRPr>
            </a:p>
          </p:txBody>
        </p:sp>
        <p:sp>
          <p:nvSpPr>
            <p:cNvPr id="34" name="文本框 33"/>
            <p:cNvSpPr txBox="1"/>
            <p:nvPr/>
          </p:nvSpPr>
          <p:spPr>
            <a:xfrm>
              <a:off x="1871980" y="3836584"/>
              <a:ext cx="557591" cy="319795"/>
            </a:xfrm>
            <a:prstGeom prst="rect">
              <a:avLst/>
            </a:prstGeom>
            <a:noFill/>
          </p:spPr>
          <p:txBody>
            <a:bodyPr wrap="none" rtlCol="0" anchor="ctr">
              <a:spAutoFit/>
            </a:bodyPr>
            <a:lstStyle/>
            <a:p>
              <a:pPr algn="ctr"/>
              <a:r>
                <a:rPr lang="zh-TW" altLang="en-US" sz="2000" b="1" dirty="0">
                  <a:solidFill>
                    <a:schemeClr val="bg1"/>
                  </a:solidFill>
                  <a:latin typeface="微软雅黑" panose="020B0503020204020204" pitchFamily="34" charset="-122"/>
                  <a:ea typeface="微软雅黑" panose="020B0503020204020204" pitchFamily="34" charset="-122"/>
                </a:rPr>
                <a:t>功能</a:t>
              </a:r>
              <a:endParaRPr lang="en-US" altLang="zh-TW" sz="20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1111832" y="4248685"/>
              <a:ext cx="2077878" cy="245996"/>
            </a:xfrm>
            <a:prstGeom prst="rect">
              <a:avLst/>
            </a:prstGeom>
          </p:spPr>
          <p:txBody>
            <a:bodyPr wrap="square">
              <a:spAutoFit/>
            </a:bodyPr>
            <a:lstStyle/>
            <a:p>
              <a:pPr algn="ct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37" name="矩形 36"/>
          <p:cNvSpPr/>
          <p:nvPr/>
        </p:nvSpPr>
        <p:spPr>
          <a:xfrm>
            <a:off x="3260470"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38" name="组合 37"/>
          <p:cNvGrpSpPr/>
          <p:nvPr/>
        </p:nvGrpSpPr>
        <p:grpSpPr>
          <a:xfrm>
            <a:off x="3281900" y="2161862"/>
            <a:ext cx="2599730" cy="2351473"/>
            <a:chOff x="1111832" y="2615227"/>
            <a:chExt cx="2077878" cy="1879454"/>
          </a:xfrm>
        </p:grpSpPr>
        <p:sp>
          <p:nvSpPr>
            <p:cNvPr id="40" name="文本框 39"/>
            <p:cNvSpPr txBox="1"/>
            <p:nvPr/>
          </p:nvSpPr>
          <p:spPr>
            <a:xfrm>
              <a:off x="1622136" y="2615227"/>
              <a:ext cx="1057268" cy="1057781"/>
            </a:xfrm>
            <a:prstGeom prst="rect">
              <a:avLst/>
            </a:prstGeom>
            <a:noFill/>
          </p:spPr>
          <p:txBody>
            <a:bodyPr wrap="none" rtlCol="0" anchor="ctr">
              <a:spAutoFit/>
            </a:bodyPr>
            <a:lstStyle/>
            <a:p>
              <a:pPr algn="ctr"/>
              <a:r>
                <a:rPr lang="en-US" altLang="zh-CN" sz="8000" dirty="0">
                  <a:solidFill>
                    <a:schemeClr val="bg1"/>
                  </a:solidFill>
                  <a:latin typeface="华文细黑" panose="02010600040101010101" pitchFamily="2" charset="-122"/>
                  <a:ea typeface="华文细黑" panose="02010600040101010101" pitchFamily="2" charset="-122"/>
                </a:rPr>
                <a:t>02</a:t>
              </a:r>
              <a:endParaRPr lang="zh-CN" altLang="en-US" sz="80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1666980" y="3836584"/>
              <a:ext cx="967583" cy="319795"/>
            </a:xfrm>
            <a:prstGeom prst="rect">
              <a:avLst/>
            </a:prstGeom>
            <a:noFill/>
          </p:spPr>
          <p:txBody>
            <a:bodyPr wrap="none" rtlCol="0" anchor="ctr">
              <a:spAutoFit/>
            </a:bodyPr>
            <a:lstStyle/>
            <a:p>
              <a:pPr algn="ctr"/>
              <a:r>
                <a:rPr lang="zh-TW" altLang="en-US" sz="2000" b="1" dirty="0">
                  <a:solidFill>
                    <a:schemeClr val="bg1"/>
                  </a:solidFill>
                  <a:latin typeface="微软雅黑" panose="020B0503020204020204" pitchFamily="34" charset="-122"/>
                  <a:ea typeface="微软雅黑" panose="020B0503020204020204" pitchFamily="34" charset="-122"/>
                </a:rPr>
                <a:t>程式架構</a:t>
              </a:r>
              <a:endParaRPr lang="en-US" altLang="zh-TW" sz="2000" b="1"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111832" y="4248685"/>
              <a:ext cx="2077878" cy="245996"/>
            </a:xfrm>
            <a:prstGeom prst="rect">
              <a:avLst/>
            </a:prstGeom>
          </p:spPr>
          <p:txBody>
            <a:bodyPr wrap="square">
              <a:spAutoFit/>
            </a:bodyPr>
            <a:lstStyle/>
            <a:p>
              <a:pPr algn="ct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24" name="任意多边形 23"/>
          <p:cNvSpPr/>
          <p:nvPr/>
        </p:nvSpPr>
        <p:spPr>
          <a:xfrm rot="900000">
            <a:off x="5549532" y="5804600"/>
            <a:ext cx="1092937" cy="755668"/>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bg1">
                  <a:alpha val="50000"/>
                </a:schemeClr>
              </a:gs>
              <a:gs pos="0">
                <a:schemeClr val="bg1"/>
              </a:gs>
            </a:gsLst>
            <a:lin ang="13500000" scaled="1"/>
            <a:tileRect/>
          </a:gra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圖片 1">
            <a:extLst>
              <a:ext uri="{FF2B5EF4-FFF2-40B4-BE49-F238E27FC236}">
                <a16:creationId xmlns:a16="http://schemas.microsoft.com/office/drawing/2014/main" id="{C9C736D3-6BCF-4717-BA71-BD74D39FB42F}"/>
              </a:ext>
            </a:extLst>
          </p:cNvPr>
          <p:cNvPicPr>
            <a:picLocks noChangeAspect="1"/>
          </p:cNvPicPr>
          <p:nvPr/>
        </p:nvPicPr>
        <p:blipFill rotWithShape="1">
          <a:blip r:embed="rId2"/>
          <a:srcRect l="21890" r="18201" b="-1825"/>
          <a:stretch/>
        </p:blipFill>
        <p:spPr>
          <a:xfrm>
            <a:off x="6721640" y="1787093"/>
            <a:ext cx="4681714" cy="4026345"/>
          </a:xfrm>
          <a:prstGeom prst="rect">
            <a:avLst/>
          </a:prstGeom>
        </p:spPr>
      </p:pic>
    </p:spTree>
    <p:extLst>
      <p:ext uri="{BB962C8B-B14F-4D97-AF65-F5344CB8AC3E}">
        <p14:creationId xmlns:p14="http://schemas.microsoft.com/office/powerpoint/2010/main" val="101099305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329538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332878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336219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329538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332878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336219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190772" y="2828836"/>
            <a:ext cx="1207382" cy="1200329"/>
          </a:xfrm>
          <a:prstGeom prst="rect">
            <a:avLst/>
          </a:prstGeom>
          <a:noFill/>
        </p:spPr>
        <p:txBody>
          <a:bodyPr wrap="none" rtlCol="0" anchor="ctr">
            <a:spAutoFit/>
          </a:bodyPr>
          <a:lstStyle/>
          <a:p>
            <a:pPr algn="ctr"/>
            <a:r>
              <a:rPr lang="en-US" altLang="zh-CN" sz="7200" dirty="0">
                <a:solidFill>
                  <a:schemeClr val="bg1"/>
                </a:solidFill>
                <a:latin typeface="华文细黑" panose="02010600040101010101" pitchFamily="2" charset="-122"/>
                <a:ea typeface="华文细黑" panose="02010600040101010101" pitchFamily="2" charset="-122"/>
              </a:rPr>
              <a:t>01</a:t>
            </a:r>
            <a:endParaRPr lang="zh-CN" altLang="en-US" sz="7200" dirty="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597850" y="3010144"/>
            <a:ext cx="4440700" cy="609447"/>
            <a:chOff x="4494727" y="2895096"/>
            <a:chExt cx="4440700" cy="609447"/>
          </a:xfrm>
        </p:grpSpPr>
        <p:sp>
          <p:nvSpPr>
            <p:cNvPr id="14" name="文本框 13"/>
            <p:cNvSpPr txBox="1"/>
            <p:nvPr/>
          </p:nvSpPr>
          <p:spPr>
            <a:xfrm>
              <a:off x="4494727" y="2895096"/>
              <a:ext cx="4440700" cy="584775"/>
            </a:xfrm>
            <a:prstGeom prst="rect">
              <a:avLst/>
            </a:prstGeom>
            <a:noFill/>
          </p:spPr>
          <p:txBody>
            <a:bodyPr wrap="square" rtlCol="0" anchor="ctr">
              <a:spAutoFit/>
            </a:bodyPr>
            <a:lstStyle/>
            <a:p>
              <a:r>
                <a:rPr lang="zh-TW" altLang="en-US"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功能</a:t>
              </a:r>
              <a:endParaRPr lang="zh-CN" altLang="en-US"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8239736" y="117888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227205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537966" y="1593462"/>
            <a:ext cx="2432287" cy="1683069"/>
            <a:chOff x="2700301" y="1332022"/>
            <a:chExt cx="1779691" cy="1231492"/>
          </a:xfrm>
        </p:grpSpPr>
        <p:sp>
          <p:nvSpPr>
            <p:cNvPr id="23" name="Freeform 63"/>
            <p:cNvSpPr>
              <a:spLocks noChangeAspect="1"/>
            </p:cNvSpPr>
            <p:nvPr/>
          </p:nvSpPr>
          <p:spPr bwMode="auto">
            <a:xfrm>
              <a:off x="3235952" y="1332022"/>
              <a:ext cx="708388" cy="687441"/>
            </a:xfrm>
            <a:custGeom>
              <a:avLst/>
              <a:gdLst>
                <a:gd name="T0" fmla="*/ 244 w 312"/>
                <a:gd name="T1" fmla="*/ 0 h 303"/>
                <a:gd name="T2" fmla="*/ 209 w 312"/>
                <a:gd name="T3" fmla="*/ 12 h 303"/>
                <a:gd name="T4" fmla="*/ 181 w 312"/>
                <a:gd name="T5" fmla="*/ 49 h 303"/>
                <a:gd name="T6" fmla="*/ 198 w 312"/>
                <a:gd name="T7" fmla="*/ 112 h 303"/>
                <a:gd name="T8" fmla="*/ 195 w 312"/>
                <a:gd name="T9" fmla="*/ 112 h 303"/>
                <a:gd name="T10" fmla="*/ 177 w 312"/>
                <a:gd name="T11" fmla="*/ 92 h 303"/>
                <a:gd name="T12" fmla="*/ 92 w 312"/>
                <a:gd name="T13" fmla="*/ 177 h 303"/>
                <a:gd name="T14" fmla="*/ 71 w 312"/>
                <a:gd name="T15" fmla="*/ 174 h 303"/>
                <a:gd name="T16" fmla="*/ 29 w 312"/>
                <a:gd name="T17" fmla="*/ 192 h 303"/>
                <a:gd name="T18" fmla="*/ 7 w 312"/>
                <a:gd name="T19" fmla="*/ 255 h 303"/>
                <a:gd name="T20" fmla="*/ 14 w 312"/>
                <a:gd name="T21" fmla="*/ 266 h 303"/>
                <a:gd name="T22" fmla="*/ 14 w 312"/>
                <a:gd name="T23" fmla="*/ 266 h 303"/>
                <a:gd name="T24" fmla="*/ 53 w 312"/>
                <a:gd name="T25" fmla="*/ 228 h 303"/>
                <a:gd name="T26" fmla="*/ 80 w 312"/>
                <a:gd name="T27" fmla="*/ 255 h 303"/>
                <a:gd name="T28" fmla="*/ 40 w 312"/>
                <a:gd name="T29" fmla="*/ 296 h 303"/>
                <a:gd name="T30" fmla="*/ 70 w 312"/>
                <a:gd name="T31" fmla="*/ 303 h 303"/>
                <a:gd name="T32" fmla="*/ 100 w 312"/>
                <a:gd name="T33" fmla="*/ 295 h 303"/>
                <a:gd name="T34" fmla="*/ 134 w 312"/>
                <a:gd name="T35" fmla="*/ 244 h 303"/>
                <a:gd name="T36" fmla="*/ 116 w 312"/>
                <a:gd name="T37" fmla="*/ 191 h 303"/>
                <a:gd name="T38" fmla="*/ 118 w 312"/>
                <a:gd name="T39" fmla="*/ 190 h 303"/>
                <a:gd name="T40" fmla="*/ 138 w 312"/>
                <a:gd name="T41" fmla="*/ 209 h 303"/>
                <a:gd name="T42" fmla="*/ 222 w 312"/>
                <a:gd name="T43" fmla="*/ 126 h 303"/>
                <a:gd name="T44" fmla="*/ 245 w 312"/>
                <a:gd name="T45" fmla="*/ 129 h 303"/>
                <a:gd name="T46" fmla="*/ 256 w 312"/>
                <a:gd name="T47" fmla="*/ 127 h 303"/>
                <a:gd name="T48" fmla="*/ 298 w 312"/>
                <a:gd name="T49" fmla="*/ 97 h 303"/>
                <a:gd name="T50" fmla="*/ 302 w 312"/>
                <a:gd name="T51" fmla="*/ 34 h 303"/>
                <a:gd name="T52" fmla="*/ 260 w 312"/>
                <a:gd name="T53" fmla="*/ 75 h 303"/>
                <a:gd name="T54" fmla="*/ 234 w 312"/>
                <a:gd name="T55" fmla="*/ 48 h 303"/>
                <a:gd name="T56" fmla="*/ 274 w 312"/>
                <a:gd name="T57" fmla="*/ 7 h 303"/>
                <a:gd name="T58" fmla="*/ 244 w 312"/>
                <a:gd name="T5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2" h="303">
                  <a:moveTo>
                    <a:pt x="244" y="0"/>
                  </a:moveTo>
                  <a:cubicBezTo>
                    <a:pt x="231" y="0"/>
                    <a:pt x="219" y="4"/>
                    <a:pt x="209" y="12"/>
                  </a:cubicBezTo>
                  <a:cubicBezTo>
                    <a:pt x="197" y="22"/>
                    <a:pt x="185" y="34"/>
                    <a:pt x="181" y="49"/>
                  </a:cubicBezTo>
                  <a:cubicBezTo>
                    <a:pt x="175" y="72"/>
                    <a:pt x="184" y="94"/>
                    <a:pt x="198" y="112"/>
                  </a:cubicBezTo>
                  <a:cubicBezTo>
                    <a:pt x="197" y="112"/>
                    <a:pt x="196" y="112"/>
                    <a:pt x="195" y="112"/>
                  </a:cubicBezTo>
                  <a:cubicBezTo>
                    <a:pt x="185" y="112"/>
                    <a:pt x="181" y="101"/>
                    <a:pt x="177" y="92"/>
                  </a:cubicBezTo>
                  <a:cubicBezTo>
                    <a:pt x="148" y="120"/>
                    <a:pt x="121" y="150"/>
                    <a:pt x="92" y="177"/>
                  </a:cubicBezTo>
                  <a:cubicBezTo>
                    <a:pt x="85" y="175"/>
                    <a:pt x="78" y="174"/>
                    <a:pt x="71" y="174"/>
                  </a:cubicBezTo>
                  <a:cubicBezTo>
                    <a:pt x="55" y="174"/>
                    <a:pt x="39" y="180"/>
                    <a:pt x="29" y="192"/>
                  </a:cubicBezTo>
                  <a:cubicBezTo>
                    <a:pt x="11" y="207"/>
                    <a:pt x="0" y="232"/>
                    <a:pt x="7" y="255"/>
                  </a:cubicBezTo>
                  <a:cubicBezTo>
                    <a:pt x="9" y="258"/>
                    <a:pt x="9" y="266"/>
                    <a:pt x="14" y="266"/>
                  </a:cubicBezTo>
                  <a:cubicBezTo>
                    <a:pt x="14" y="266"/>
                    <a:pt x="14" y="266"/>
                    <a:pt x="14" y="266"/>
                  </a:cubicBezTo>
                  <a:cubicBezTo>
                    <a:pt x="28" y="254"/>
                    <a:pt x="40" y="240"/>
                    <a:pt x="53" y="228"/>
                  </a:cubicBezTo>
                  <a:cubicBezTo>
                    <a:pt x="62" y="236"/>
                    <a:pt x="71" y="246"/>
                    <a:pt x="80" y="255"/>
                  </a:cubicBezTo>
                  <a:cubicBezTo>
                    <a:pt x="67" y="269"/>
                    <a:pt x="53" y="282"/>
                    <a:pt x="40" y="296"/>
                  </a:cubicBezTo>
                  <a:cubicBezTo>
                    <a:pt x="49" y="300"/>
                    <a:pt x="60" y="303"/>
                    <a:pt x="70" y="303"/>
                  </a:cubicBezTo>
                  <a:cubicBezTo>
                    <a:pt x="81" y="303"/>
                    <a:pt x="91" y="300"/>
                    <a:pt x="100" y="295"/>
                  </a:cubicBezTo>
                  <a:cubicBezTo>
                    <a:pt x="117" y="282"/>
                    <a:pt x="133" y="265"/>
                    <a:pt x="134" y="244"/>
                  </a:cubicBezTo>
                  <a:cubicBezTo>
                    <a:pt x="137" y="224"/>
                    <a:pt x="127" y="206"/>
                    <a:pt x="116" y="191"/>
                  </a:cubicBezTo>
                  <a:cubicBezTo>
                    <a:pt x="117" y="190"/>
                    <a:pt x="117" y="190"/>
                    <a:pt x="118" y="190"/>
                  </a:cubicBezTo>
                  <a:cubicBezTo>
                    <a:pt x="128" y="190"/>
                    <a:pt x="133" y="202"/>
                    <a:pt x="138" y="209"/>
                  </a:cubicBezTo>
                  <a:cubicBezTo>
                    <a:pt x="166" y="182"/>
                    <a:pt x="194" y="153"/>
                    <a:pt x="222" y="126"/>
                  </a:cubicBezTo>
                  <a:cubicBezTo>
                    <a:pt x="230" y="127"/>
                    <a:pt x="237" y="129"/>
                    <a:pt x="245" y="129"/>
                  </a:cubicBezTo>
                  <a:cubicBezTo>
                    <a:pt x="249" y="129"/>
                    <a:pt x="252" y="128"/>
                    <a:pt x="256" y="127"/>
                  </a:cubicBezTo>
                  <a:cubicBezTo>
                    <a:pt x="274" y="125"/>
                    <a:pt x="286" y="110"/>
                    <a:pt x="298" y="97"/>
                  </a:cubicBezTo>
                  <a:cubicBezTo>
                    <a:pt x="312" y="79"/>
                    <a:pt x="311" y="54"/>
                    <a:pt x="302" y="34"/>
                  </a:cubicBezTo>
                  <a:cubicBezTo>
                    <a:pt x="287" y="47"/>
                    <a:pt x="274" y="62"/>
                    <a:pt x="260" y="75"/>
                  </a:cubicBezTo>
                  <a:cubicBezTo>
                    <a:pt x="251" y="66"/>
                    <a:pt x="242" y="57"/>
                    <a:pt x="234" y="48"/>
                  </a:cubicBezTo>
                  <a:cubicBezTo>
                    <a:pt x="247" y="34"/>
                    <a:pt x="261" y="20"/>
                    <a:pt x="274" y="7"/>
                  </a:cubicBezTo>
                  <a:cubicBezTo>
                    <a:pt x="265" y="2"/>
                    <a:pt x="255" y="0"/>
                    <a:pt x="244"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13"/>
            </a:p>
          </p:txBody>
        </p:sp>
        <p:sp>
          <p:nvSpPr>
            <p:cNvPr id="24" name="矩形 55"/>
            <p:cNvSpPr/>
            <p:nvPr/>
          </p:nvSpPr>
          <p:spPr>
            <a:xfrm>
              <a:off x="2700301" y="2063339"/>
              <a:ext cx="1779691" cy="500175"/>
            </a:xfrm>
            <a:prstGeom prst="rect">
              <a:avLst/>
            </a:prstGeom>
          </p:spPr>
          <p:txBody>
            <a:bodyPr wrap="square">
              <a:spAutoFit/>
            </a:bodyPr>
            <a:lstStyle/>
            <a:p>
              <a:pPr algn="ctr">
                <a:lnSpc>
                  <a:spcPct val="120000"/>
                </a:lnSpc>
              </a:pPr>
              <a:r>
                <a:rPr lang="zh-CN" altLang="zh-CN" sz="1100" dirty="0">
                  <a:solidFill>
                    <a:schemeClr val="bg1"/>
                  </a:solidFill>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elit, sed do eiusmod tempor incididunt ut labore et dolore magna</a:t>
              </a:r>
              <a:endParaRPr lang="zh-CN" altLang="en-US" sz="1100" dirty="0">
                <a:solidFill>
                  <a:schemeClr val="bg1"/>
                </a:solidFill>
                <a:latin typeface="华文细黑" panose="02010600040101010101" pitchFamily="2" charset="-122"/>
                <a:ea typeface="华文细黑" panose="02010600040101010101" pitchFamily="2" charset="-122"/>
                <a:cs typeface="Open Sans" panose="020B0606030504020204" pitchFamily="34" charset="0"/>
              </a:endParaRPr>
            </a:p>
          </p:txBody>
        </p:sp>
      </p:gr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285519" y="281866"/>
            <a:ext cx="1620957" cy="523220"/>
          </a:xfrm>
          <a:prstGeom prst="rect">
            <a:avLst/>
          </a:prstGeom>
          <a:noFill/>
        </p:spPr>
        <p:txBody>
          <a:bodyPr wrap="none" rtlCol="0" anchor="ctr">
            <a:spAutoFit/>
          </a:bodyPr>
          <a:lstStyle/>
          <a:p>
            <a:pPr algn="ctr"/>
            <a:r>
              <a:rPr lang="zh-TW" altLang="en-US" sz="2800" dirty="0">
                <a:solidFill>
                  <a:srgbClr val="53BAE9"/>
                </a:solidFill>
                <a:latin typeface="华文细黑" panose="02010600040101010101" pitchFamily="2" charset="-122"/>
                <a:ea typeface="华文细黑" panose="02010600040101010101" pitchFamily="2" charset="-122"/>
              </a:rPr>
              <a:t>功能介紹</a:t>
            </a:r>
            <a:endParaRPr lang="en-US" altLang="zh-TW" sz="2800" dirty="0">
              <a:solidFill>
                <a:srgbClr val="53BAE9"/>
              </a:solidFill>
              <a:latin typeface="华文细黑" panose="02010600040101010101" pitchFamily="2" charset="-122"/>
              <a:ea typeface="华文细黑" panose="02010600040101010101" pitchFamily="2" charset="-122"/>
            </a:endParaRPr>
          </a:p>
        </p:txBody>
      </p:sp>
      <p:pic>
        <p:nvPicPr>
          <p:cNvPr id="3" name="圖片 2">
            <a:extLst>
              <a:ext uri="{FF2B5EF4-FFF2-40B4-BE49-F238E27FC236}">
                <a16:creationId xmlns:a16="http://schemas.microsoft.com/office/drawing/2014/main" id="{F20428C3-5445-4343-A617-92C07C7611ED}"/>
              </a:ext>
            </a:extLst>
          </p:cNvPr>
          <p:cNvPicPr>
            <a:picLocks noChangeAspect="1"/>
          </p:cNvPicPr>
          <p:nvPr/>
        </p:nvPicPr>
        <p:blipFill>
          <a:blip r:embed="rId2"/>
          <a:stretch>
            <a:fillRect/>
          </a:stretch>
        </p:blipFill>
        <p:spPr>
          <a:xfrm>
            <a:off x="506783" y="860188"/>
            <a:ext cx="11399078" cy="5521145"/>
          </a:xfrm>
          <a:prstGeom prst="rect">
            <a:avLst/>
          </a:prstGeom>
        </p:spPr>
      </p:pic>
    </p:spTree>
    <p:extLst>
      <p:ext uri="{BB962C8B-B14F-4D97-AF65-F5344CB8AC3E}">
        <p14:creationId xmlns:p14="http://schemas.microsoft.com/office/powerpoint/2010/main" val="20712973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329538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332878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336219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329538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332878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336219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190771" y="2828836"/>
            <a:ext cx="1207383" cy="1200329"/>
          </a:xfrm>
          <a:prstGeom prst="rect">
            <a:avLst/>
          </a:prstGeom>
          <a:noFill/>
        </p:spPr>
        <p:txBody>
          <a:bodyPr wrap="none" rtlCol="0" anchor="ctr">
            <a:spAutoFit/>
          </a:bodyPr>
          <a:lstStyle/>
          <a:p>
            <a:pPr algn="ctr"/>
            <a:r>
              <a:rPr lang="en-US" altLang="zh-CN" sz="7200" dirty="0">
                <a:solidFill>
                  <a:schemeClr val="bg1"/>
                </a:solidFill>
                <a:latin typeface="华文细黑" panose="02010600040101010101" pitchFamily="2" charset="-122"/>
                <a:ea typeface="华文细黑" panose="02010600040101010101" pitchFamily="2" charset="-122"/>
              </a:rPr>
              <a:t>02</a:t>
            </a:r>
            <a:endParaRPr lang="zh-CN" altLang="en-US" sz="7200" dirty="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468548" y="3081342"/>
            <a:ext cx="4532680" cy="1005755"/>
            <a:chOff x="4402747" y="2895096"/>
            <a:chExt cx="4532680" cy="1005755"/>
          </a:xfrm>
        </p:grpSpPr>
        <p:sp>
          <p:nvSpPr>
            <p:cNvPr id="14" name="文本框 13"/>
            <p:cNvSpPr txBox="1"/>
            <p:nvPr/>
          </p:nvSpPr>
          <p:spPr>
            <a:xfrm>
              <a:off x="4494727" y="2895096"/>
              <a:ext cx="4440700" cy="584775"/>
            </a:xfrm>
            <a:prstGeom prst="rect">
              <a:avLst/>
            </a:prstGeom>
            <a:noFill/>
          </p:spPr>
          <p:txBody>
            <a:bodyPr wrap="square" rtlCol="0" anchor="ctr">
              <a:spAutoFit/>
            </a:bodyPr>
            <a:lstStyle/>
            <a:p>
              <a:r>
                <a:rPr lang="zh-TW" altLang="en-US"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程式架構</a:t>
              </a:r>
              <a:endParaRPr lang="zh-CN" altLang="en-US"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4402747" y="3593074"/>
              <a:ext cx="4404574" cy="307777"/>
            </a:xfrm>
            <a:prstGeom prst="rect">
              <a:avLst/>
            </a:prstGeom>
          </p:spPr>
          <p:txBody>
            <a:bodyPr wrap="square">
              <a:spAutoFit/>
            </a:bodyPr>
            <a:lstStyle/>
            <a:p>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8239736" y="117888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98654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285519" y="281866"/>
            <a:ext cx="1620957" cy="523220"/>
          </a:xfrm>
          <a:prstGeom prst="rect">
            <a:avLst/>
          </a:prstGeom>
          <a:noFill/>
        </p:spPr>
        <p:txBody>
          <a:bodyPr wrap="none" rtlCol="0" anchor="ctr">
            <a:spAutoFit/>
          </a:bodyPr>
          <a:lstStyle/>
          <a:p>
            <a:pPr algn="ctr"/>
            <a:r>
              <a:rPr lang="zh-TW" altLang="en-US" sz="2800" dirty="0">
                <a:solidFill>
                  <a:srgbClr val="53BAE9"/>
                </a:solidFill>
                <a:latin typeface="华文细黑" panose="02010600040101010101" pitchFamily="2" charset="-122"/>
                <a:ea typeface="华文细黑" panose="02010600040101010101" pitchFamily="2" charset="-122"/>
              </a:rPr>
              <a:t>程式架構</a:t>
            </a:r>
            <a:endParaRPr lang="zh-CN" altLang="en-US" sz="2800" dirty="0">
              <a:solidFill>
                <a:srgbClr val="53BAE9"/>
              </a:solidFill>
              <a:latin typeface="华文细黑" panose="02010600040101010101" pitchFamily="2" charset="-122"/>
              <a:ea typeface="华文细黑" panose="02010600040101010101" pitchFamily="2" charset="-122"/>
            </a:endParaRPr>
          </a:p>
        </p:txBody>
      </p:sp>
      <p:grpSp>
        <p:nvGrpSpPr>
          <p:cNvPr id="48" name="组合 47"/>
          <p:cNvGrpSpPr/>
          <p:nvPr/>
        </p:nvGrpSpPr>
        <p:grpSpPr>
          <a:xfrm>
            <a:off x="6373220" y="1857131"/>
            <a:ext cx="2714076" cy="3011145"/>
            <a:chOff x="3320288" y="1586674"/>
            <a:chExt cx="2714076" cy="3011145"/>
          </a:xfrm>
          <a:gradFill>
            <a:gsLst>
              <a:gs pos="0">
                <a:srgbClr val="2A53C4"/>
              </a:gs>
              <a:gs pos="100000">
                <a:srgbClr val="F72862">
                  <a:alpha val="70000"/>
                </a:srgbClr>
              </a:gs>
            </a:gsLst>
            <a:lin ang="5400000" scaled="1"/>
          </a:gradFill>
        </p:grpSpPr>
        <p:sp>
          <p:nvSpPr>
            <p:cNvPr id="50" name="文本框 49"/>
            <p:cNvSpPr txBox="1"/>
            <p:nvPr/>
          </p:nvSpPr>
          <p:spPr>
            <a:xfrm>
              <a:off x="3799099" y="1586674"/>
              <a:ext cx="1756454" cy="769441"/>
            </a:xfrm>
            <a:prstGeom prst="rect">
              <a:avLst/>
            </a:prstGeom>
            <a:noFill/>
          </p:spPr>
          <p:txBody>
            <a:bodyPr wrap="square" rtlCol="0">
              <a:spAutoFit/>
            </a:bodyPr>
            <a:lstStyle/>
            <a:p>
              <a:pPr algn="ctr"/>
              <a:r>
                <a:rPr lang="en-US" altLang="zh-CN" sz="4400" dirty="0">
                  <a:solidFill>
                    <a:schemeClr val="bg1"/>
                  </a:solidFill>
                  <a:latin typeface="HelveticaNeueLT Pro 67 MdCn" panose="020B0606030502030204" pitchFamily="34" charset="0"/>
                </a:rPr>
                <a:t>3%</a:t>
              </a:r>
              <a:endParaRPr lang="zh-CN" altLang="en-US" sz="4400" dirty="0">
                <a:solidFill>
                  <a:schemeClr val="bg1"/>
                </a:solidFill>
                <a:latin typeface="HelveticaNeueLT Pro 67 MdCn" panose="020B0606030502030204" pitchFamily="34" charset="0"/>
              </a:endParaRPr>
            </a:p>
          </p:txBody>
        </p:sp>
        <p:cxnSp>
          <p:nvCxnSpPr>
            <p:cNvPr id="51" name="直接连接符 50"/>
            <p:cNvCxnSpPr/>
            <p:nvPr/>
          </p:nvCxnSpPr>
          <p:spPr>
            <a:xfrm>
              <a:off x="4025799" y="2548363"/>
              <a:ext cx="1303055" cy="0"/>
            </a:xfrm>
            <a:prstGeom prst="line">
              <a:avLst/>
            </a:prstGeom>
            <a:grpFill/>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799099" y="2562962"/>
              <a:ext cx="1756454"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From 2014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3320288" y="3083558"/>
              <a:ext cx="2714076" cy="1514261"/>
            </a:xfrm>
            <a:prstGeom prst="rect">
              <a:avLst/>
            </a:prstGeom>
            <a:noFill/>
          </p:spPr>
          <p:txBody>
            <a:bodyPr wrap="square">
              <a:spAutoFit/>
            </a:bodyPr>
            <a:lstStyle/>
            <a:p>
              <a:pPr algn="ctr">
                <a:lnSpc>
                  <a:spcPct val="120000"/>
                </a:lnSpc>
              </a:pPr>
              <a:r>
                <a:rPr lang="zh-CN" altLang="zh-CN" sz="1100" dirty="0">
                  <a:solidFill>
                    <a:schemeClr val="bg1"/>
                  </a:solidFill>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eiusmotempor incididunt ulabore et dolore magnaLorem ipsum dolor sit amet, consectetur adipisicing elit, sed do eiusmod tempor incididunt ut labore et dolore magna</a:t>
              </a:r>
              <a:endParaRPr lang="zh-CN" altLang="en-US" sz="1100" dirty="0">
                <a:solidFill>
                  <a:schemeClr val="bg1"/>
                </a:solidFill>
                <a:latin typeface="华文细黑" panose="02010600040101010101" pitchFamily="2" charset="-122"/>
                <a:ea typeface="华文细黑" panose="02010600040101010101" pitchFamily="2" charset="-122"/>
                <a:cs typeface="Open Sans" panose="020B0606030504020204" pitchFamily="34" charset="0"/>
              </a:endParaRPr>
            </a:p>
          </p:txBody>
        </p:sp>
      </p:grpSp>
      <p:sp>
        <p:nvSpPr>
          <p:cNvPr id="8" name="矩形 7">
            <a:extLst>
              <a:ext uri="{FF2B5EF4-FFF2-40B4-BE49-F238E27FC236}">
                <a16:creationId xmlns:a16="http://schemas.microsoft.com/office/drawing/2014/main" id="{69EC0696-0CA0-449F-9E5A-06F6C3B51677}"/>
              </a:ext>
            </a:extLst>
          </p:cNvPr>
          <p:cNvSpPr/>
          <p:nvPr/>
        </p:nvSpPr>
        <p:spPr>
          <a:xfrm>
            <a:off x="4965708" y="999073"/>
            <a:ext cx="1287624" cy="625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開始</a:t>
            </a:r>
          </a:p>
        </p:txBody>
      </p:sp>
      <p:sp>
        <p:nvSpPr>
          <p:cNvPr id="29" name="矩形 28">
            <a:extLst>
              <a:ext uri="{FF2B5EF4-FFF2-40B4-BE49-F238E27FC236}">
                <a16:creationId xmlns:a16="http://schemas.microsoft.com/office/drawing/2014/main" id="{46E571EA-E414-46F1-99FE-70225F401D67}"/>
              </a:ext>
            </a:extLst>
          </p:cNvPr>
          <p:cNvSpPr/>
          <p:nvPr/>
        </p:nvSpPr>
        <p:spPr>
          <a:xfrm>
            <a:off x="4965707" y="1803785"/>
            <a:ext cx="1616773" cy="625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進入</a:t>
            </a:r>
            <a:r>
              <a:rPr lang="en-US" altLang="zh-TW" dirty="0"/>
              <a:t>while</a:t>
            </a:r>
            <a:r>
              <a:rPr lang="zh-TW" altLang="en-US" dirty="0"/>
              <a:t>迴圈</a:t>
            </a:r>
          </a:p>
        </p:txBody>
      </p:sp>
      <p:sp>
        <p:nvSpPr>
          <p:cNvPr id="30" name="矩形 29">
            <a:extLst>
              <a:ext uri="{FF2B5EF4-FFF2-40B4-BE49-F238E27FC236}">
                <a16:creationId xmlns:a16="http://schemas.microsoft.com/office/drawing/2014/main" id="{3A1E01B1-0EC6-41E4-9899-7B4E42E1282F}"/>
              </a:ext>
            </a:extLst>
          </p:cNvPr>
          <p:cNvSpPr/>
          <p:nvPr/>
        </p:nvSpPr>
        <p:spPr>
          <a:xfrm>
            <a:off x="4965708" y="2594281"/>
            <a:ext cx="1492898" cy="625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等待琴鍵被按下</a:t>
            </a:r>
          </a:p>
        </p:txBody>
      </p:sp>
      <p:sp>
        <p:nvSpPr>
          <p:cNvPr id="55" name="矩形 54">
            <a:extLst>
              <a:ext uri="{FF2B5EF4-FFF2-40B4-BE49-F238E27FC236}">
                <a16:creationId xmlns:a16="http://schemas.microsoft.com/office/drawing/2014/main" id="{1754FF8E-FF76-47BF-8AB3-0381999A27FD}"/>
              </a:ext>
            </a:extLst>
          </p:cNvPr>
          <p:cNvSpPr/>
          <p:nvPr/>
        </p:nvSpPr>
        <p:spPr>
          <a:xfrm>
            <a:off x="4965708" y="3384778"/>
            <a:ext cx="3881535" cy="691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判斷是哪個被按觸發相對應的事件</a:t>
            </a:r>
          </a:p>
        </p:txBody>
      </p:sp>
      <p:sp>
        <p:nvSpPr>
          <p:cNvPr id="56" name="矩形 55">
            <a:extLst>
              <a:ext uri="{FF2B5EF4-FFF2-40B4-BE49-F238E27FC236}">
                <a16:creationId xmlns:a16="http://schemas.microsoft.com/office/drawing/2014/main" id="{8229F398-FFE1-4D77-A885-97DB71C311B0}"/>
              </a:ext>
            </a:extLst>
          </p:cNvPr>
          <p:cNvSpPr/>
          <p:nvPr/>
        </p:nvSpPr>
        <p:spPr>
          <a:xfrm>
            <a:off x="4965708" y="4280468"/>
            <a:ext cx="1492898" cy="625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發出聲音</a:t>
            </a:r>
            <a:endParaRPr lang="en-US" altLang="zh-TW" dirty="0"/>
          </a:p>
        </p:txBody>
      </p:sp>
      <p:sp>
        <p:nvSpPr>
          <p:cNvPr id="57" name="矩形 56">
            <a:extLst>
              <a:ext uri="{FF2B5EF4-FFF2-40B4-BE49-F238E27FC236}">
                <a16:creationId xmlns:a16="http://schemas.microsoft.com/office/drawing/2014/main" id="{B2EB9903-A44C-4A14-88D3-68CBD5157F68}"/>
              </a:ext>
            </a:extLst>
          </p:cNvPr>
          <p:cNvSpPr/>
          <p:nvPr/>
        </p:nvSpPr>
        <p:spPr>
          <a:xfrm>
            <a:off x="4965708" y="5160700"/>
            <a:ext cx="1492898" cy="625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是否結束</a:t>
            </a:r>
            <a:endParaRPr lang="en-US" altLang="zh-TW" dirty="0"/>
          </a:p>
        </p:txBody>
      </p:sp>
      <p:sp>
        <p:nvSpPr>
          <p:cNvPr id="58" name="矩形 57">
            <a:extLst>
              <a:ext uri="{FF2B5EF4-FFF2-40B4-BE49-F238E27FC236}">
                <a16:creationId xmlns:a16="http://schemas.microsoft.com/office/drawing/2014/main" id="{B2F7E763-33ED-40B1-A42B-62CD1E990402}"/>
              </a:ext>
            </a:extLst>
          </p:cNvPr>
          <p:cNvSpPr/>
          <p:nvPr/>
        </p:nvSpPr>
        <p:spPr>
          <a:xfrm>
            <a:off x="4965708" y="5950983"/>
            <a:ext cx="1492898" cy="625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結束</a:t>
            </a:r>
            <a:endParaRPr lang="en-US" altLang="zh-TW" dirty="0"/>
          </a:p>
        </p:txBody>
      </p:sp>
      <p:cxnSp>
        <p:nvCxnSpPr>
          <p:cNvPr id="12" name="直線單箭頭接點 11">
            <a:extLst>
              <a:ext uri="{FF2B5EF4-FFF2-40B4-BE49-F238E27FC236}">
                <a16:creationId xmlns:a16="http://schemas.microsoft.com/office/drawing/2014/main" id="{F218A39A-5846-40B1-8AE1-07355EEC378C}"/>
              </a:ext>
            </a:extLst>
          </p:cNvPr>
          <p:cNvCxnSpPr>
            <a:stCxn id="8" idx="2"/>
          </p:cNvCxnSpPr>
          <p:nvPr/>
        </p:nvCxnSpPr>
        <p:spPr>
          <a:xfrm>
            <a:off x="5609520" y="1624224"/>
            <a:ext cx="0" cy="179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單箭頭接點 58">
            <a:extLst>
              <a:ext uri="{FF2B5EF4-FFF2-40B4-BE49-F238E27FC236}">
                <a16:creationId xmlns:a16="http://schemas.microsoft.com/office/drawing/2014/main" id="{36E1E28E-E8F2-4DF1-BCD3-693CA7B24C28}"/>
              </a:ext>
            </a:extLst>
          </p:cNvPr>
          <p:cNvCxnSpPr/>
          <p:nvPr/>
        </p:nvCxnSpPr>
        <p:spPr>
          <a:xfrm>
            <a:off x="5609520" y="2428936"/>
            <a:ext cx="0" cy="179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單箭頭接點 59">
            <a:extLst>
              <a:ext uri="{FF2B5EF4-FFF2-40B4-BE49-F238E27FC236}">
                <a16:creationId xmlns:a16="http://schemas.microsoft.com/office/drawing/2014/main" id="{FE2A4FA5-BB72-4F94-AD5C-7BE4E3CF12F4}"/>
              </a:ext>
            </a:extLst>
          </p:cNvPr>
          <p:cNvCxnSpPr/>
          <p:nvPr/>
        </p:nvCxnSpPr>
        <p:spPr>
          <a:xfrm>
            <a:off x="5609520" y="3219432"/>
            <a:ext cx="0" cy="179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單箭頭接點 60">
            <a:extLst>
              <a:ext uri="{FF2B5EF4-FFF2-40B4-BE49-F238E27FC236}">
                <a16:creationId xmlns:a16="http://schemas.microsoft.com/office/drawing/2014/main" id="{81BE6663-2DCE-4EB0-8482-28F7C5D32E31}"/>
              </a:ext>
            </a:extLst>
          </p:cNvPr>
          <p:cNvCxnSpPr/>
          <p:nvPr/>
        </p:nvCxnSpPr>
        <p:spPr>
          <a:xfrm>
            <a:off x="5609520" y="4075871"/>
            <a:ext cx="0" cy="179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單箭頭接點 61">
            <a:extLst>
              <a:ext uri="{FF2B5EF4-FFF2-40B4-BE49-F238E27FC236}">
                <a16:creationId xmlns:a16="http://schemas.microsoft.com/office/drawing/2014/main" id="{CE184007-B34F-4A35-B6FC-A7C564437836}"/>
              </a:ext>
            </a:extLst>
          </p:cNvPr>
          <p:cNvCxnSpPr>
            <a:cxnSpLocks/>
          </p:cNvCxnSpPr>
          <p:nvPr/>
        </p:nvCxnSpPr>
        <p:spPr>
          <a:xfrm>
            <a:off x="5609520" y="4905619"/>
            <a:ext cx="0" cy="255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單箭頭接點 62">
            <a:extLst>
              <a:ext uri="{FF2B5EF4-FFF2-40B4-BE49-F238E27FC236}">
                <a16:creationId xmlns:a16="http://schemas.microsoft.com/office/drawing/2014/main" id="{C04B44FE-E38A-4B39-8978-3D31399BA56A}"/>
              </a:ext>
            </a:extLst>
          </p:cNvPr>
          <p:cNvCxnSpPr/>
          <p:nvPr/>
        </p:nvCxnSpPr>
        <p:spPr>
          <a:xfrm>
            <a:off x="5609520" y="5785851"/>
            <a:ext cx="0" cy="179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接點: 弧形 26">
            <a:extLst>
              <a:ext uri="{FF2B5EF4-FFF2-40B4-BE49-F238E27FC236}">
                <a16:creationId xmlns:a16="http://schemas.microsoft.com/office/drawing/2014/main" id="{81A3DFE5-8FC5-43C8-9662-3DA80CBB00CD}"/>
              </a:ext>
            </a:extLst>
          </p:cNvPr>
          <p:cNvCxnSpPr>
            <a:cxnSpLocks/>
            <a:stCxn id="57" idx="1"/>
            <a:endCxn id="30" idx="1"/>
          </p:cNvCxnSpPr>
          <p:nvPr/>
        </p:nvCxnSpPr>
        <p:spPr>
          <a:xfrm rot="10800000">
            <a:off x="4965708" y="2906858"/>
            <a:ext cx="12700" cy="2566419"/>
          </a:xfrm>
          <a:prstGeom prst="curvedConnector3">
            <a:avLst>
              <a:gd name="adj1" fmla="val 11277551"/>
            </a:avLst>
          </a:prstGeom>
          <a:ln>
            <a:tailEnd type="triangle"/>
          </a:ln>
        </p:spPr>
        <p:style>
          <a:lnRef idx="1">
            <a:schemeClr val="dk1"/>
          </a:lnRef>
          <a:fillRef idx="0">
            <a:schemeClr val="dk1"/>
          </a:fillRef>
          <a:effectRef idx="0">
            <a:schemeClr val="dk1"/>
          </a:effectRef>
          <a:fontRef idx="minor">
            <a:schemeClr val="tx1"/>
          </a:fontRef>
        </p:style>
      </p:cxnSp>
      <p:sp>
        <p:nvSpPr>
          <p:cNvPr id="33" name="文字方塊 32">
            <a:extLst>
              <a:ext uri="{FF2B5EF4-FFF2-40B4-BE49-F238E27FC236}">
                <a16:creationId xmlns:a16="http://schemas.microsoft.com/office/drawing/2014/main" id="{8B76C82D-8618-4BF5-8A15-92237271423C}"/>
              </a:ext>
            </a:extLst>
          </p:cNvPr>
          <p:cNvSpPr txBox="1"/>
          <p:nvPr/>
        </p:nvSpPr>
        <p:spPr>
          <a:xfrm>
            <a:off x="4116622" y="4833954"/>
            <a:ext cx="327646" cy="369332"/>
          </a:xfrm>
          <a:prstGeom prst="rect">
            <a:avLst/>
          </a:prstGeom>
          <a:noFill/>
        </p:spPr>
        <p:txBody>
          <a:bodyPr wrap="square" rtlCol="0">
            <a:spAutoFit/>
          </a:bodyPr>
          <a:lstStyle/>
          <a:p>
            <a:r>
              <a:rPr lang="en-US" altLang="zh-TW" dirty="0"/>
              <a:t>N</a:t>
            </a:r>
            <a:endParaRPr lang="zh-TW" altLang="en-US" dirty="0"/>
          </a:p>
        </p:txBody>
      </p:sp>
      <p:sp>
        <p:nvSpPr>
          <p:cNvPr id="65" name="文字方塊 64">
            <a:extLst>
              <a:ext uri="{FF2B5EF4-FFF2-40B4-BE49-F238E27FC236}">
                <a16:creationId xmlns:a16="http://schemas.microsoft.com/office/drawing/2014/main" id="{D6C72918-BCDB-47B4-AF7F-1975D4F534D8}"/>
              </a:ext>
            </a:extLst>
          </p:cNvPr>
          <p:cNvSpPr txBox="1"/>
          <p:nvPr/>
        </p:nvSpPr>
        <p:spPr>
          <a:xfrm>
            <a:off x="5758810" y="5695164"/>
            <a:ext cx="401216" cy="369332"/>
          </a:xfrm>
          <a:prstGeom prst="rect">
            <a:avLst/>
          </a:prstGeom>
          <a:noFill/>
        </p:spPr>
        <p:txBody>
          <a:bodyPr wrap="square" rtlCol="0">
            <a:spAutoFit/>
          </a:bodyPr>
          <a:lstStyle/>
          <a:p>
            <a:r>
              <a:rPr lang="en-US" altLang="zh-TW" dirty="0"/>
              <a:t>Y</a:t>
            </a:r>
            <a:endParaRPr lang="zh-TW" altLang="en-US" dirty="0"/>
          </a:p>
        </p:txBody>
      </p:sp>
    </p:spTree>
    <p:extLst>
      <p:ext uri="{BB962C8B-B14F-4D97-AF65-F5344CB8AC3E}">
        <p14:creationId xmlns:p14="http://schemas.microsoft.com/office/powerpoint/2010/main" val="36832873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285524" y="281866"/>
            <a:ext cx="1620957" cy="523220"/>
          </a:xfrm>
          <a:prstGeom prst="rect">
            <a:avLst/>
          </a:prstGeom>
          <a:noFill/>
        </p:spPr>
        <p:txBody>
          <a:bodyPr wrap="none" rtlCol="0" anchor="ctr">
            <a:spAutoFit/>
          </a:bodyPr>
          <a:lstStyle/>
          <a:p>
            <a:pPr algn="ctr"/>
            <a:r>
              <a:rPr lang="zh-TW" altLang="en-US" sz="2800" dirty="0">
                <a:solidFill>
                  <a:srgbClr val="53BAE9"/>
                </a:solidFill>
                <a:latin typeface="华文细黑" panose="02010600040101010101" pitchFamily="2" charset="-122"/>
                <a:ea typeface="华文细黑" panose="02010600040101010101" pitchFamily="2" charset="-122"/>
              </a:rPr>
              <a:t>程式架構</a:t>
            </a:r>
            <a:endParaRPr lang="en-US" altLang="zh-TW" sz="2800" dirty="0">
              <a:solidFill>
                <a:srgbClr val="53BAE9"/>
              </a:solidFill>
              <a:latin typeface="华文细黑" panose="02010600040101010101" pitchFamily="2" charset="-122"/>
              <a:ea typeface="华文细黑" panose="02010600040101010101" pitchFamily="2" charset="-122"/>
            </a:endParaRPr>
          </a:p>
        </p:txBody>
      </p:sp>
      <p:pic>
        <p:nvPicPr>
          <p:cNvPr id="84" name="圖片 83">
            <a:extLst>
              <a:ext uri="{FF2B5EF4-FFF2-40B4-BE49-F238E27FC236}">
                <a16:creationId xmlns:a16="http://schemas.microsoft.com/office/drawing/2014/main" id="{30C076C9-33FC-424B-B6D8-43E7788EBD42}"/>
              </a:ext>
            </a:extLst>
          </p:cNvPr>
          <p:cNvPicPr>
            <a:picLocks noChangeAspect="1"/>
          </p:cNvPicPr>
          <p:nvPr/>
        </p:nvPicPr>
        <p:blipFill rotWithShape="1">
          <a:blip r:embed="rId2"/>
          <a:srcRect l="-1411" t="9132" r="2454" b="2858"/>
          <a:stretch/>
        </p:blipFill>
        <p:spPr>
          <a:xfrm>
            <a:off x="4917676" y="1723259"/>
            <a:ext cx="6704945" cy="4852875"/>
          </a:xfrm>
          <a:prstGeom prst="rect">
            <a:avLst/>
          </a:prstGeom>
        </p:spPr>
      </p:pic>
      <p:sp>
        <p:nvSpPr>
          <p:cNvPr id="86" name="矩形 85">
            <a:extLst>
              <a:ext uri="{FF2B5EF4-FFF2-40B4-BE49-F238E27FC236}">
                <a16:creationId xmlns:a16="http://schemas.microsoft.com/office/drawing/2014/main" id="{C87DFBC0-EF74-4BB2-B606-A9907E0D6150}"/>
              </a:ext>
            </a:extLst>
          </p:cNvPr>
          <p:cNvSpPr/>
          <p:nvPr/>
        </p:nvSpPr>
        <p:spPr>
          <a:xfrm>
            <a:off x="8141344" y="1142667"/>
            <a:ext cx="1660071" cy="461665"/>
          </a:xfrm>
          <a:prstGeom prst="rect">
            <a:avLst/>
          </a:prstGeom>
          <a:noFill/>
        </p:spPr>
        <p:txBody>
          <a:bodyPr wrap="none" lIns="91440" tIns="45720" rIns="91440" bIns="45720">
            <a:spAutoFit/>
          </a:bodyPr>
          <a:lstStyle/>
          <a:p>
            <a:pPr algn="ctr"/>
            <a:r>
              <a:rPr lang="zh-TW" altLang="en-US" sz="2400" b="0" cap="none" spc="0" dirty="0">
                <a:ln w="0"/>
                <a:solidFill>
                  <a:schemeClr val="tx1"/>
                </a:solidFill>
                <a:effectLst>
                  <a:outerShdw blurRad="38100" dist="19050" dir="2700000" algn="tl" rotWithShape="0">
                    <a:schemeClr val="dk1">
                      <a:alpha val="40000"/>
                    </a:schemeClr>
                  </a:outerShdw>
                </a:effectLst>
              </a:rPr>
              <a:t>共</a:t>
            </a:r>
            <a:r>
              <a:rPr lang="en-US" altLang="zh-TW" sz="2400" b="0" cap="none" spc="0" dirty="0">
                <a:ln w="0"/>
                <a:solidFill>
                  <a:schemeClr val="tx1"/>
                </a:solidFill>
                <a:effectLst>
                  <a:outerShdw blurRad="38100" dist="19050" dir="2700000" algn="tl" rotWithShape="0">
                    <a:schemeClr val="dk1">
                      <a:alpha val="40000"/>
                    </a:schemeClr>
                  </a:outerShdw>
                </a:effectLst>
              </a:rPr>
              <a:t>36</a:t>
            </a:r>
            <a:r>
              <a:rPr lang="zh-TW" altLang="en-US" sz="2400" b="0" cap="none" spc="0" dirty="0">
                <a:ln w="0"/>
                <a:solidFill>
                  <a:schemeClr val="tx1"/>
                </a:solidFill>
                <a:effectLst>
                  <a:outerShdw blurRad="38100" dist="19050" dir="2700000" algn="tl" rotWithShape="0">
                    <a:schemeClr val="dk1">
                      <a:alpha val="40000"/>
                    </a:schemeClr>
                  </a:outerShdw>
                </a:effectLst>
              </a:rPr>
              <a:t>個</a:t>
            </a:r>
            <a:r>
              <a:rPr lang="en-US" altLang="zh-TW" sz="2400" b="0" cap="none" spc="0" dirty="0">
                <a:ln w="0"/>
                <a:solidFill>
                  <a:schemeClr val="tx1"/>
                </a:solidFill>
                <a:effectLst>
                  <a:outerShdw blurRad="38100" dist="19050" dir="2700000" algn="tl" rotWithShape="0">
                    <a:schemeClr val="dk1">
                      <a:alpha val="40000"/>
                    </a:schemeClr>
                  </a:outerShdw>
                </a:effectLst>
              </a:rPr>
              <a:t>case</a:t>
            </a:r>
            <a:endParaRPr lang="zh-TW" alt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4" name="圖片 3">
            <a:extLst>
              <a:ext uri="{FF2B5EF4-FFF2-40B4-BE49-F238E27FC236}">
                <a16:creationId xmlns:a16="http://schemas.microsoft.com/office/drawing/2014/main" id="{8A28EDD6-EBBC-4B03-8974-7A42F49A98FA}"/>
              </a:ext>
            </a:extLst>
          </p:cNvPr>
          <p:cNvPicPr>
            <a:picLocks noChangeAspect="1"/>
          </p:cNvPicPr>
          <p:nvPr/>
        </p:nvPicPr>
        <p:blipFill>
          <a:blip r:embed="rId3"/>
          <a:stretch>
            <a:fillRect/>
          </a:stretch>
        </p:blipFill>
        <p:spPr>
          <a:xfrm>
            <a:off x="52212" y="3032689"/>
            <a:ext cx="5233312" cy="1501937"/>
          </a:xfrm>
          <a:prstGeom prst="rect">
            <a:avLst/>
          </a:prstGeom>
        </p:spPr>
      </p:pic>
    </p:spTree>
    <p:extLst>
      <p:ext uri="{BB962C8B-B14F-4D97-AF65-F5344CB8AC3E}">
        <p14:creationId xmlns:p14="http://schemas.microsoft.com/office/powerpoint/2010/main" val="1580162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285522" y="281866"/>
            <a:ext cx="1620957" cy="523220"/>
          </a:xfrm>
          <a:prstGeom prst="rect">
            <a:avLst/>
          </a:prstGeom>
          <a:noFill/>
        </p:spPr>
        <p:txBody>
          <a:bodyPr wrap="none" rtlCol="0" anchor="ctr">
            <a:spAutoFit/>
          </a:bodyPr>
          <a:lstStyle/>
          <a:p>
            <a:pPr algn="ctr"/>
            <a:r>
              <a:rPr lang="zh-TW" altLang="en-US" sz="2800" dirty="0">
                <a:solidFill>
                  <a:srgbClr val="53BAE9"/>
                </a:solidFill>
                <a:latin typeface="华文细黑" panose="02010600040101010101" pitchFamily="2" charset="-122"/>
                <a:ea typeface="华文细黑" panose="02010600040101010101" pitchFamily="2" charset="-122"/>
              </a:rPr>
              <a:t>程式架構</a:t>
            </a:r>
            <a:endParaRPr lang="en-US" altLang="zh-TW" sz="2800" dirty="0">
              <a:solidFill>
                <a:srgbClr val="53BAE9"/>
              </a:solidFill>
              <a:latin typeface="华文细黑" panose="02010600040101010101" pitchFamily="2" charset="-122"/>
              <a:ea typeface="华文细黑" panose="02010600040101010101" pitchFamily="2" charset="-122"/>
            </a:endParaRPr>
          </a:p>
        </p:txBody>
      </p:sp>
      <p:pic>
        <p:nvPicPr>
          <p:cNvPr id="3" name="圖片 2">
            <a:extLst>
              <a:ext uri="{FF2B5EF4-FFF2-40B4-BE49-F238E27FC236}">
                <a16:creationId xmlns:a16="http://schemas.microsoft.com/office/drawing/2014/main" id="{6EA8040B-42E6-407B-A7C9-D150D5DDBCCB}"/>
              </a:ext>
            </a:extLst>
          </p:cNvPr>
          <p:cNvPicPr>
            <a:picLocks noChangeAspect="1"/>
          </p:cNvPicPr>
          <p:nvPr/>
        </p:nvPicPr>
        <p:blipFill>
          <a:blip r:embed="rId2"/>
          <a:stretch>
            <a:fillRect/>
          </a:stretch>
        </p:blipFill>
        <p:spPr>
          <a:xfrm>
            <a:off x="247446" y="1433513"/>
            <a:ext cx="6200007" cy="4653383"/>
          </a:xfrm>
          <a:prstGeom prst="rect">
            <a:avLst/>
          </a:prstGeom>
        </p:spPr>
      </p:pic>
      <p:pic>
        <p:nvPicPr>
          <p:cNvPr id="5" name="圖片 4">
            <a:extLst>
              <a:ext uri="{FF2B5EF4-FFF2-40B4-BE49-F238E27FC236}">
                <a16:creationId xmlns:a16="http://schemas.microsoft.com/office/drawing/2014/main" id="{6E90511C-A7D5-4E64-9756-A51223A9178C}"/>
              </a:ext>
            </a:extLst>
          </p:cNvPr>
          <p:cNvPicPr>
            <a:picLocks noChangeAspect="1"/>
          </p:cNvPicPr>
          <p:nvPr/>
        </p:nvPicPr>
        <p:blipFill>
          <a:blip r:embed="rId3"/>
          <a:stretch>
            <a:fillRect/>
          </a:stretch>
        </p:blipFill>
        <p:spPr>
          <a:xfrm>
            <a:off x="6531429" y="1589559"/>
            <a:ext cx="5245835" cy="3331075"/>
          </a:xfrm>
          <a:prstGeom prst="rect">
            <a:avLst/>
          </a:prstGeom>
        </p:spPr>
      </p:pic>
      <p:sp>
        <p:nvSpPr>
          <p:cNvPr id="6" name="橢圓 5">
            <a:extLst>
              <a:ext uri="{FF2B5EF4-FFF2-40B4-BE49-F238E27FC236}">
                <a16:creationId xmlns:a16="http://schemas.microsoft.com/office/drawing/2014/main" id="{62485EEA-B5AA-4A18-AF00-8881409A6DA9}"/>
              </a:ext>
            </a:extLst>
          </p:cNvPr>
          <p:cNvSpPr/>
          <p:nvPr/>
        </p:nvSpPr>
        <p:spPr>
          <a:xfrm>
            <a:off x="8210937" y="4590661"/>
            <a:ext cx="1891883" cy="329973"/>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5398317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926451" y="281866"/>
            <a:ext cx="2339102" cy="523220"/>
          </a:xfrm>
          <a:prstGeom prst="rect">
            <a:avLst/>
          </a:prstGeom>
          <a:noFill/>
        </p:spPr>
        <p:txBody>
          <a:bodyPr wrap="none" rtlCol="0" anchor="ctr">
            <a:spAutoFit/>
          </a:bodyPr>
          <a:lstStyle/>
          <a:p>
            <a:pPr algn="ctr"/>
            <a:r>
              <a:rPr lang="zh-TW" altLang="en-US" sz="2800" dirty="0">
                <a:solidFill>
                  <a:srgbClr val="53BAE9"/>
                </a:solidFill>
                <a:latin typeface="华文细黑" panose="02010600040101010101" pitchFamily="2" charset="-122"/>
                <a:ea typeface="华文细黑" panose="02010600040101010101" pitchFamily="2" charset="-122"/>
              </a:rPr>
              <a:t>小動畫的結構</a:t>
            </a:r>
            <a:endParaRPr lang="zh-CN" altLang="en-US" sz="2800" dirty="0">
              <a:solidFill>
                <a:srgbClr val="53BAE9"/>
              </a:solidFill>
              <a:latin typeface="华文细黑" panose="02010600040101010101" pitchFamily="2" charset="-122"/>
              <a:ea typeface="华文细黑" panose="02010600040101010101" pitchFamily="2" charset="-122"/>
            </a:endParaRPr>
          </a:p>
        </p:txBody>
      </p:sp>
      <p:pic>
        <p:nvPicPr>
          <p:cNvPr id="1031" name="圖片 1" descr="一張含有 個人 的圖片&#10;&#10;自動產生的描述">
            <a:extLst>
              <a:ext uri="{FF2B5EF4-FFF2-40B4-BE49-F238E27FC236}">
                <a16:creationId xmlns:a16="http://schemas.microsoft.com/office/drawing/2014/main" id="{4D597310-EB9D-40C4-AAE9-B305F8A3D412}"/>
              </a:ext>
            </a:extLst>
          </p:cNvP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940" y="1070803"/>
            <a:ext cx="216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圖片 2" descr="一張含有 個人 的圖片&#10;&#10;自動產生的描述">
            <a:extLst>
              <a:ext uri="{FF2B5EF4-FFF2-40B4-BE49-F238E27FC236}">
                <a16:creationId xmlns:a16="http://schemas.microsoft.com/office/drawing/2014/main" id="{B802BA1D-52AF-4698-9CA3-84E64C42139D}"/>
              </a:ext>
            </a:extLst>
          </p:cNvP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5853" y="1070803"/>
            <a:ext cx="216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圖片 3" descr="一張含有 個人 的圖片&#10;&#10;自動產生的描述">
            <a:extLst>
              <a:ext uri="{FF2B5EF4-FFF2-40B4-BE49-F238E27FC236}">
                <a16:creationId xmlns:a16="http://schemas.microsoft.com/office/drawing/2014/main" id="{87FD956A-AE15-4A0E-8AA5-A09A5F65F4C4}"/>
              </a:ext>
            </a:extLst>
          </p:cNvP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9766" y="1070803"/>
            <a:ext cx="216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圖片 4" descr="一張含有 個人, 室內, 套裝 的圖片&#10;&#10;自動產生的描述">
            <a:extLst>
              <a:ext uri="{FF2B5EF4-FFF2-40B4-BE49-F238E27FC236}">
                <a16:creationId xmlns:a16="http://schemas.microsoft.com/office/drawing/2014/main" id="{483EAB00-F897-4188-A17A-B1900C66E847}"/>
              </a:ext>
            </a:extLst>
          </p:cNvPr>
          <p:cNvPicPr preferRelativeResize="0">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3679" y="1070803"/>
            <a:ext cx="216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圖片 5" descr="一張含有 個人, 室內, 套裝 的圖片&#10;&#10;自動產生的描述">
            <a:extLst>
              <a:ext uri="{FF2B5EF4-FFF2-40B4-BE49-F238E27FC236}">
                <a16:creationId xmlns:a16="http://schemas.microsoft.com/office/drawing/2014/main" id="{CC1E9B08-22C6-41F3-8491-1B410EB477FD}"/>
              </a:ext>
            </a:extLst>
          </p:cNvPr>
          <p:cNvPicPr preferRelativeResize="0">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938" y="2709000"/>
            <a:ext cx="216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圖片 7" descr="一張含有 個人, 室內 的圖片&#10;&#10;自動產生的描述">
            <a:extLst>
              <a:ext uri="{FF2B5EF4-FFF2-40B4-BE49-F238E27FC236}">
                <a16:creationId xmlns:a16="http://schemas.microsoft.com/office/drawing/2014/main" id="{1CB11033-1ABB-400B-BEBD-7D41F9677CA4}"/>
              </a:ext>
            </a:extLst>
          </p:cNvPr>
          <p:cNvPicPr preferRelativeResize="0">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85852" y="2709000"/>
            <a:ext cx="216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圖片 6" descr="一張含有 個人, 室內 的圖片&#10;&#10;自動產生的描述">
            <a:extLst>
              <a:ext uri="{FF2B5EF4-FFF2-40B4-BE49-F238E27FC236}">
                <a16:creationId xmlns:a16="http://schemas.microsoft.com/office/drawing/2014/main" id="{BB3D88E5-C0A6-4458-BA18-BB4443C9D4AE}"/>
              </a:ext>
            </a:extLst>
          </p:cNvPr>
          <p:cNvPicPr preferRelativeResize="0">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39766" y="2709000"/>
            <a:ext cx="216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8">
            <a:extLst>
              <a:ext uri="{FF2B5EF4-FFF2-40B4-BE49-F238E27FC236}">
                <a16:creationId xmlns:a16="http://schemas.microsoft.com/office/drawing/2014/main" id="{B67A803C-284E-4C25-B9A7-6BEFA0572D1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9">
            <a:extLst>
              <a:ext uri="{FF2B5EF4-FFF2-40B4-BE49-F238E27FC236}">
                <a16:creationId xmlns:a16="http://schemas.microsoft.com/office/drawing/2014/main" id="{BDDC337C-F341-4E63-80F3-7222ACF7E599}"/>
              </a:ext>
            </a:extLst>
          </p:cNvPr>
          <p:cNvSpPr>
            <a:spLocks noChangeArrowheads="1"/>
          </p:cNvSpPr>
          <p:nvPr/>
        </p:nvSpPr>
        <p:spPr bwMode="auto">
          <a:xfrm>
            <a:off x="-4784062" y="3254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10">
            <a:extLst>
              <a:ext uri="{FF2B5EF4-FFF2-40B4-BE49-F238E27FC236}">
                <a16:creationId xmlns:a16="http://schemas.microsoft.com/office/drawing/2014/main" id="{E110AE87-B2A5-4624-BB4D-39A2687BF3A9}"/>
              </a:ext>
            </a:extLst>
          </p:cNvPr>
          <p:cNvSpPr>
            <a:spLocks noChangeArrowheads="1"/>
          </p:cNvSpPr>
          <p:nvPr/>
        </p:nvSpPr>
        <p:spPr bwMode="auto">
          <a:xfrm>
            <a:off x="0" y="2592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6" name="圖片 5">
            <a:extLst>
              <a:ext uri="{FF2B5EF4-FFF2-40B4-BE49-F238E27FC236}">
                <a16:creationId xmlns:a16="http://schemas.microsoft.com/office/drawing/2014/main" id="{2C8EB2B1-AC39-41CC-8D98-37FB89C99274}"/>
              </a:ext>
            </a:extLst>
          </p:cNvPr>
          <p:cNvPicPr>
            <a:picLocks noChangeAspect="1"/>
          </p:cNvPicPr>
          <p:nvPr/>
        </p:nvPicPr>
        <p:blipFill>
          <a:blip r:embed="rId9"/>
          <a:stretch>
            <a:fillRect/>
          </a:stretch>
        </p:blipFill>
        <p:spPr>
          <a:xfrm>
            <a:off x="5009371" y="4805348"/>
            <a:ext cx="895475" cy="714475"/>
          </a:xfrm>
          <a:prstGeom prst="rect">
            <a:avLst/>
          </a:prstGeom>
        </p:spPr>
      </p:pic>
      <p:pic>
        <p:nvPicPr>
          <p:cNvPr id="8" name="圖片 7">
            <a:extLst>
              <a:ext uri="{FF2B5EF4-FFF2-40B4-BE49-F238E27FC236}">
                <a16:creationId xmlns:a16="http://schemas.microsoft.com/office/drawing/2014/main" id="{7AB50D79-3582-4D8B-BA3F-41BB96736969}"/>
              </a:ext>
            </a:extLst>
          </p:cNvPr>
          <p:cNvPicPr>
            <a:picLocks noChangeAspect="1"/>
          </p:cNvPicPr>
          <p:nvPr/>
        </p:nvPicPr>
        <p:blipFill>
          <a:blip r:embed="rId10"/>
          <a:stretch>
            <a:fillRect/>
          </a:stretch>
        </p:blipFill>
        <p:spPr>
          <a:xfrm>
            <a:off x="7163840" y="2904511"/>
            <a:ext cx="4334480" cy="3400900"/>
          </a:xfrm>
          <a:prstGeom prst="rect">
            <a:avLst/>
          </a:prstGeom>
        </p:spPr>
      </p:pic>
      <p:cxnSp>
        <p:nvCxnSpPr>
          <p:cNvPr id="10" name="直線單箭頭接點 9">
            <a:extLst>
              <a:ext uri="{FF2B5EF4-FFF2-40B4-BE49-F238E27FC236}">
                <a16:creationId xmlns:a16="http://schemas.microsoft.com/office/drawing/2014/main" id="{71E7071F-8E88-4C51-A95C-F2DE64104380}"/>
              </a:ext>
            </a:extLst>
          </p:cNvPr>
          <p:cNvCxnSpPr>
            <a:cxnSpLocks/>
            <a:endCxn id="6" idx="3"/>
          </p:cNvCxnSpPr>
          <p:nvPr/>
        </p:nvCxnSpPr>
        <p:spPr>
          <a:xfrm flipH="1">
            <a:off x="5904846" y="4149000"/>
            <a:ext cx="3169580" cy="101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95996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138</Words>
  <Application>Microsoft Office PowerPoint</Application>
  <PresentationFormat>寬螢幕</PresentationFormat>
  <Paragraphs>37</Paragraphs>
  <Slides>11</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11</vt:i4>
      </vt:variant>
    </vt:vector>
  </HeadingPairs>
  <TitlesOfParts>
    <vt:vector size="20" baseType="lpstr">
      <vt:lpstr>HelveticaNeueLT Pro 67 MdCn</vt:lpstr>
      <vt:lpstr>微软雅黑</vt:lpstr>
      <vt:lpstr>华文细黑</vt:lpstr>
      <vt:lpstr>微軟正黑體</vt:lpstr>
      <vt:lpstr>Abadi Extra Light</vt:lpstr>
      <vt:lpstr>Arial</vt:lpstr>
      <vt:lpstr>Calibri</vt:lpstr>
      <vt:lpstr>Calibri Light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yu han chen</cp:lastModifiedBy>
  <cp:revision>34</cp:revision>
  <dcterms:created xsi:type="dcterms:W3CDTF">2015-05-12T15:24:33Z</dcterms:created>
  <dcterms:modified xsi:type="dcterms:W3CDTF">2021-06-24T13:12:07Z</dcterms:modified>
</cp:coreProperties>
</file>