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ormorant Garamond Bold Italics" panose="020B0604020202020204" charset="0"/>
      <p:regular r:id="rId10"/>
    </p:embeddedFont>
    <p:embeddedFont>
      <p:font typeface="Quicksand" panose="020B0604020202020204" charset="0"/>
      <p:regular r:id="rId11"/>
    </p:embeddedFont>
    <p:embeddedFont>
      <p:font typeface="Quicksan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4299993" y="-1255"/>
            <a:ext cx="1929352" cy="3989262"/>
          </a:xfrm>
          <a:custGeom>
            <a:avLst/>
            <a:gdLst/>
            <a:ahLst/>
            <a:cxnLst/>
            <a:rect l="l" t="t" r="r" b="b"/>
            <a:pathLst>
              <a:path w="1929352" h="3989262">
                <a:moveTo>
                  <a:pt x="0" y="0"/>
                </a:moveTo>
                <a:lnTo>
                  <a:pt x="1929352" y="0"/>
                </a:lnTo>
                <a:lnTo>
                  <a:pt x="1929352" y="3989262"/>
                </a:lnTo>
                <a:lnTo>
                  <a:pt x="0" y="3989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5927919"/>
            <a:ext cx="3659759" cy="3330381"/>
          </a:xfrm>
          <a:custGeom>
            <a:avLst/>
            <a:gdLst/>
            <a:ahLst/>
            <a:cxnLst/>
            <a:rect l="l" t="t" r="r" b="b"/>
            <a:pathLst>
              <a:path w="3659759" h="3330381">
                <a:moveTo>
                  <a:pt x="0" y="0"/>
                </a:moveTo>
                <a:lnTo>
                  <a:pt x="3659759" y="0"/>
                </a:lnTo>
                <a:lnTo>
                  <a:pt x="3659759" y="3330381"/>
                </a:lnTo>
                <a:lnTo>
                  <a:pt x="0" y="333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43764" y="2767552"/>
            <a:ext cx="16229942" cy="347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 i="1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Crochet Pattern / Tutorial Website (aHook&amp;Yarn)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37539" y="6496784"/>
            <a:ext cx="1281292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9D1919"/>
                </a:solidFill>
                <a:latin typeface="Quicksand"/>
                <a:ea typeface="Quicksand"/>
                <a:cs typeface="Quicksand"/>
                <a:sym typeface="Quicksand"/>
              </a:rPr>
              <a:t>Pemrograman Berbasis Web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49752" y="7601329"/>
            <a:ext cx="6988496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28 April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2179" y="2102610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Alvina Leony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083006" y="8730464"/>
            <a:ext cx="3176294" cy="527836"/>
            <a:chOff x="0" y="0"/>
            <a:chExt cx="4235058" cy="703781"/>
          </a:xfrm>
        </p:grpSpPr>
        <p:sp>
          <p:nvSpPr>
            <p:cNvPr id="9" name="Freeform 9"/>
            <p:cNvSpPr/>
            <p:nvPr/>
          </p:nvSpPr>
          <p:spPr>
            <a:xfrm>
              <a:off x="0" y="3832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870773" y="3832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73508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605853" y="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47016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028700" y="1028700"/>
            <a:ext cx="3176294" cy="527836"/>
            <a:chOff x="0" y="0"/>
            <a:chExt cx="4235058" cy="703781"/>
          </a:xfrm>
        </p:grpSpPr>
        <p:sp>
          <p:nvSpPr>
            <p:cNvPr id="15" name="Freeform 15"/>
            <p:cNvSpPr/>
            <p:nvPr/>
          </p:nvSpPr>
          <p:spPr>
            <a:xfrm>
              <a:off x="0" y="3832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870773" y="3832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73508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605853" y="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347016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89434" y="499851"/>
            <a:ext cx="4650089" cy="9287298"/>
          </a:xfrm>
          <a:custGeom>
            <a:avLst/>
            <a:gdLst/>
            <a:ahLst/>
            <a:cxnLst/>
            <a:rect l="l" t="t" r="r" b="b"/>
            <a:pathLst>
              <a:path w="4650089" h="9287298">
                <a:moveTo>
                  <a:pt x="0" y="0"/>
                </a:moveTo>
                <a:lnTo>
                  <a:pt x="4650089" y="0"/>
                </a:lnTo>
                <a:lnTo>
                  <a:pt x="4650089" y="9287298"/>
                </a:lnTo>
                <a:lnTo>
                  <a:pt x="0" y="9287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971800"/>
            <a:ext cx="4277763" cy="422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i="1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Proses Utama: Publish New Crochet Pattern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22494" y="4868862"/>
            <a:ext cx="5936806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i="1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Activity Diagram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22494" y="4138613"/>
            <a:ext cx="593680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i="1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dengan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6637" y="999159"/>
            <a:ext cx="1309266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100"/>
              </a:lnSpc>
              <a:buFont typeface="Arial"/>
              <a:buChar char="•"/>
            </a:pPr>
            <a:r>
              <a:rPr lang="en-US" sz="3000" b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/ tutorial merajut yang dipusatkan pada satu website</a:t>
            </a:r>
          </a:p>
          <a:p>
            <a:pPr marL="647700" lvl="1" indent="-323850" algn="l">
              <a:lnSpc>
                <a:spcPts val="5100"/>
              </a:lnSpc>
              <a:buFont typeface="Arial"/>
              <a:buChar char="•"/>
            </a:pPr>
            <a:r>
              <a:rPr lang="en-US" sz="3000" b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Pengunjung dapat langsung melihat langkah-langkah rajut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66637" y="3280820"/>
            <a:ext cx="1309266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100"/>
              </a:lnSpc>
              <a:buFont typeface="Arial"/>
              <a:buChar char="•"/>
            </a:pPr>
            <a:r>
              <a:rPr lang="en-US" sz="3000" b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Jumlah dan kualitas tutorial / pattern merajut tergantung pada pengunjung situs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66637" y="5787693"/>
            <a:ext cx="13092663" cy="582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100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Interaktif</a:t>
            </a:r>
            <a:r>
              <a:rPr lang="en-US" sz="3000" b="1" dirty="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dan </a:t>
            </a:r>
            <a:r>
              <a:rPr lang="en-US" sz="3000" b="1" dirty="0" err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membangun</a:t>
            </a:r>
            <a:r>
              <a:rPr lang="en-US" sz="3000" b="1" dirty="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3000" b="1" dirty="0" err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komunitas</a:t>
            </a:r>
            <a:r>
              <a:rPr lang="en-US" sz="3000" b="1" dirty="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3000" b="1" dirty="0" err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merajut</a:t>
            </a:r>
            <a:endParaRPr lang="en-US" sz="3000" b="1" dirty="0">
              <a:solidFill>
                <a:srgbClr val="9D1919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66637" y="7620119"/>
            <a:ext cx="13092663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100"/>
              </a:lnSpc>
              <a:buFont typeface="Arial"/>
              <a:buChar char="•"/>
            </a:pPr>
            <a:r>
              <a:rPr lang="en-US" sz="3000" b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Persaingan ketat dengan situs pattern / tutorial rajut internasional</a:t>
            </a:r>
          </a:p>
          <a:p>
            <a:pPr marL="647700" lvl="1" indent="-323850" algn="l">
              <a:lnSpc>
                <a:spcPts val="5100"/>
              </a:lnSpc>
              <a:buFont typeface="Arial"/>
              <a:buChar char="•"/>
            </a:pPr>
            <a:r>
              <a:rPr lang="en-US" sz="3000" b="1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/ tutorial palsu atau digenerasi dengan AI yang tidak mungkin dan merusak kepercayaan pengunjung</a:t>
            </a:r>
          </a:p>
        </p:txBody>
      </p:sp>
      <p:sp>
        <p:nvSpPr>
          <p:cNvPr id="6" name="Freeform 6"/>
          <p:cNvSpPr/>
          <p:nvPr/>
        </p:nvSpPr>
        <p:spPr>
          <a:xfrm>
            <a:off x="1298614" y="5430593"/>
            <a:ext cx="2602770" cy="1635853"/>
          </a:xfrm>
          <a:custGeom>
            <a:avLst/>
            <a:gdLst/>
            <a:ahLst/>
            <a:cxnLst/>
            <a:rect l="l" t="t" r="r" b="b"/>
            <a:pathLst>
              <a:path w="2602770" h="1635853">
                <a:moveTo>
                  <a:pt x="0" y="0"/>
                </a:moveTo>
                <a:lnTo>
                  <a:pt x="2602770" y="0"/>
                </a:lnTo>
                <a:lnTo>
                  <a:pt x="2602770" y="1635853"/>
                </a:lnTo>
                <a:lnTo>
                  <a:pt x="0" y="163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1152" y="1028700"/>
            <a:ext cx="2357693" cy="1653819"/>
          </a:xfrm>
          <a:custGeom>
            <a:avLst/>
            <a:gdLst/>
            <a:ahLst/>
            <a:cxnLst/>
            <a:rect l="l" t="t" r="r" b="b"/>
            <a:pathLst>
              <a:path w="2357693" h="1653819">
                <a:moveTo>
                  <a:pt x="0" y="0"/>
                </a:moveTo>
                <a:lnTo>
                  <a:pt x="2357693" y="0"/>
                </a:lnTo>
                <a:lnTo>
                  <a:pt x="2357693" y="1653819"/>
                </a:lnTo>
                <a:lnTo>
                  <a:pt x="0" y="1653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4252" y="7843776"/>
            <a:ext cx="2271493" cy="1610088"/>
          </a:xfrm>
          <a:custGeom>
            <a:avLst/>
            <a:gdLst/>
            <a:ahLst/>
            <a:cxnLst/>
            <a:rect l="l" t="t" r="r" b="b"/>
            <a:pathLst>
              <a:path w="2271493" h="1610088">
                <a:moveTo>
                  <a:pt x="0" y="0"/>
                </a:moveTo>
                <a:lnTo>
                  <a:pt x="2271493" y="0"/>
                </a:lnTo>
                <a:lnTo>
                  <a:pt x="2271493" y="1610087"/>
                </a:lnTo>
                <a:lnTo>
                  <a:pt x="0" y="1610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3361" y="3222915"/>
            <a:ext cx="3133276" cy="1525509"/>
          </a:xfrm>
          <a:custGeom>
            <a:avLst/>
            <a:gdLst/>
            <a:ahLst/>
            <a:cxnLst/>
            <a:rect l="l" t="t" r="r" b="b"/>
            <a:pathLst>
              <a:path w="3133276" h="1525509">
                <a:moveTo>
                  <a:pt x="0" y="0"/>
                </a:moveTo>
                <a:lnTo>
                  <a:pt x="3133276" y="0"/>
                </a:lnTo>
                <a:lnTo>
                  <a:pt x="3133276" y="1525509"/>
                </a:lnTo>
                <a:lnTo>
                  <a:pt x="0" y="1525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3151" y="3369664"/>
            <a:ext cx="12821697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Terima Kasih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9D191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9D191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7555853" y="8730464"/>
            <a:ext cx="3176294" cy="527836"/>
            <a:chOff x="0" y="0"/>
            <a:chExt cx="4235058" cy="703781"/>
          </a:xfrm>
        </p:grpSpPr>
        <p:sp>
          <p:nvSpPr>
            <p:cNvPr id="6" name="Freeform 6"/>
            <p:cNvSpPr/>
            <p:nvPr/>
          </p:nvSpPr>
          <p:spPr>
            <a:xfrm>
              <a:off x="0" y="3832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870773" y="3832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73508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2605853" y="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347016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7555853" y="1028700"/>
            <a:ext cx="3176294" cy="527836"/>
            <a:chOff x="0" y="0"/>
            <a:chExt cx="4235058" cy="703781"/>
          </a:xfrm>
        </p:grpSpPr>
        <p:sp>
          <p:nvSpPr>
            <p:cNvPr id="12" name="Freeform 12"/>
            <p:cNvSpPr/>
            <p:nvPr/>
          </p:nvSpPr>
          <p:spPr>
            <a:xfrm>
              <a:off x="0" y="3832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870773" y="3832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173508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605853" y="0"/>
              <a:ext cx="762707" cy="665462"/>
            </a:xfrm>
            <a:custGeom>
              <a:avLst/>
              <a:gdLst/>
              <a:ahLst/>
              <a:cxnLst/>
              <a:rect l="l" t="t" r="r" b="b"/>
              <a:pathLst>
                <a:path w="762707" h="665462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3470160" y="0"/>
              <a:ext cx="764899" cy="665462"/>
            </a:xfrm>
            <a:custGeom>
              <a:avLst/>
              <a:gdLst/>
              <a:ahLst/>
              <a:cxnLst/>
              <a:rect l="l" t="t" r="r" b="b"/>
              <a:pathLst>
                <a:path w="764899" h="665462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87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Quicksand</vt:lpstr>
      <vt:lpstr>Calibri</vt:lpstr>
      <vt:lpstr>Arial</vt:lpstr>
      <vt:lpstr>Cormorant Garamond Bold Italics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Crochet Pattern / Tutorial Website</dc:title>
  <cp:lastModifiedBy>Alvina Leony</cp:lastModifiedBy>
  <cp:revision>2</cp:revision>
  <dcterms:created xsi:type="dcterms:W3CDTF">2006-08-16T00:00:00Z</dcterms:created>
  <dcterms:modified xsi:type="dcterms:W3CDTF">2025-07-07T12:38:13Z</dcterms:modified>
  <dc:identifier>DAGlK4039A0</dc:identifier>
</cp:coreProperties>
</file>