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lk4mCYePuhlX6KichWkKXL53X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08" y="45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/>
          <p:nvPr/>
        </p:nvSpPr>
        <p:spPr>
          <a:xfrm>
            <a:off x="0" y="3918203"/>
            <a:ext cx="457200" cy="980440"/>
          </a:xfrm>
          <a:custGeom>
            <a:avLst/>
            <a:gdLst/>
            <a:ahLst/>
            <a:cxnLst/>
            <a:rect l="l" t="t" r="r" b="b"/>
            <a:pathLst>
              <a:path w="457200" h="980439" extrusionOk="0">
                <a:moveTo>
                  <a:pt x="457200" y="0"/>
                </a:moveTo>
                <a:lnTo>
                  <a:pt x="0" y="0"/>
                </a:lnTo>
                <a:lnTo>
                  <a:pt x="0" y="979932"/>
                </a:lnTo>
                <a:lnTo>
                  <a:pt x="457200" y="979932"/>
                </a:lnTo>
                <a:lnTo>
                  <a:pt x="457200" y="0"/>
                </a:lnTo>
                <a:close/>
              </a:path>
            </a:pathLst>
          </a:custGeom>
          <a:solidFill>
            <a:srgbClr val="93060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14" name="Google Shape;1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48171" y="360959"/>
            <a:ext cx="2990087" cy="102814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8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ldNum" idx="12"/>
          </p:nvPr>
        </p:nvSpPr>
        <p:spPr>
          <a:xfrm>
            <a:off x="8655684" y="6332977"/>
            <a:ext cx="27241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29539" lvl="0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539" lvl="1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39" lvl="2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9539" lvl="3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9539" lvl="4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9539" lvl="5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9539" lvl="6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9539" lvl="7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29539" lvl="8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9539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title"/>
          </p:nvPr>
        </p:nvSpPr>
        <p:spPr>
          <a:xfrm>
            <a:off x="640486" y="642620"/>
            <a:ext cx="4225925" cy="39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body" idx="1"/>
          </p:nvPr>
        </p:nvSpPr>
        <p:spPr>
          <a:xfrm>
            <a:off x="663828" y="1299464"/>
            <a:ext cx="7816342" cy="4661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sldNum" idx="12"/>
          </p:nvPr>
        </p:nvSpPr>
        <p:spPr>
          <a:xfrm>
            <a:off x="8655684" y="6332977"/>
            <a:ext cx="27241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29539" lvl="0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539" lvl="1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39" lvl="2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9539" lvl="3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9539" lvl="4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9539" lvl="5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9539" lvl="6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9539" lvl="7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29539" lvl="8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9539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/>
          <p:nvPr/>
        </p:nvSpPr>
        <p:spPr>
          <a:xfrm>
            <a:off x="0" y="260604"/>
            <a:ext cx="457200" cy="980440"/>
          </a:xfrm>
          <a:custGeom>
            <a:avLst/>
            <a:gdLst/>
            <a:ahLst/>
            <a:cxnLst/>
            <a:rect l="l" t="t" r="r" b="b"/>
            <a:pathLst>
              <a:path w="457200" h="980440" extrusionOk="0">
                <a:moveTo>
                  <a:pt x="457200" y="0"/>
                </a:moveTo>
                <a:lnTo>
                  <a:pt x="0" y="0"/>
                </a:lnTo>
                <a:lnTo>
                  <a:pt x="0" y="979932"/>
                </a:lnTo>
                <a:lnTo>
                  <a:pt x="457200" y="979932"/>
                </a:lnTo>
                <a:lnTo>
                  <a:pt x="457200" y="0"/>
                </a:lnTo>
                <a:close/>
              </a:path>
            </a:pathLst>
          </a:custGeom>
          <a:solidFill>
            <a:srgbClr val="93070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640486" y="642620"/>
            <a:ext cx="4225925" cy="39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ldNum" idx="12"/>
          </p:nvPr>
        </p:nvSpPr>
        <p:spPr>
          <a:xfrm>
            <a:off x="8655684" y="6332977"/>
            <a:ext cx="27241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29539" lvl="0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539" lvl="1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39" lvl="2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9539" lvl="3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9539" lvl="4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9539" lvl="5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9539" lvl="6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9539" lvl="7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29539" lvl="8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9539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sldNum" idx="12"/>
          </p:nvPr>
        </p:nvSpPr>
        <p:spPr>
          <a:xfrm>
            <a:off x="8655684" y="6332977"/>
            <a:ext cx="27241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29539" lvl="0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539" lvl="1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39" lvl="2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9539" lvl="3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9539" lvl="4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9539" lvl="5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9539" lvl="6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9539" lvl="7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29539" lvl="8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9539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640486" y="642620"/>
            <a:ext cx="4225925" cy="39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sldNum" idx="12"/>
          </p:nvPr>
        </p:nvSpPr>
        <p:spPr>
          <a:xfrm>
            <a:off x="8655684" y="6332977"/>
            <a:ext cx="27241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29539" lvl="0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539" lvl="1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39" lvl="2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9539" lvl="3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9539" lvl="4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9539" lvl="5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9539" lvl="6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9539" lvl="7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29539" lvl="8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9539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>
            <a:off x="0" y="260604"/>
            <a:ext cx="457200" cy="980440"/>
          </a:xfrm>
          <a:custGeom>
            <a:avLst/>
            <a:gdLst/>
            <a:ahLst/>
            <a:cxnLst/>
            <a:rect l="l" t="t" r="r" b="b"/>
            <a:pathLst>
              <a:path w="457200" h="980440" extrusionOk="0">
                <a:moveTo>
                  <a:pt x="457200" y="0"/>
                </a:moveTo>
                <a:lnTo>
                  <a:pt x="0" y="0"/>
                </a:lnTo>
                <a:lnTo>
                  <a:pt x="0" y="979932"/>
                </a:lnTo>
                <a:lnTo>
                  <a:pt x="457200" y="979932"/>
                </a:lnTo>
                <a:lnTo>
                  <a:pt x="457200" y="0"/>
                </a:lnTo>
                <a:close/>
              </a:path>
            </a:pathLst>
          </a:custGeom>
          <a:solidFill>
            <a:srgbClr val="93060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" name="Google Shape;7;p17"/>
          <p:cNvSpPr txBox="1">
            <a:spLocks noGrp="1"/>
          </p:cNvSpPr>
          <p:nvPr>
            <p:ph type="title"/>
          </p:nvPr>
        </p:nvSpPr>
        <p:spPr>
          <a:xfrm>
            <a:off x="640486" y="642620"/>
            <a:ext cx="4225925" cy="39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body" idx="1"/>
          </p:nvPr>
        </p:nvSpPr>
        <p:spPr>
          <a:xfrm>
            <a:off x="663828" y="1299464"/>
            <a:ext cx="7816342" cy="4661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sldNum" idx="12"/>
          </p:nvPr>
        </p:nvSpPr>
        <p:spPr>
          <a:xfrm>
            <a:off x="8655684" y="6332977"/>
            <a:ext cx="27241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29539" lvl="0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9539" lvl="1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9539" lvl="2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9539" lvl="3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9539" lvl="4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29539" lvl="5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29539" lvl="6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29539" lvl="7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29539" lvl="8" indent="0">
              <a:lnSpc>
                <a:spcPct val="118076"/>
              </a:lnSpc>
              <a:spcBef>
                <a:spcPts val="0"/>
              </a:spcBef>
              <a:buNone/>
              <a:defRPr sz="1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9539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/>
        </p:nvSpPr>
        <p:spPr>
          <a:xfrm>
            <a:off x="705713" y="4173473"/>
            <a:ext cx="562864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Lab 5: Exploring Side-Channel Attacks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>
            <a:spLocks noGrp="1"/>
          </p:cNvSpPr>
          <p:nvPr>
            <p:ph type="sldNum" idx="12"/>
          </p:nvPr>
        </p:nvSpPr>
        <p:spPr>
          <a:xfrm>
            <a:off x="8655684" y="6332977"/>
            <a:ext cx="27241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9539" lvl="0" indent="0" algn="l" rtl="0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2631439" y="5645607"/>
            <a:ext cx="3945890" cy="30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ECE 371: Intro to Security Engineering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 txBox="1"/>
          <p:nvPr/>
        </p:nvSpPr>
        <p:spPr>
          <a:xfrm>
            <a:off x="666698" y="1538456"/>
            <a:ext cx="7867701" cy="1603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54965" marR="17145" lvl="0" indent="-342900" algn="just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Follow the instructions in the 371 Lab 5 Power Analysis notebook to carry out the attack</a:t>
            </a:r>
            <a:endParaRPr/>
          </a:p>
          <a:p>
            <a:pPr marL="12065" marR="17145" lvl="0" indent="0" algn="just" rtl="0">
              <a:lnSpc>
                <a:spcPct val="114999"/>
              </a:lnSpc>
              <a:spcBef>
                <a:spcPts val="95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17145" lvl="0" indent="-342900" algn="just" rtl="0">
              <a:lnSpc>
                <a:spcPct val="114999"/>
              </a:lnSpc>
              <a:spcBef>
                <a:spcPts val="95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Pictures on the following slides should help guide you along to make sure you are on the right track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0"/>
          <p:cNvSpPr txBox="1">
            <a:spLocks noGrp="1"/>
          </p:cNvSpPr>
          <p:nvPr>
            <p:ph type="title"/>
          </p:nvPr>
        </p:nvSpPr>
        <p:spPr>
          <a:xfrm>
            <a:off x="640486" y="642620"/>
            <a:ext cx="4225925" cy="39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4 - Run Attack</a:t>
            </a:r>
            <a:endParaRPr/>
          </a:p>
        </p:txBody>
      </p:sp>
      <p:sp>
        <p:nvSpPr>
          <p:cNvPr id="117" name="Google Shape;117;p10"/>
          <p:cNvSpPr txBox="1">
            <a:spLocks noGrp="1"/>
          </p:cNvSpPr>
          <p:nvPr>
            <p:ph type="sldNum" idx="12"/>
          </p:nvPr>
        </p:nvSpPr>
        <p:spPr>
          <a:xfrm>
            <a:off x="8655684" y="6332977"/>
            <a:ext cx="27241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>
            <a:spLocks noGrp="1"/>
          </p:cNvSpPr>
          <p:nvPr>
            <p:ph type="title"/>
          </p:nvPr>
        </p:nvSpPr>
        <p:spPr>
          <a:xfrm>
            <a:off x="640486" y="642620"/>
            <a:ext cx="801519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4 – Exploration (plotting ‘h’ against all other passwords)</a:t>
            </a:r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sldNum" idx="12"/>
          </p:nvPr>
        </p:nvSpPr>
        <p:spPr>
          <a:xfrm>
            <a:off x="8655684" y="6332977"/>
            <a:ext cx="27241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24" name="Google Shape;124;p11" descr="Chart, bar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0050" y="1682750"/>
            <a:ext cx="5803900" cy="34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title"/>
          </p:nvPr>
        </p:nvSpPr>
        <p:spPr>
          <a:xfrm>
            <a:off x="640486" y="642620"/>
            <a:ext cx="7665314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4 – Plotting of correct trace against incorrect traces</a:t>
            </a:r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ldNum" idx="12"/>
          </p:nvPr>
        </p:nvSpPr>
        <p:spPr>
          <a:xfrm>
            <a:off x="8655684" y="6332977"/>
            <a:ext cx="27241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31" name="Google Shape;131;p12" descr="Chart, line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1650" y="1320800"/>
            <a:ext cx="5600700" cy="42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640486" y="642620"/>
            <a:ext cx="7665314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4 – Automated plotting of outlier (correct) trace against other (incorrect) traces</a:t>
            </a:r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655684" y="6332977"/>
            <a:ext cx="27241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138" name="Google Shape;138;p13" descr="A picture containing text, antenna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2900" y="1524000"/>
            <a:ext cx="59182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/>
        </p:nvSpPr>
        <p:spPr>
          <a:xfrm>
            <a:off x="666698" y="1538456"/>
            <a:ext cx="7989000" cy="28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355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You can export the graphs directly from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Jupyter</a:t>
            </a: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for your report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endParaRPr dirty="0"/>
          </a:p>
          <a:p>
            <a:pPr marL="12700" lvl="0" indent="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endParaRPr sz="18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lvl="0" indent="-34290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Some resources to help you: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812800" lvl="1" indent="-343535" algn="l" rtl="0">
              <a:lnSpc>
                <a:spcPct val="100000"/>
              </a:lnSpc>
              <a:spcBef>
                <a:spcPts val="1335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○"/>
            </a:pP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https://chipwhisperer.readthedocs.io/en/latest/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812800" lvl="1" indent="-343535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○"/>
            </a:pP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https://github.com/newaetech/chipwhisperer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55600" lvl="0" indent="-2286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lvl="0" indent="-2286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xfrm>
            <a:off x="640486" y="642620"/>
            <a:ext cx="4225925" cy="39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4 - Notes</a:t>
            </a:r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ldNum" idx="12"/>
          </p:nvPr>
        </p:nvSpPr>
        <p:spPr>
          <a:xfrm>
            <a:off x="8655684" y="6332977"/>
            <a:ext cx="27241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/>
          <p:nvPr/>
        </p:nvSpPr>
        <p:spPr>
          <a:xfrm>
            <a:off x="0" y="260604"/>
            <a:ext cx="457200" cy="980440"/>
          </a:xfrm>
          <a:custGeom>
            <a:avLst/>
            <a:gdLst/>
            <a:ahLst/>
            <a:cxnLst/>
            <a:rect l="l" t="t" r="r" b="b"/>
            <a:pathLst>
              <a:path w="457200" h="980440" extrusionOk="0">
                <a:moveTo>
                  <a:pt x="457200" y="0"/>
                </a:moveTo>
                <a:lnTo>
                  <a:pt x="0" y="0"/>
                </a:lnTo>
                <a:lnTo>
                  <a:pt x="0" y="979932"/>
                </a:lnTo>
                <a:lnTo>
                  <a:pt x="457200" y="979932"/>
                </a:lnTo>
                <a:lnTo>
                  <a:pt x="457200" y="0"/>
                </a:lnTo>
                <a:close/>
              </a:path>
            </a:pathLst>
          </a:custGeom>
          <a:solidFill>
            <a:srgbClr val="93070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1" name="Google Shape;151;p15"/>
          <p:cNvSpPr txBox="1">
            <a:spLocks noGrp="1"/>
          </p:cNvSpPr>
          <p:nvPr>
            <p:ph type="body" idx="1"/>
          </p:nvPr>
        </p:nvSpPr>
        <p:spPr>
          <a:xfrm>
            <a:off x="663825" y="1299476"/>
            <a:ext cx="7816200" cy="40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6322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-US"/>
              <a:t>For each attack, you must provide the following information in your report:</a:t>
            </a:r>
            <a:endParaRPr/>
          </a:p>
          <a:p>
            <a:pPr marL="820419" lvl="1" indent="-343535" algn="l" rtl="0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Images of the plots retrieved from each single letter attack step</a:t>
            </a:r>
            <a:endParaRPr/>
          </a:p>
          <a:p>
            <a:pPr marL="819785" marR="252095" lvl="1" indent="-342900" algn="l" rtl="0">
              <a:lnSpc>
                <a:spcPct val="114999"/>
              </a:lnSpc>
              <a:spcBef>
                <a:spcPts val="994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Explanation of what the plots mean (IE: what do the axis mean? How are the traces distinguishable?)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819785" marR="268605" lvl="1" indent="-342900" algn="l" rtl="0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Explanation of whether or not the attack was successful.</a:t>
            </a:r>
            <a:endParaRPr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19785" marR="268605" lvl="1" indent="-342900" algn="l" rtl="0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Additionally, you must submit the notebook that you modified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819785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/>
              <a:t>with your report</a:t>
            </a:r>
            <a:endParaRPr/>
          </a:p>
          <a:p>
            <a:pPr marL="362585" marR="650240" lvl="0" indent="-342900" algn="l" rtl="0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-US"/>
              <a:t>In your report you must also briefly explain what you did in this lab, including images and explanation of your code and results.</a:t>
            </a:r>
            <a:endParaRPr/>
          </a:p>
          <a:p>
            <a:pPr marL="762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Arial"/>
              <a:buNone/>
            </a:pPr>
            <a:endParaRPr sz="2000"/>
          </a:p>
          <a:p>
            <a:pPr marL="36322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-US">
                <a:solidFill>
                  <a:srgbClr val="FF0000"/>
                </a:solidFill>
              </a:rPr>
              <a:t>Do not forget to attach your modified notebook!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640486" y="642620"/>
            <a:ext cx="4225925" cy="39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5 - Report</a:t>
            </a:r>
            <a:endParaRPr/>
          </a:p>
        </p:txBody>
      </p:sp>
      <p:sp>
        <p:nvSpPr>
          <p:cNvPr id="154" name="Google Shape;154;p15"/>
          <p:cNvSpPr txBox="1"/>
          <p:nvPr/>
        </p:nvSpPr>
        <p:spPr>
          <a:xfrm>
            <a:off x="8681084" y="6317386"/>
            <a:ext cx="208279" cy="2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20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>
            <a:spLocks noGrp="1"/>
          </p:cNvSpPr>
          <p:nvPr>
            <p:ph type="title"/>
          </p:nvPr>
        </p:nvSpPr>
        <p:spPr>
          <a:xfrm>
            <a:off x="3644900" y="3226689"/>
            <a:ext cx="185420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Best of luck!</a:t>
            </a:r>
            <a:endParaRPr/>
          </a:p>
        </p:txBody>
      </p:sp>
      <p:sp>
        <p:nvSpPr>
          <p:cNvPr id="160" name="Google Shape;160;p16"/>
          <p:cNvSpPr txBox="1"/>
          <p:nvPr/>
        </p:nvSpPr>
        <p:spPr>
          <a:xfrm>
            <a:off x="8909684" y="6317386"/>
            <a:ext cx="208279" cy="223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21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/>
        </p:nvSpPr>
        <p:spPr>
          <a:xfrm>
            <a:off x="666699" y="1579245"/>
            <a:ext cx="7403465" cy="150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Introduction to side-channel attacks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55600" lvl="0" indent="-342900" algn="l" rtl="0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Practice using Python code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54965" marR="5080" lvl="0" indent="-342900" algn="l" rtl="0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Learn how different side-channel attacks work, customize attacks and observe effects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 txBox="1">
            <a:spLocks noGrp="1"/>
          </p:cNvSpPr>
          <p:nvPr>
            <p:ph type="sldNum" idx="12"/>
          </p:nvPr>
        </p:nvSpPr>
        <p:spPr>
          <a:xfrm>
            <a:off x="8655684" y="6332977"/>
            <a:ext cx="27241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9539" lvl="0" indent="0" algn="l" rtl="0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640486" y="642620"/>
            <a:ext cx="4225925" cy="39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 txBox="1"/>
          <p:nvPr/>
        </p:nvSpPr>
        <p:spPr>
          <a:xfrm>
            <a:off x="666699" y="1579245"/>
            <a:ext cx="7877809" cy="173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ChipWhisperer </a:t>
            </a:r>
            <a:endParaRPr sz="18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8450" lvl="7" indent="-285750" algn="l" rtl="0">
              <a:spcBef>
                <a:spcPts val="1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Used to collect traces (already gathered for you)</a:t>
            </a:r>
            <a:endParaRPr/>
          </a:p>
          <a:p>
            <a:pPr marL="12700" lvl="7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1800" i="1">
              <a:latin typeface="Arial"/>
              <a:ea typeface="Arial"/>
              <a:cs typeface="Arial"/>
              <a:sym typeface="Arial"/>
            </a:endParaRPr>
          </a:p>
          <a:p>
            <a:pPr marL="298450" lvl="4" indent="-285750" algn="l" rtl="0">
              <a:spcBef>
                <a:spcPts val="1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Allows user to use default attacks or make their own custom attacks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4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98450" lvl="4" indent="-285750" algn="l" rtl="0">
              <a:spcBef>
                <a:spcPts val="10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Integrates easily with Python to analyze and visualize traces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"/>
          <p:cNvSpPr txBox="1">
            <a:spLocks noGrp="1"/>
          </p:cNvSpPr>
          <p:nvPr>
            <p:ph type="sldNum" idx="12"/>
          </p:nvPr>
        </p:nvSpPr>
        <p:spPr>
          <a:xfrm>
            <a:off x="8655684" y="6332977"/>
            <a:ext cx="27241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9539" lvl="0" indent="0" algn="l" rtl="0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title"/>
          </p:nvPr>
        </p:nvSpPr>
        <p:spPr>
          <a:xfrm>
            <a:off x="640486" y="642620"/>
            <a:ext cx="4225925" cy="39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260604"/>
            <a:ext cx="457200" cy="980440"/>
          </a:xfrm>
          <a:custGeom>
            <a:avLst/>
            <a:gdLst/>
            <a:ahLst/>
            <a:cxnLst/>
            <a:rect l="l" t="t" r="r" b="b"/>
            <a:pathLst>
              <a:path w="457200" h="980440" extrusionOk="0">
                <a:moveTo>
                  <a:pt x="457200" y="0"/>
                </a:moveTo>
                <a:lnTo>
                  <a:pt x="0" y="0"/>
                </a:lnTo>
                <a:lnTo>
                  <a:pt x="0" y="979932"/>
                </a:lnTo>
                <a:lnTo>
                  <a:pt x="457200" y="979932"/>
                </a:lnTo>
                <a:lnTo>
                  <a:pt x="457200" y="0"/>
                </a:lnTo>
                <a:close/>
              </a:path>
            </a:pathLst>
          </a:custGeom>
          <a:solidFill>
            <a:srgbClr val="93070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9" name="Google Shape;69;p4"/>
          <p:cNvSpPr txBox="1"/>
          <p:nvPr/>
        </p:nvSpPr>
        <p:spPr>
          <a:xfrm>
            <a:off x="666699" y="1579245"/>
            <a:ext cx="7931784" cy="2064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Download trace files from Moodle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55600" lvl="0" indent="-342900" algn="l" rtl="0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Install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Chipwhisperer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55600" lvl="0" indent="-342900" algn="l" rtl="0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Attack the trace file using standard attacks provided by </a:t>
            </a:r>
            <a:r>
              <a:rPr lang="en-US" sz="18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ChipWhisperer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55600" lvl="0" indent="-342900" algn="l" rtl="0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Use automated Side Channel Analysis attacks to recover a password</a:t>
            </a:r>
            <a:endParaRPr lang="en-US" sz="1800" dirty="0"/>
          </a:p>
          <a:p>
            <a:pPr marL="355600" lvl="0" indent="-342900" algn="l" rtl="0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Report  (no demo!)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"/>
          <p:cNvSpPr txBox="1">
            <a:spLocks noGrp="1"/>
          </p:cNvSpPr>
          <p:nvPr>
            <p:ph type="sldNum" idx="12"/>
          </p:nvPr>
        </p:nvSpPr>
        <p:spPr>
          <a:xfrm>
            <a:off x="8655684" y="6332977"/>
            <a:ext cx="27241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9539" lvl="0" indent="0" algn="l" rtl="0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640486" y="642620"/>
            <a:ext cx="4225925" cy="39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Overview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/>
          <p:nvPr/>
        </p:nvSpPr>
        <p:spPr>
          <a:xfrm>
            <a:off x="0" y="260604"/>
            <a:ext cx="457200" cy="980440"/>
          </a:xfrm>
          <a:custGeom>
            <a:avLst/>
            <a:gdLst/>
            <a:ahLst/>
            <a:cxnLst/>
            <a:rect l="l" t="t" r="r" b="b"/>
            <a:pathLst>
              <a:path w="457200" h="980440" extrusionOk="0">
                <a:moveTo>
                  <a:pt x="457200" y="0"/>
                </a:moveTo>
                <a:lnTo>
                  <a:pt x="0" y="0"/>
                </a:lnTo>
                <a:lnTo>
                  <a:pt x="0" y="979932"/>
                </a:lnTo>
                <a:lnTo>
                  <a:pt x="457200" y="979932"/>
                </a:lnTo>
                <a:lnTo>
                  <a:pt x="457200" y="0"/>
                </a:lnTo>
                <a:close/>
              </a:path>
            </a:pathLst>
          </a:custGeom>
          <a:solidFill>
            <a:srgbClr val="93070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7" name="Google Shape;77;p5"/>
          <p:cNvSpPr txBox="1"/>
          <p:nvPr/>
        </p:nvSpPr>
        <p:spPr>
          <a:xfrm>
            <a:off x="666699" y="1579245"/>
            <a:ext cx="6050280" cy="118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You are provided with a trace file: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812800" lvl="1" indent="-343535" algn="l" rtl="0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passwords_full.p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55600" lvl="0" indent="-34290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You will need to perform various attacks on the trace file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"/>
          <p:cNvSpPr txBox="1">
            <a:spLocks noGrp="1"/>
          </p:cNvSpPr>
          <p:nvPr>
            <p:ph type="sldNum" idx="12"/>
          </p:nvPr>
        </p:nvSpPr>
        <p:spPr>
          <a:xfrm>
            <a:off x="8655684" y="6332977"/>
            <a:ext cx="27241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9539" lvl="0" indent="0" algn="l" rtl="0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640486" y="642620"/>
            <a:ext cx="4225925" cy="39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1 - Download Traces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/>
        </p:nvSpPr>
        <p:spPr>
          <a:xfrm>
            <a:off x="666699" y="1579245"/>
            <a:ext cx="7382509" cy="2280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84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We are using Chipwhisperer for this lab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98450" lvl="0" indent="-285750" algn="l" rtl="0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This is not installed on the lab computers currently.. you can use your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personal laptops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8450" lvl="0" indent="-285750" algn="l" rtl="0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Note: ChipWhisperer will work best on Windows 10 or above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298450" lvl="0" indent="-285750" algn="l" rtl="0">
              <a:lnSpc>
                <a:spcPct val="100000"/>
              </a:lnSpc>
              <a:spcBef>
                <a:spcPts val="1315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Instructions found here: </a:t>
            </a:r>
            <a:r>
              <a:rPr lang="en-US" sz="1400" u="sng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https://chipwhisperer.readthedocs.io/en/latest/windows-install.html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"/>
          <p:cNvSpPr txBox="1">
            <a:spLocks noGrp="1"/>
          </p:cNvSpPr>
          <p:nvPr>
            <p:ph type="sldNum" idx="12"/>
          </p:nvPr>
        </p:nvSpPr>
        <p:spPr>
          <a:xfrm>
            <a:off x="8655684" y="6332977"/>
            <a:ext cx="27241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9539" lvl="0" indent="0" algn="l" rtl="0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640486" y="642620"/>
            <a:ext cx="4225925" cy="39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2 - Install Chipwhisperer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/>
        </p:nvSpPr>
        <p:spPr>
          <a:xfrm>
            <a:off x="666699" y="1666472"/>
            <a:ext cx="7843520" cy="197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2984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Follow the instructions for the Bundled Installer on the previous slide</a:t>
            </a:r>
            <a:endParaRPr/>
          </a:p>
          <a:p>
            <a:pPr marL="12700" lvl="0" indent="0" algn="just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8450" lvl="0" indent="-285750" algn="just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If installed correctly, a new window will be open in your browser</a:t>
            </a:r>
            <a:endParaRPr/>
          </a:p>
          <a:p>
            <a:pPr marL="12700" lvl="0" indent="0" algn="just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8450" lvl="0" indent="-285750" algn="just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Once everything is running, run the following notebook:</a:t>
            </a:r>
            <a:endParaRPr/>
          </a:p>
          <a:p>
            <a:pPr marL="12700" lvl="0" indent="0" algn="just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rPr lang="en-US" sz="1800" b="0" i="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	0 - Introduction to Jupyter Notebooks.ipynb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"/>
          <p:cNvSpPr txBox="1">
            <a:spLocks noGrp="1"/>
          </p:cNvSpPr>
          <p:nvPr>
            <p:ph type="sldNum" idx="12"/>
          </p:nvPr>
        </p:nvSpPr>
        <p:spPr>
          <a:xfrm>
            <a:off x="8655684" y="6332977"/>
            <a:ext cx="27241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9539" lvl="0" indent="0" algn="l" rtl="0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title"/>
          </p:nvPr>
        </p:nvSpPr>
        <p:spPr>
          <a:xfrm>
            <a:off x="640486" y="642620"/>
            <a:ext cx="4225925" cy="39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2 - Install Chipwhisperer</a:t>
            </a:r>
            <a:endParaRPr/>
          </a:p>
        </p:txBody>
      </p:sp>
      <p:pic>
        <p:nvPicPr>
          <p:cNvPr id="94" name="Google Shape;9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0250" y="3638807"/>
            <a:ext cx="5143500" cy="3079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/>
        </p:nvSpPr>
        <p:spPr>
          <a:xfrm>
            <a:off x="666699" y="1579245"/>
            <a:ext cx="7243445" cy="1146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From the default view, enter the “jupyter” folder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Upload the 371 Lab 5 folder by clicking on ”Upload” in the top right and selecting the 371 Lab 5 folder from your device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55600" lvl="0" indent="-2286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640486" y="642620"/>
            <a:ext cx="4225925" cy="38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4 - Loading Traces</a:t>
            </a:r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sldNum" idx="12"/>
          </p:nvPr>
        </p:nvSpPr>
        <p:spPr>
          <a:xfrm>
            <a:off x="8655684" y="6332977"/>
            <a:ext cx="27241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02" name="Google Shape;10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6671" y="2725713"/>
            <a:ext cx="5143500" cy="3079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8"/>
          <p:cNvSpPr/>
          <p:nvPr/>
        </p:nvSpPr>
        <p:spPr>
          <a:xfrm>
            <a:off x="6096000" y="3124200"/>
            <a:ext cx="228600" cy="152400"/>
          </a:xfrm>
          <a:prstGeom prst="frame">
            <a:avLst>
              <a:gd name="adj1" fmla="val 125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/>
        </p:nvSpPr>
        <p:spPr>
          <a:xfrm>
            <a:off x="666699" y="1538456"/>
            <a:ext cx="7280275" cy="164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355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Now enter the uploaded folder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There should be three files: </a:t>
            </a:r>
            <a:endParaRPr/>
          </a:p>
          <a:p>
            <a:pPr marL="355600" lvl="1" indent="-342900" algn="l" rtl="0">
              <a:spcBef>
                <a:spcPts val="42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AutoNum type="arabicParenR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371 Lab 5 Power Analysis.ipynb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lvl="1" indent="-342900" algn="l" rtl="0">
              <a:spcBef>
                <a:spcPts val="42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AutoNum type="arabicParenR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Password_sim.ipynb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lvl="1" indent="-342900" algn="l" rtl="0">
              <a:spcBef>
                <a:spcPts val="42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AutoNum type="arabicParenR"/>
            </a:pPr>
            <a:r>
              <a:rPr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Passwords_full.p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9"/>
          <p:cNvSpPr txBox="1">
            <a:spLocks noGrp="1"/>
          </p:cNvSpPr>
          <p:nvPr>
            <p:ph type="title"/>
          </p:nvPr>
        </p:nvSpPr>
        <p:spPr>
          <a:xfrm>
            <a:off x="640486" y="642620"/>
            <a:ext cx="4225925" cy="39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4 - Loading Traces</a:t>
            </a:r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sldNum" idx="12"/>
          </p:nvPr>
        </p:nvSpPr>
        <p:spPr>
          <a:xfrm>
            <a:off x="8655684" y="6332977"/>
            <a:ext cx="272415" cy="20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807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561</Words>
  <Application>Microsoft Office PowerPoint</Application>
  <PresentationFormat>On-screen Show (4:3)</PresentationFormat>
  <Paragraphs>86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Office Theme</vt:lpstr>
      <vt:lpstr>PowerPoint Presentation</vt:lpstr>
      <vt:lpstr>Objectives</vt:lpstr>
      <vt:lpstr>Tools</vt:lpstr>
      <vt:lpstr>Lab Overview</vt:lpstr>
      <vt:lpstr>Part 1 - Download Traces</vt:lpstr>
      <vt:lpstr>Part 2 - Install Chipwhisperer</vt:lpstr>
      <vt:lpstr>Part 2 - Install Chipwhisperer</vt:lpstr>
      <vt:lpstr>Part 4 - Loading Traces</vt:lpstr>
      <vt:lpstr>Part 4 - Loading Traces</vt:lpstr>
      <vt:lpstr>Part 4 - Run Attack</vt:lpstr>
      <vt:lpstr>Part 4 – Exploration (plotting ‘h’ against all other passwords)</vt:lpstr>
      <vt:lpstr>Part 4 – Plotting of correct trace against incorrect traces</vt:lpstr>
      <vt:lpstr>Part 4 – Automated plotting of outlier (correct) trace against other (incorrect) traces</vt:lpstr>
      <vt:lpstr>Part 4 - Notes</vt:lpstr>
      <vt:lpstr>Part 5 - Report</vt:lpstr>
      <vt:lpstr>Best of luck!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Wayne Burleson</cp:lastModifiedBy>
  <cp:revision>2</cp:revision>
  <dcterms:created xsi:type="dcterms:W3CDTF">2022-11-19T15:11:00Z</dcterms:created>
  <dcterms:modified xsi:type="dcterms:W3CDTF">2022-12-01T16:36:22Z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2022-11-19T00:00:00Z</vt:filetime>
  </property>
  <property fmtid="{D5CDD505-2E9C-101B-9397-08002B2CF9AE}" pid="5" name="Producer">
    <vt:lpwstr>Microsoft® PowerPoint® for Microsoft 365</vt:lpwstr>
  </property>
</Properties>
</file>