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326" r:id="rId3"/>
    <p:sldId id="377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076" autoAdjust="0"/>
  </p:normalViewPr>
  <p:slideViewPr>
    <p:cSldViewPr snapToGrid="0">
      <p:cViewPr varScale="1">
        <p:scale>
          <a:sx n="56" d="100"/>
          <a:sy n="56" d="100"/>
        </p:scale>
        <p:origin x="10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22060909\Documents\Task\CardStock%20Forecast\Copy%20of%201.%20Card%20Stock%20-%20Forecas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22060909\Documents\Task\CardStock%20Forecast\Copy%20of%201.%20Card%20Stock%20-%20Forecas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22060909\Documents\Task\CardStock%20Forecast\Copy%20of%201.%20Card%20Stock%20-%20Forecas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22060909\Documents\Task\CardStock%20Forecast\Copy%20of%201.%20Card%20Stock%20-%20Forecast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2060909\Documents\Task\CardStock%20Forecast\Copy%20of%201.%20Card%20Stock%20-%20Foreca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D"/>
              <a:t>Simple</a:t>
            </a:r>
            <a:r>
              <a:rPr lang="en-ID" baseline="0"/>
              <a:t> Exp. Smoothing</a:t>
            </a:r>
            <a:endParaRPr lang="en-ID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'Exp Smoothing - Orange'!$B$1</c:f>
              <c:strCache>
                <c:ptCount val="1"/>
                <c:pt idx="0">
                  <c:v>Demand</c:v>
                </c:pt>
              </c:strCache>
            </c:strRef>
          </c:tx>
          <c:marker>
            <c:symbol val="none"/>
          </c:marker>
          <c:cat>
            <c:numRef>
              <c:f>'Exp Smoothing - Orange'!$A$66:$A$77</c:f>
              <c:numCache>
                <c:formatCode>m/d/yyyy</c:formatCode>
                <c:ptCount val="12"/>
                <c:pt idx="0">
                  <c:v>45077</c:v>
                </c:pt>
                <c:pt idx="1">
                  <c:v>45107</c:v>
                </c:pt>
                <c:pt idx="2">
                  <c:v>45138</c:v>
                </c:pt>
                <c:pt idx="3">
                  <c:v>45169</c:v>
                </c:pt>
                <c:pt idx="4">
                  <c:v>45199</c:v>
                </c:pt>
                <c:pt idx="5">
                  <c:v>45230</c:v>
                </c:pt>
                <c:pt idx="6">
                  <c:v>45260</c:v>
                </c:pt>
                <c:pt idx="7">
                  <c:v>45291</c:v>
                </c:pt>
                <c:pt idx="8">
                  <c:v>45322</c:v>
                </c:pt>
                <c:pt idx="9">
                  <c:v>45351</c:v>
                </c:pt>
                <c:pt idx="10">
                  <c:v>45382</c:v>
                </c:pt>
                <c:pt idx="11">
                  <c:v>45412</c:v>
                </c:pt>
              </c:numCache>
            </c:numRef>
          </c:cat>
          <c:val>
            <c:numRef>
              <c:f>'Exp Smoothing - Orange'!$B$66:$B$77</c:f>
              <c:numCache>
                <c:formatCode>_(* #,##0_);_(* \(#,##0\);_(* "-"??_);_(@_)</c:formatCode>
                <c:ptCount val="12"/>
                <c:pt idx="0">
                  <c:v>51732</c:v>
                </c:pt>
                <c:pt idx="1">
                  <c:v>42493</c:v>
                </c:pt>
                <c:pt idx="2">
                  <c:v>33368</c:v>
                </c:pt>
                <c:pt idx="3">
                  <c:v>52612</c:v>
                </c:pt>
                <c:pt idx="4">
                  <c:v>52467</c:v>
                </c:pt>
                <c:pt idx="5">
                  <c:v>42235</c:v>
                </c:pt>
                <c:pt idx="6">
                  <c:v>59404</c:v>
                </c:pt>
                <c:pt idx="7">
                  <c:v>52434</c:v>
                </c:pt>
                <c:pt idx="8">
                  <c:v>52855</c:v>
                </c:pt>
                <c:pt idx="9">
                  <c:v>45697</c:v>
                </c:pt>
                <c:pt idx="10" formatCode="_(* #,##0_);_(* \(#,##0\);_(* &quot;-&quot;_);_(@_)">
                  <c:v>42815</c:v>
                </c:pt>
                <c:pt idx="11" formatCode="_(* #,##0_);_(* \(#,##0\);_(* &quot;-&quot;_);_(@_)">
                  <c:v>35800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CE-4862-9F5B-CAEC96E29264}"/>
            </c:ext>
          </c:extLst>
        </c:ser>
        <c:ser>
          <c:idx val="1"/>
          <c:order val="1"/>
          <c:tx>
            <c:strRef>
              <c:f>'Exp Smoothing - Orange'!$C$1</c:f>
              <c:strCache>
                <c:ptCount val="1"/>
                <c:pt idx="0">
                  <c:v>Forecast_EOM</c:v>
                </c:pt>
              </c:strCache>
            </c:strRef>
          </c:tx>
          <c:marker>
            <c:symbol val="none"/>
          </c:marker>
          <c:cat>
            <c:numRef>
              <c:f>'Exp Smoothing - Orange'!$A$66:$A$77</c:f>
              <c:numCache>
                <c:formatCode>m/d/yyyy</c:formatCode>
                <c:ptCount val="12"/>
                <c:pt idx="0">
                  <c:v>45077</c:v>
                </c:pt>
                <c:pt idx="1">
                  <c:v>45107</c:v>
                </c:pt>
                <c:pt idx="2">
                  <c:v>45138</c:v>
                </c:pt>
                <c:pt idx="3">
                  <c:v>45169</c:v>
                </c:pt>
                <c:pt idx="4">
                  <c:v>45199</c:v>
                </c:pt>
                <c:pt idx="5">
                  <c:v>45230</c:v>
                </c:pt>
                <c:pt idx="6">
                  <c:v>45260</c:v>
                </c:pt>
                <c:pt idx="7">
                  <c:v>45291</c:v>
                </c:pt>
                <c:pt idx="8">
                  <c:v>45322</c:v>
                </c:pt>
                <c:pt idx="9">
                  <c:v>45351</c:v>
                </c:pt>
                <c:pt idx="10">
                  <c:v>45382</c:v>
                </c:pt>
                <c:pt idx="11">
                  <c:v>45412</c:v>
                </c:pt>
              </c:numCache>
            </c:numRef>
          </c:cat>
          <c:val>
            <c:numRef>
              <c:f>'Exp Smoothing - Orange'!$C$66:$C$77</c:f>
              <c:numCache>
                <c:formatCode>_(* #,##0_);_(* \(#,##0\);_(* "-"??_);_(@_)</c:formatCode>
                <c:ptCount val="12"/>
                <c:pt idx="0">
                  <c:v>36942.206222243731</c:v>
                </c:pt>
                <c:pt idx="1">
                  <c:v>47295.061866673117</c:v>
                </c:pt>
                <c:pt idx="2">
                  <c:v>43933.618560001938</c:v>
                </c:pt>
                <c:pt idx="3">
                  <c:v>36537.685568000583</c:v>
                </c:pt>
                <c:pt idx="4">
                  <c:v>47789.705670400173</c:v>
                </c:pt>
                <c:pt idx="5">
                  <c:v>51063.811701120052</c:v>
                </c:pt>
                <c:pt idx="6">
                  <c:v>44883.643510336013</c:v>
                </c:pt>
                <c:pt idx="7">
                  <c:v>55047.893053100801</c:v>
                </c:pt>
                <c:pt idx="8">
                  <c:v>53218.167915930237</c:v>
                </c:pt>
                <c:pt idx="9">
                  <c:v>52963.950374779073</c:v>
                </c:pt>
                <c:pt idx="10">
                  <c:v>47877.08511243372</c:v>
                </c:pt>
                <c:pt idx="11">
                  <c:v>44333.625533730112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CE-4862-9F5B-CAEC96E29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8585600"/>
        <c:axId val="248591488"/>
      </c:lineChart>
      <c:dateAx>
        <c:axId val="24858560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248591488"/>
        <c:crosses val="autoZero"/>
        <c:auto val="1"/>
        <c:lblOffset val="100"/>
        <c:baseTimeUnit val="months"/>
      </c:dateAx>
      <c:valAx>
        <c:axId val="248591488"/>
        <c:scaling>
          <c:orientation val="minMax"/>
        </c:scaling>
        <c:delete val="0"/>
        <c:axPos val="l"/>
        <c:numFmt formatCode="_(* #,##0_);_(* \(#,##0\);_(* &quot;-&quot;??_);_(@_)" sourceLinked="1"/>
        <c:majorTickMark val="out"/>
        <c:minorTickMark val="none"/>
        <c:tickLblPos val="nextTo"/>
        <c:crossAx val="24858560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D"/>
              <a:t>Simple Exp Smoothing - Opt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'Exp Smoothing - Orange Opt @'!$B$1</c:f>
              <c:strCache>
                <c:ptCount val="1"/>
                <c:pt idx="0">
                  <c:v>Demand</c:v>
                </c:pt>
              </c:strCache>
            </c:strRef>
          </c:tx>
          <c:marker>
            <c:symbol val="none"/>
          </c:marker>
          <c:cat>
            <c:numRef>
              <c:f>'Exp Smoothing - Orange Opt @'!$A$66:$A$77</c:f>
              <c:numCache>
                <c:formatCode>m/d/yyyy</c:formatCode>
                <c:ptCount val="12"/>
                <c:pt idx="0">
                  <c:v>45077</c:v>
                </c:pt>
                <c:pt idx="1">
                  <c:v>45107</c:v>
                </c:pt>
                <c:pt idx="2">
                  <c:v>45138</c:v>
                </c:pt>
                <c:pt idx="3">
                  <c:v>45169</c:v>
                </c:pt>
                <c:pt idx="4">
                  <c:v>45199</c:v>
                </c:pt>
                <c:pt idx="5">
                  <c:v>45230</c:v>
                </c:pt>
                <c:pt idx="6">
                  <c:v>45260</c:v>
                </c:pt>
                <c:pt idx="7">
                  <c:v>45291</c:v>
                </c:pt>
                <c:pt idx="8">
                  <c:v>45322</c:v>
                </c:pt>
                <c:pt idx="9">
                  <c:v>45351</c:v>
                </c:pt>
                <c:pt idx="10">
                  <c:v>45382</c:v>
                </c:pt>
                <c:pt idx="11">
                  <c:v>45412</c:v>
                </c:pt>
              </c:numCache>
            </c:numRef>
          </c:cat>
          <c:val>
            <c:numRef>
              <c:f>'Exp Smoothing - Orange Opt @'!$B$66:$B$77</c:f>
              <c:numCache>
                <c:formatCode>_(* #,##0_);_(* \(#,##0\);_(* "-"??_);_(@_)</c:formatCode>
                <c:ptCount val="12"/>
                <c:pt idx="0">
                  <c:v>51732</c:v>
                </c:pt>
                <c:pt idx="1">
                  <c:v>42493</c:v>
                </c:pt>
                <c:pt idx="2">
                  <c:v>33368</c:v>
                </c:pt>
                <c:pt idx="3">
                  <c:v>52612</c:v>
                </c:pt>
                <c:pt idx="4">
                  <c:v>52467</c:v>
                </c:pt>
                <c:pt idx="5">
                  <c:v>42235</c:v>
                </c:pt>
                <c:pt idx="6">
                  <c:v>59404</c:v>
                </c:pt>
                <c:pt idx="7">
                  <c:v>52434</c:v>
                </c:pt>
                <c:pt idx="8">
                  <c:v>52855</c:v>
                </c:pt>
                <c:pt idx="9">
                  <c:v>45697</c:v>
                </c:pt>
                <c:pt idx="10" formatCode="_(* #,##0_);_(* \(#,##0\);_(* &quot;-&quot;_);_(@_)">
                  <c:v>42815</c:v>
                </c:pt>
                <c:pt idx="11" formatCode="_(* #,##0_);_(* \(#,##0\);_(* &quot;-&quot;_);_(@_)">
                  <c:v>35800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28-40AD-8068-E9D716C37574}"/>
            </c:ext>
          </c:extLst>
        </c:ser>
        <c:ser>
          <c:idx val="1"/>
          <c:order val="1"/>
          <c:tx>
            <c:strRef>
              <c:f>'Exp Smoothing - Orange Opt @'!$C$1</c:f>
              <c:strCache>
                <c:ptCount val="1"/>
                <c:pt idx="0">
                  <c:v>Forecast_EOM</c:v>
                </c:pt>
              </c:strCache>
            </c:strRef>
          </c:tx>
          <c:marker>
            <c:symbol val="none"/>
          </c:marker>
          <c:cat>
            <c:numRef>
              <c:f>'Exp Smoothing - Orange Opt @'!$A$66:$A$77</c:f>
              <c:numCache>
                <c:formatCode>m/d/yyyy</c:formatCode>
                <c:ptCount val="12"/>
                <c:pt idx="0">
                  <c:v>45077</c:v>
                </c:pt>
                <c:pt idx="1">
                  <c:v>45107</c:v>
                </c:pt>
                <c:pt idx="2">
                  <c:v>45138</c:v>
                </c:pt>
                <c:pt idx="3">
                  <c:v>45169</c:v>
                </c:pt>
                <c:pt idx="4">
                  <c:v>45199</c:v>
                </c:pt>
                <c:pt idx="5">
                  <c:v>45230</c:v>
                </c:pt>
                <c:pt idx="6">
                  <c:v>45260</c:v>
                </c:pt>
                <c:pt idx="7">
                  <c:v>45291</c:v>
                </c:pt>
                <c:pt idx="8">
                  <c:v>45322</c:v>
                </c:pt>
                <c:pt idx="9">
                  <c:v>45351</c:v>
                </c:pt>
                <c:pt idx="10">
                  <c:v>45382</c:v>
                </c:pt>
                <c:pt idx="11">
                  <c:v>45412</c:v>
                </c:pt>
              </c:numCache>
            </c:numRef>
          </c:cat>
          <c:val>
            <c:numRef>
              <c:f>'Exp Smoothing - Orange Opt @'!$C$66:$C$77</c:f>
              <c:numCache>
                <c:formatCode>_(* #,##0_);_(* \(#,##0\);_(* "-"??_);_(@_)</c:formatCode>
                <c:ptCount val="12"/>
                <c:pt idx="0">
                  <c:v>39704.586303399417</c:v>
                </c:pt>
                <c:pt idx="1">
                  <c:v>40446.033292452303</c:v>
                </c:pt>
                <c:pt idx="2">
                  <c:v>40572.221460606168</c:v>
                </c:pt>
                <c:pt idx="3">
                  <c:v>40128.107002986209</c:v>
                </c:pt>
                <c:pt idx="4">
                  <c:v>40897.69430644036</c:v>
                </c:pt>
                <c:pt idx="5">
                  <c:v>41610.900577406719</c:v>
                </c:pt>
                <c:pt idx="6">
                  <c:v>41649.374072159982</c:v>
                </c:pt>
                <c:pt idx="7">
                  <c:v>42743.883188419779</c:v>
                </c:pt>
                <c:pt idx="8">
                  <c:v>43341.244193433486</c:v>
                </c:pt>
                <c:pt idx="9">
                  <c:v>43927.733173966095</c:v>
                </c:pt>
                <c:pt idx="10">
                  <c:v>44036.802138756488</c:v>
                </c:pt>
                <c:pt idx="11">
                  <c:v>43961.482411685371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28-40AD-8068-E9D716C375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8585600"/>
        <c:axId val="248591488"/>
      </c:lineChart>
      <c:dateAx>
        <c:axId val="24858560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248591488"/>
        <c:crosses val="autoZero"/>
        <c:auto val="1"/>
        <c:lblOffset val="100"/>
        <c:baseTimeUnit val="months"/>
      </c:dateAx>
      <c:valAx>
        <c:axId val="248591488"/>
        <c:scaling>
          <c:orientation val="minMax"/>
        </c:scaling>
        <c:delete val="0"/>
        <c:axPos val="l"/>
        <c:numFmt formatCode="_(* #,##0_);_(* \(#,##0\);_(* &quot;-&quot;??_);_(@_)" sourceLinked="1"/>
        <c:majorTickMark val="out"/>
        <c:minorTickMark val="none"/>
        <c:tickLblPos val="nextTo"/>
        <c:crossAx val="24858560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Holt Winters Exp Smoothing</a:t>
            </a:r>
            <a:r>
              <a:rPr lang="en-GB" baseline="0"/>
              <a:t> +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'Holt-Winters add 18'!$F$3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'Holt-Winters add 18'!$E$68:$E$79</c:f>
              <c:numCache>
                <c:formatCode>m/d/yyyy</c:formatCode>
                <c:ptCount val="12"/>
                <c:pt idx="0">
                  <c:v>45077</c:v>
                </c:pt>
                <c:pt idx="1">
                  <c:v>45107</c:v>
                </c:pt>
                <c:pt idx="2">
                  <c:v>45138</c:v>
                </c:pt>
                <c:pt idx="3">
                  <c:v>45169</c:v>
                </c:pt>
                <c:pt idx="4">
                  <c:v>45199</c:v>
                </c:pt>
                <c:pt idx="5">
                  <c:v>45230</c:v>
                </c:pt>
                <c:pt idx="6">
                  <c:v>45260</c:v>
                </c:pt>
                <c:pt idx="7">
                  <c:v>45291</c:v>
                </c:pt>
                <c:pt idx="8">
                  <c:v>45322</c:v>
                </c:pt>
                <c:pt idx="9">
                  <c:v>45351</c:v>
                </c:pt>
                <c:pt idx="10">
                  <c:v>45382</c:v>
                </c:pt>
                <c:pt idx="11">
                  <c:v>45412</c:v>
                </c:pt>
              </c:numCache>
            </c:numRef>
          </c:cat>
          <c:val>
            <c:numRef>
              <c:f>'Holt-Winters add 18'!$F$68:$F$79</c:f>
              <c:numCache>
                <c:formatCode>_(* #,##0_);_(* \(#,##0\);_(* "-"_);_(@_)</c:formatCode>
                <c:ptCount val="12"/>
                <c:pt idx="0">
                  <c:v>51732</c:v>
                </c:pt>
                <c:pt idx="1">
                  <c:v>42493</c:v>
                </c:pt>
                <c:pt idx="2">
                  <c:v>33368</c:v>
                </c:pt>
                <c:pt idx="3">
                  <c:v>52612</c:v>
                </c:pt>
                <c:pt idx="4">
                  <c:v>52467</c:v>
                </c:pt>
                <c:pt idx="5">
                  <c:v>42235</c:v>
                </c:pt>
                <c:pt idx="6">
                  <c:v>59404</c:v>
                </c:pt>
                <c:pt idx="7">
                  <c:v>52434</c:v>
                </c:pt>
                <c:pt idx="8">
                  <c:v>52855</c:v>
                </c:pt>
                <c:pt idx="9">
                  <c:v>45697</c:v>
                </c:pt>
                <c:pt idx="10">
                  <c:v>42815</c:v>
                </c:pt>
                <c:pt idx="11">
                  <c:v>35800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2A-4BD7-B700-7649CB885449}"/>
            </c:ext>
          </c:extLst>
        </c:ser>
        <c:ser>
          <c:idx val="1"/>
          <c:order val="1"/>
          <c:tx>
            <c:strRef>
              <c:f>'Holt-Winters add 18'!$J$3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'Holt-Winters add 18'!$E$68:$E$79</c:f>
              <c:numCache>
                <c:formatCode>m/d/yyyy</c:formatCode>
                <c:ptCount val="12"/>
                <c:pt idx="0">
                  <c:v>45077</c:v>
                </c:pt>
                <c:pt idx="1">
                  <c:v>45107</c:v>
                </c:pt>
                <c:pt idx="2">
                  <c:v>45138</c:v>
                </c:pt>
                <c:pt idx="3">
                  <c:v>45169</c:v>
                </c:pt>
                <c:pt idx="4">
                  <c:v>45199</c:v>
                </c:pt>
                <c:pt idx="5">
                  <c:v>45230</c:v>
                </c:pt>
                <c:pt idx="6">
                  <c:v>45260</c:v>
                </c:pt>
                <c:pt idx="7">
                  <c:v>45291</c:v>
                </c:pt>
                <c:pt idx="8">
                  <c:v>45322</c:v>
                </c:pt>
                <c:pt idx="9">
                  <c:v>45351</c:v>
                </c:pt>
                <c:pt idx="10">
                  <c:v>45382</c:v>
                </c:pt>
                <c:pt idx="11">
                  <c:v>45412</c:v>
                </c:pt>
              </c:numCache>
            </c:numRef>
          </c:cat>
          <c:val>
            <c:numRef>
              <c:f>'Holt-Winters add 18'!$J$68:$J$79</c:f>
              <c:numCache>
                <c:formatCode>_(* #,##0.00_);_(* \(#,##0.00\);_(* "-"??_);_(@_)</c:formatCode>
                <c:ptCount val="12"/>
                <c:pt idx="0">
                  <c:v>54834.16450906454</c:v>
                </c:pt>
                <c:pt idx="1">
                  <c:v>35918.33896542</c:v>
                </c:pt>
                <c:pt idx="2">
                  <c:v>44930.297770598052</c:v>
                </c:pt>
                <c:pt idx="3">
                  <c:v>60000.610408379216</c:v>
                </c:pt>
                <c:pt idx="4">
                  <c:v>48401.177540779434</c:v>
                </c:pt>
                <c:pt idx="5">
                  <c:v>56888.922413854139</c:v>
                </c:pt>
                <c:pt idx="6">
                  <c:v>39902.731940357626</c:v>
                </c:pt>
                <c:pt idx="7">
                  <c:v>52784.438091398319</c:v>
                </c:pt>
                <c:pt idx="8">
                  <c:v>45630.500364851265</c:v>
                </c:pt>
                <c:pt idx="9">
                  <c:v>37705.845658212012</c:v>
                </c:pt>
                <c:pt idx="10">
                  <c:v>51895.793321325291</c:v>
                </c:pt>
                <c:pt idx="11">
                  <c:v>44339.917888315744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2A-4BD7-B700-7649CB8854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4762304"/>
        <c:axId val="494759952"/>
      </c:lineChart>
      <c:dateAx>
        <c:axId val="49476230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494759952"/>
        <c:crosses val="autoZero"/>
        <c:auto val="1"/>
        <c:lblOffset val="100"/>
        <c:baseTimeUnit val="months"/>
      </c:dateAx>
      <c:valAx>
        <c:axId val="494759952"/>
        <c:scaling>
          <c:orientation val="minMax"/>
        </c:scaling>
        <c:delete val="0"/>
        <c:axPos val="l"/>
        <c:numFmt formatCode="_(* #,##0_);_(* \(#,##0\);_(* &quot;-&quot;_);_(@_)" sourceLinked="1"/>
        <c:majorTickMark val="out"/>
        <c:minorTickMark val="none"/>
        <c:tickLblPos val="nextTo"/>
        <c:crossAx val="494762304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Holt Winters Exp. Smoothing x</a:t>
            </a:r>
            <a:r>
              <a:rPr lang="en-GB" baseline="0"/>
              <a:t> </a:t>
            </a:r>
            <a:endParaRPr lang="en-GB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'Holt-Winters mult 18'!$F$3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'Holt-Winters mult 18'!$E$68:$E$79</c:f>
              <c:numCache>
                <c:formatCode>m/d/yyyy</c:formatCode>
                <c:ptCount val="12"/>
                <c:pt idx="0">
                  <c:v>45077</c:v>
                </c:pt>
                <c:pt idx="1">
                  <c:v>45107</c:v>
                </c:pt>
                <c:pt idx="2">
                  <c:v>45138</c:v>
                </c:pt>
                <c:pt idx="3">
                  <c:v>45169</c:v>
                </c:pt>
                <c:pt idx="4">
                  <c:v>45199</c:v>
                </c:pt>
                <c:pt idx="5">
                  <c:v>45230</c:v>
                </c:pt>
                <c:pt idx="6">
                  <c:v>45260</c:v>
                </c:pt>
                <c:pt idx="7">
                  <c:v>45291</c:v>
                </c:pt>
                <c:pt idx="8">
                  <c:v>45322</c:v>
                </c:pt>
                <c:pt idx="9">
                  <c:v>45351</c:v>
                </c:pt>
                <c:pt idx="10">
                  <c:v>45382</c:v>
                </c:pt>
                <c:pt idx="11">
                  <c:v>45412</c:v>
                </c:pt>
              </c:numCache>
            </c:numRef>
          </c:cat>
          <c:val>
            <c:numRef>
              <c:f>'Holt-Winters mult 18'!$F$68:$F$79</c:f>
              <c:numCache>
                <c:formatCode>General</c:formatCode>
                <c:ptCount val="12"/>
                <c:pt idx="0">
                  <c:v>51732</c:v>
                </c:pt>
                <c:pt idx="1">
                  <c:v>42493</c:v>
                </c:pt>
                <c:pt idx="2">
                  <c:v>33368</c:v>
                </c:pt>
                <c:pt idx="3">
                  <c:v>52612</c:v>
                </c:pt>
                <c:pt idx="4">
                  <c:v>52467</c:v>
                </c:pt>
                <c:pt idx="5">
                  <c:v>42235</c:v>
                </c:pt>
                <c:pt idx="6">
                  <c:v>59404</c:v>
                </c:pt>
                <c:pt idx="7">
                  <c:v>52434</c:v>
                </c:pt>
                <c:pt idx="8">
                  <c:v>52855</c:v>
                </c:pt>
                <c:pt idx="9">
                  <c:v>45697</c:v>
                </c:pt>
                <c:pt idx="10">
                  <c:v>42815</c:v>
                </c:pt>
                <c:pt idx="11">
                  <c:v>35800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AB-40FC-92B9-0B5FB3C6D5FA}"/>
            </c:ext>
          </c:extLst>
        </c:ser>
        <c:ser>
          <c:idx val="1"/>
          <c:order val="1"/>
          <c:tx>
            <c:strRef>
              <c:f>'Holt-Winters mult 18'!$J$3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'Holt-Winters mult 18'!$E$68:$E$79</c:f>
              <c:numCache>
                <c:formatCode>m/d/yyyy</c:formatCode>
                <c:ptCount val="12"/>
                <c:pt idx="0">
                  <c:v>45077</c:v>
                </c:pt>
                <c:pt idx="1">
                  <c:v>45107</c:v>
                </c:pt>
                <c:pt idx="2">
                  <c:v>45138</c:v>
                </c:pt>
                <c:pt idx="3">
                  <c:v>45169</c:v>
                </c:pt>
                <c:pt idx="4">
                  <c:v>45199</c:v>
                </c:pt>
                <c:pt idx="5">
                  <c:v>45230</c:v>
                </c:pt>
                <c:pt idx="6">
                  <c:v>45260</c:v>
                </c:pt>
                <c:pt idx="7">
                  <c:v>45291</c:v>
                </c:pt>
                <c:pt idx="8">
                  <c:v>45322</c:v>
                </c:pt>
                <c:pt idx="9">
                  <c:v>45351</c:v>
                </c:pt>
                <c:pt idx="10">
                  <c:v>45382</c:v>
                </c:pt>
                <c:pt idx="11">
                  <c:v>45412</c:v>
                </c:pt>
              </c:numCache>
            </c:numRef>
          </c:cat>
          <c:val>
            <c:numRef>
              <c:f>'Holt-Winters mult 18'!$J$68:$J$79</c:f>
              <c:numCache>
                <c:formatCode>_(* #,##0_);_(* \(#,##0\);_(* "-"_);_(@_)</c:formatCode>
                <c:ptCount val="12"/>
                <c:pt idx="0">
                  <c:v>50694.975888894623</c:v>
                </c:pt>
                <c:pt idx="1">
                  <c:v>37836.735827924742</c:v>
                </c:pt>
                <c:pt idx="2">
                  <c:v>48426.452184958347</c:v>
                </c:pt>
                <c:pt idx="3">
                  <c:v>58708.983566483701</c:v>
                </c:pt>
                <c:pt idx="4">
                  <c:v>50309.266501033402</c:v>
                </c:pt>
                <c:pt idx="5">
                  <c:v>57181.106957776974</c:v>
                </c:pt>
                <c:pt idx="6">
                  <c:v>39118.324305980954</c:v>
                </c:pt>
                <c:pt idx="7">
                  <c:v>55850.330982616688</c:v>
                </c:pt>
                <c:pt idx="8">
                  <c:v>46411.403648437008</c:v>
                </c:pt>
                <c:pt idx="9">
                  <c:v>35591.269336911224</c:v>
                </c:pt>
                <c:pt idx="10">
                  <c:v>54036.044838201255</c:v>
                </c:pt>
                <c:pt idx="11">
                  <c:v>38879.966489488805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AB-40FC-92B9-0B5FB3C6D5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4757992"/>
        <c:axId val="494768576"/>
      </c:lineChart>
      <c:dateAx>
        <c:axId val="49475799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494768576"/>
        <c:crosses val="autoZero"/>
        <c:auto val="1"/>
        <c:lblOffset val="100"/>
        <c:baseTimeUnit val="months"/>
      </c:dateAx>
      <c:valAx>
        <c:axId val="494768576"/>
        <c:scaling>
          <c:orientation val="minMax"/>
          <c:max val="800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crossAx val="49475799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 sz="1800" b="1"/>
              <a:t>ARIMA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ARIMA!$B$1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ARIMA!$A$66:$A$77</c:f>
              <c:numCache>
                <c:formatCode>m/d/yyyy</c:formatCode>
                <c:ptCount val="12"/>
                <c:pt idx="0">
                  <c:v>45077</c:v>
                </c:pt>
                <c:pt idx="1">
                  <c:v>45107</c:v>
                </c:pt>
                <c:pt idx="2">
                  <c:v>45138</c:v>
                </c:pt>
                <c:pt idx="3">
                  <c:v>45169</c:v>
                </c:pt>
                <c:pt idx="4">
                  <c:v>45199</c:v>
                </c:pt>
                <c:pt idx="5">
                  <c:v>45230</c:v>
                </c:pt>
                <c:pt idx="6">
                  <c:v>45260</c:v>
                </c:pt>
                <c:pt idx="7">
                  <c:v>45291</c:v>
                </c:pt>
                <c:pt idx="8">
                  <c:v>45322</c:v>
                </c:pt>
                <c:pt idx="9">
                  <c:v>45351</c:v>
                </c:pt>
                <c:pt idx="10">
                  <c:v>45382</c:v>
                </c:pt>
                <c:pt idx="11">
                  <c:v>45412</c:v>
                </c:pt>
              </c:numCache>
            </c:numRef>
          </c:cat>
          <c:val>
            <c:numRef>
              <c:f>ARIMA!$B$66:$B$77</c:f>
              <c:numCache>
                <c:formatCode>General</c:formatCode>
                <c:ptCount val="12"/>
                <c:pt idx="0">
                  <c:v>51732</c:v>
                </c:pt>
                <c:pt idx="1">
                  <c:v>42493</c:v>
                </c:pt>
                <c:pt idx="2">
                  <c:v>33368</c:v>
                </c:pt>
                <c:pt idx="3">
                  <c:v>52612</c:v>
                </c:pt>
                <c:pt idx="4">
                  <c:v>52467</c:v>
                </c:pt>
                <c:pt idx="5">
                  <c:v>42235</c:v>
                </c:pt>
                <c:pt idx="6">
                  <c:v>59404</c:v>
                </c:pt>
                <c:pt idx="7">
                  <c:v>52434</c:v>
                </c:pt>
                <c:pt idx="8">
                  <c:v>52855</c:v>
                </c:pt>
                <c:pt idx="9">
                  <c:v>45697</c:v>
                </c:pt>
                <c:pt idx="10">
                  <c:v>42815</c:v>
                </c:pt>
                <c:pt idx="11">
                  <c:v>35800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61-4010-85E7-2CA95E0C9687}"/>
            </c:ext>
          </c:extLst>
        </c:ser>
        <c:ser>
          <c:idx val="1"/>
          <c:order val="1"/>
          <c:tx>
            <c:strRef>
              <c:f>ARIMA!$C$1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ARIMA!$A$66:$A$77</c:f>
              <c:numCache>
                <c:formatCode>m/d/yyyy</c:formatCode>
                <c:ptCount val="12"/>
                <c:pt idx="0">
                  <c:v>45077</c:v>
                </c:pt>
                <c:pt idx="1">
                  <c:v>45107</c:v>
                </c:pt>
                <c:pt idx="2">
                  <c:v>45138</c:v>
                </c:pt>
                <c:pt idx="3">
                  <c:v>45169</c:v>
                </c:pt>
                <c:pt idx="4">
                  <c:v>45199</c:v>
                </c:pt>
                <c:pt idx="5">
                  <c:v>45230</c:v>
                </c:pt>
                <c:pt idx="6">
                  <c:v>45260</c:v>
                </c:pt>
                <c:pt idx="7">
                  <c:v>45291</c:v>
                </c:pt>
                <c:pt idx="8">
                  <c:v>45322</c:v>
                </c:pt>
                <c:pt idx="9">
                  <c:v>45351</c:v>
                </c:pt>
                <c:pt idx="10">
                  <c:v>45382</c:v>
                </c:pt>
                <c:pt idx="11">
                  <c:v>45412</c:v>
                </c:pt>
              </c:numCache>
            </c:numRef>
          </c:cat>
          <c:val>
            <c:numRef>
              <c:f>ARIMA!$C$66:$C$77</c:f>
              <c:numCache>
                <c:formatCode>General</c:formatCode>
                <c:ptCount val="12"/>
                <c:pt idx="0">
                  <c:v>45520.797509362797</c:v>
                </c:pt>
                <c:pt idx="1">
                  <c:v>46738.303025027701</c:v>
                </c:pt>
                <c:pt idx="2">
                  <c:v>52299.203650923999</c:v>
                </c:pt>
                <c:pt idx="3">
                  <c:v>54821.0541607372</c:v>
                </c:pt>
                <c:pt idx="4">
                  <c:v>56875.257128046898</c:v>
                </c:pt>
                <c:pt idx="5">
                  <c:v>56889.147481553497</c:v>
                </c:pt>
                <c:pt idx="6">
                  <c:v>55457.891447672999</c:v>
                </c:pt>
                <c:pt idx="7">
                  <c:v>52554.960326986198</c:v>
                </c:pt>
                <c:pt idx="8">
                  <c:v>48730.6147064877</c:v>
                </c:pt>
                <c:pt idx="9">
                  <c:v>44498.611728955897</c:v>
                </c:pt>
                <c:pt idx="10">
                  <c:v>40496.088123982001</c:v>
                </c:pt>
                <c:pt idx="11">
                  <c:v>37286.586905914497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61-4010-85E7-2CA95E0C96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22402320"/>
        <c:axId val="844786640"/>
      </c:lineChart>
      <c:dateAx>
        <c:axId val="182240232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786640"/>
        <c:crosses val="autoZero"/>
        <c:auto val="1"/>
        <c:lblOffset val="100"/>
        <c:baseTimeUnit val="months"/>
      </c:dateAx>
      <c:valAx>
        <c:axId val="844786640"/>
        <c:scaling>
          <c:orientation val="minMax"/>
          <c:max val="8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2402320"/>
        <c:crosses val="autoZero"/>
        <c:crossBetween val="between"/>
        <c:majorUnit val="20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74DA6-03E5-4324-897D-2EDBCCE703B0}" type="datetimeFigureOut">
              <a:rPr lang="en-ID" smtClean="0"/>
              <a:t>17/05/2024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87412-1AA9-46A5-A123-4C8ACFE16B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500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 : project plan</a:t>
            </a:r>
          </a:p>
          <a:p>
            <a:r>
              <a:rPr lang="en-US" dirty="0"/>
              <a:t>Shopee </a:t>
            </a:r>
          </a:p>
          <a:p>
            <a:r>
              <a:rPr lang="en-US" dirty="0"/>
              <a:t>WMB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7CFBD8-E497-4EB1-A89B-3811E6C2DAE8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996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586A9-87E5-7847-410D-54B738107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59DA3C-3FC5-925F-ADCD-5E62FE4AF3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FE7C6-8060-9E24-9A03-EFB66AF03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4FB3C-C35F-A935-56DE-E49C440A2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CFBD8-E497-4EB1-A89B-3811E6C2DAE8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9672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7CFBD8-E497-4EB1-A89B-3811E6C2DAE8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3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CFBD8-E497-4EB1-A89B-3811E6C2DAE8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0837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586A9-87E5-7847-410D-54B738107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59DA3C-3FC5-925F-ADCD-5E62FE4AF3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FE7C6-8060-9E24-9A03-EFB66AF03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4FB3C-C35F-A935-56DE-E49C440A2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CFBD8-E497-4EB1-A89B-3811E6C2DAE8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741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586A9-87E5-7847-410D-54B738107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59DA3C-3FC5-925F-ADCD-5E62FE4AF3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FE7C6-8060-9E24-9A03-EFB66AF03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4FB3C-C35F-A935-56DE-E49C440A2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CFBD8-E497-4EB1-A89B-3811E6C2DAE8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9564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586A9-87E5-7847-410D-54B738107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59DA3C-3FC5-925F-ADCD-5E62FE4AF3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FE7C6-8060-9E24-9A03-EFB66AF03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4FB3C-C35F-A935-56DE-E49C440A2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CFBD8-E497-4EB1-A89B-3811E6C2DAE8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0452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586A9-87E5-7847-410D-54B738107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59DA3C-3FC5-925F-ADCD-5E62FE4AF3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FE7C6-8060-9E24-9A03-EFB66AF03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4FB3C-C35F-A935-56DE-E49C440A2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CFBD8-E497-4EB1-A89B-3811E6C2DAE8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0430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586A9-87E5-7847-410D-54B738107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59DA3C-3FC5-925F-ADCD-5E62FE4AF3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FE7C6-8060-9E24-9A03-EFB66AF03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4FB3C-C35F-A935-56DE-E49C440A2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CFBD8-E497-4EB1-A89B-3811E6C2DAE8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62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586A9-87E5-7847-410D-54B738107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59DA3C-3FC5-925F-ADCD-5E62FE4AF3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FE7C6-8060-9E24-9A03-EFB66AF03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4FB3C-C35F-A935-56DE-E49C440A2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CFBD8-E497-4EB1-A89B-3811E6C2DAE8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15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586A9-87E5-7847-410D-54B738107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59DA3C-3FC5-925F-ADCD-5E62FE4AF3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FE7C6-8060-9E24-9A03-EFB66AF03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4FB3C-C35F-A935-56DE-E49C440A2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CFBD8-E497-4EB1-A89B-3811E6C2DAE8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39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2166-9894-422D-994E-C4B6C831F90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50638" y="6369011"/>
            <a:ext cx="43091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7435" y="6369011"/>
            <a:ext cx="2872795" cy="365125"/>
          </a:xfrm>
        </p:spPr>
        <p:txBody>
          <a:bodyPr/>
          <a:lstStyle/>
          <a:p>
            <a:fld id="{E9D21887-BC7A-4CD7-B9C1-EAE98E7E66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2123" y="3541955"/>
            <a:ext cx="12192000" cy="3326184"/>
          </a:xfrm>
          <a:prstGeom prst="rect">
            <a:avLst/>
          </a:prstGeom>
          <a:solidFill>
            <a:srgbClr val="E77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943" y="512170"/>
            <a:ext cx="2725153" cy="247588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67115" y="4035844"/>
            <a:ext cx="11574378" cy="2487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br>
              <a:rPr lang="en-US" sz="4000" dirty="0">
                <a:solidFill>
                  <a:schemeClr val="bg1"/>
                </a:solidFill>
                <a:latin typeface="Helvetica Neue LT Std 55 Roman" charset="0"/>
                <a:ea typeface="Helvetica Neue LT Std 55 Roman" charset="0"/>
                <a:cs typeface="Helvetica Neue LT Std 55 Roman" charset="0"/>
              </a:rPr>
            </a:br>
            <a:br>
              <a:rPr lang="en-US" sz="4000" dirty="0">
                <a:solidFill>
                  <a:schemeClr val="bg1"/>
                </a:solidFill>
                <a:latin typeface="Helvetica Neue LT Std 55 Roman" charset="0"/>
                <a:ea typeface="Helvetica Neue LT Std 55 Roman" charset="0"/>
                <a:cs typeface="Helvetica Neue LT Std 55 Roman" charset="0"/>
              </a:rPr>
            </a:br>
            <a:endParaRPr lang="en-US" sz="2000" dirty="0">
              <a:solidFill>
                <a:schemeClr val="bg1"/>
              </a:solidFill>
              <a:latin typeface="Helvetica Neue LT Std 55 Roman" charset="0"/>
              <a:ea typeface="Helvetica Neue LT Std 55 Roman" charset="0"/>
              <a:cs typeface="Helvetica Neue LT Std 55 Roman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90918" y="3528508"/>
            <a:ext cx="10433049" cy="1780050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290918" y="5381883"/>
            <a:ext cx="10433049" cy="876001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2123" y="3555402"/>
            <a:ext cx="12192000" cy="3326184"/>
          </a:xfrm>
          <a:prstGeom prst="rect">
            <a:avLst/>
          </a:prstGeom>
          <a:solidFill>
            <a:srgbClr val="E77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50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2166-9894-422D-994E-C4B6C831F90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21887-BC7A-4CD7-B9C1-EAE98E7E6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2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2166-9894-422D-994E-C4B6C831F90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21887-BC7A-4CD7-B9C1-EAE98E7E6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2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6"/>
          <p:cNvSpPr>
            <a:spLocks noGrp="1"/>
          </p:cNvSpPr>
          <p:nvPr>
            <p:ph type="body" sz="quarter" idx="13"/>
          </p:nvPr>
        </p:nvSpPr>
        <p:spPr>
          <a:xfrm>
            <a:off x="429109" y="108666"/>
            <a:ext cx="8430082" cy="724247"/>
          </a:xfrm>
        </p:spPr>
        <p:txBody>
          <a:bodyPr>
            <a:noAutofit/>
          </a:bodyPr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 algn="l"/>
            <a:r>
              <a:rPr lang="en-US" sz="2400" b="1" i="1">
                <a:solidFill>
                  <a:srgbClr val="FF0000"/>
                </a:solidFill>
                <a:latin typeface="Helvetica Neue LT Std 55 Roman"/>
              </a:rPr>
              <a:t>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BFF0FC-DCAB-47B2-8C30-94BCD79923D1}"/>
              </a:ext>
            </a:extLst>
          </p:cNvPr>
          <p:cNvGrpSpPr/>
          <p:nvPr/>
        </p:nvGrpSpPr>
        <p:grpSpPr>
          <a:xfrm>
            <a:off x="429109" y="568131"/>
            <a:ext cx="4866222" cy="74230"/>
            <a:chOff x="3632040" y="5304907"/>
            <a:chExt cx="8559959" cy="13700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7B777B-DEA8-4573-8596-03CD5CF4ACD7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E60B278-363D-4CBD-BEC2-21DBD0331773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BC28E13-95D1-456C-9D5E-99C7C947E1E0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574B2F7-DAB3-42A4-AB9B-0B484B0455E9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51F46C-5462-4285-B560-9B15C506BCF2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DDE81F-6471-4E3B-ACB1-05368C5221F6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F199574-BA69-4459-9AAF-BBE602C7B5A9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84CA51-8DA3-444D-9FC1-163933FD07B1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644" y="108666"/>
            <a:ext cx="2251046" cy="59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875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3DD7-2575-4BF0-8695-A994D3DDC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6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109" y="1292378"/>
            <a:ext cx="11310173" cy="48845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9109" y="6356350"/>
            <a:ext cx="2743200" cy="365125"/>
          </a:xfrm>
        </p:spPr>
        <p:txBody>
          <a:bodyPr/>
          <a:lstStyle/>
          <a:p>
            <a:fld id="{F4C52166-9894-422D-994E-C4B6C831F90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96082" y="6352241"/>
            <a:ext cx="2743200" cy="365125"/>
          </a:xfrm>
        </p:spPr>
        <p:txBody>
          <a:bodyPr/>
          <a:lstStyle/>
          <a:p>
            <a:fld id="{E9D21887-BC7A-4CD7-B9C1-EAE98E7E66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46"/>
          <p:cNvSpPr>
            <a:spLocks noGrp="1"/>
          </p:cNvSpPr>
          <p:nvPr>
            <p:ph type="body" sz="quarter" idx="13"/>
          </p:nvPr>
        </p:nvSpPr>
        <p:spPr>
          <a:xfrm>
            <a:off x="429109" y="108666"/>
            <a:ext cx="8430082" cy="724247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 algn="l"/>
            <a:r>
              <a:rPr lang="en-US" sz="2400" b="1" i="1">
                <a:solidFill>
                  <a:srgbClr val="FF0000"/>
                </a:solidFill>
                <a:latin typeface="Helvetica Neue LT Std 55 Roman"/>
              </a:rPr>
              <a:t>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BFF0FC-DCAB-47B2-8C30-94BCD79923D1}"/>
              </a:ext>
            </a:extLst>
          </p:cNvPr>
          <p:cNvGrpSpPr/>
          <p:nvPr/>
        </p:nvGrpSpPr>
        <p:grpSpPr>
          <a:xfrm>
            <a:off x="429109" y="568131"/>
            <a:ext cx="4866222" cy="74230"/>
            <a:chOff x="3632040" y="5304907"/>
            <a:chExt cx="8559959" cy="13700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7B777B-DEA8-4573-8596-03CD5CF4ACD7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E60B278-363D-4CBD-BEC2-21DBD0331773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BC28E13-95D1-456C-9D5E-99C7C947E1E0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574B2F7-DAB3-42A4-AB9B-0B484B0455E9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451F46C-5462-4285-B560-9B15C506BCF2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4DDE81F-6471-4E3B-ACB1-05368C5221F6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F199574-BA69-4459-9AAF-BBE602C7B5A9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C84CA51-8DA3-444D-9FC1-163933FD07B1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644" y="108666"/>
            <a:ext cx="2251046" cy="59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46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2166-9894-422D-994E-C4B6C831F90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21887-BC7A-4CD7-B9C1-EAE98E7E6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1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2166-9894-422D-994E-C4B6C831F90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21887-BC7A-4CD7-B9C1-EAE98E7E6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8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2166-9894-422D-994E-C4B6C831F90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21887-BC7A-4CD7-B9C1-EAE98E7E6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2166-9894-422D-994E-C4B6C831F90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21887-BC7A-4CD7-B9C1-EAE98E7E6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3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2166-9894-422D-994E-C4B6C831F90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21887-BC7A-4CD7-B9C1-EAE98E7E6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5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2166-9894-422D-994E-C4B6C831F90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21887-BC7A-4CD7-B9C1-EAE98E7E6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4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2166-9894-422D-994E-C4B6C831F90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21887-BC7A-4CD7-B9C1-EAE98E7E6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9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2166-9894-422D-994E-C4B6C831F90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21887-BC7A-4CD7-B9C1-EAE98E7E6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0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24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AEBA27-46C0-1CEB-D9C7-E949138A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28508"/>
            <a:ext cx="11723967" cy="1780050"/>
          </a:xfrm>
        </p:spPr>
        <p:txBody>
          <a:bodyPr>
            <a:normAutofit/>
          </a:bodyPr>
          <a:lstStyle/>
          <a:p>
            <a:r>
              <a:rPr lang="en-US" sz="4800" dirty="0"/>
              <a:t>Card Stock Forecast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4030882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35F93-AA63-5599-5ABD-3CF06DA67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1A091-D6A3-116D-A0A9-013CF96503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218" y="95958"/>
            <a:ext cx="8430082" cy="72424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Need to Considered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ource Sans Pro Semibold" panose="020B0603030403020204" pitchFamily="34" charset="0"/>
              <a:ea typeface="Source Sans Pro Semibold" panose="020B0603030403020204" pitchFamily="34" charset="0"/>
              <a:cs typeface="+mn-cs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3155A814-C6A9-1A45-8831-70AEE2AA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Internal Use Only - Confidential</a:t>
            </a:r>
          </a:p>
        </p:txBody>
      </p:sp>
      <p:sp>
        <p:nvSpPr>
          <p:cNvPr id="35" name="Slide Number Placeholder 3">
            <a:extLst>
              <a:ext uri="{FF2B5EF4-FFF2-40B4-BE49-F238E27FC236}">
                <a16:creationId xmlns:a16="http://schemas.microsoft.com/office/drawing/2014/main" id="{70FC7A62-1CCC-6FF6-A05F-08FBC5A7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F3EBF-7677-7C47-BEC3-90864436CFF8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7E9A4299-F548-136B-7045-8111F490515F}"/>
              </a:ext>
            </a:extLst>
          </p:cNvPr>
          <p:cNvSpPr txBox="1">
            <a:spLocks/>
          </p:cNvSpPr>
          <p:nvPr/>
        </p:nvSpPr>
        <p:spPr>
          <a:xfrm>
            <a:off x="343218" y="820205"/>
            <a:ext cx="9230002" cy="4694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>
                <a:tab pos="449263" algn="l"/>
              </a:tabLst>
              <a:defRPr/>
            </a:pPr>
            <a:r>
              <a:rPr lang="en-US" sz="2000" dirty="0">
                <a:solidFill>
                  <a:prstClr val="black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Other Potential  Demand :</a:t>
            </a:r>
          </a:p>
          <a:p>
            <a:pPr>
              <a:tabLst>
                <a:tab pos="449263" algn="l"/>
              </a:tabLst>
              <a:defRPr/>
            </a:pPr>
            <a:r>
              <a:rPr lang="en-US" sz="2000" dirty="0">
                <a:solidFill>
                  <a:prstClr val="black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acquisition from OTO/SOF cross sell</a:t>
            </a:r>
          </a:p>
          <a:p>
            <a:pPr>
              <a:tabLst>
                <a:tab pos="449263" algn="l"/>
              </a:tabLst>
              <a:defRPr/>
            </a:pPr>
            <a:r>
              <a:rPr lang="en-US" sz="2000" dirty="0">
                <a:solidFill>
                  <a:prstClr val="black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Customer not funded (H+7) will be called by Tele</a:t>
            </a:r>
          </a:p>
        </p:txBody>
      </p:sp>
    </p:spTree>
    <p:extLst>
      <p:ext uri="{BB962C8B-B14F-4D97-AF65-F5344CB8AC3E}">
        <p14:creationId xmlns:p14="http://schemas.microsoft.com/office/powerpoint/2010/main" val="1271649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0"/>
            <a:ext cx="12293603" cy="6858000"/>
          </a:xfrm>
          <a:prstGeom prst="rect">
            <a:avLst/>
          </a:prstGeom>
          <a:solidFill>
            <a:srgbClr val="E77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 LT Std 55 Roman" charset="0"/>
              <a:ea typeface="Helvetica Neue LT Std 55 Roman" charset="0"/>
              <a:cs typeface="Helvetica Neue LT Std 55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6849" y="2306321"/>
            <a:ext cx="4279900" cy="5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59249" y="4254501"/>
            <a:ext cx="4279900" cy="5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1" y="2638427"/>
            <a:ext cx="12293603" cy="1768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6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 LT Std 55 Roman" charset="0"/>
              <a:ea typeface="Helvetica Neue LT Std 55 Roman" charset="0"/>
              <a:cs typeface="Helvetica Neue LT Std 55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6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LT Std 55 Roman" charset="0"/>
                <a:ea typeface="Helvetica Neue LT Std 55 Roman" charset="0"/>
                <a:cs typeface="Helvetica Neue LT Std 55 Roman" charset="0"/>
              </a:rPr>
              <a:t>THANK YOU</a:t>
            </a:r>
            <a:br>
              <a:rPr kumimoji="0" lang="en-US" sz="1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LT Std 55 Roman" charset="0"/>
                <a:ea typeface="Helvetica Neue LT Std 55 Roman" charset="0"/>
                <a:cs typeface="Helvetica Neue LT Std 55 Roman" charset="0"/>
              </a:rPr>
            </a:br>
            <a:endParaRPr kumimoji="0" lang="en-US" sz="1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 LT Std 55 Roman" charset="0"/>
              <a:ea typeface="Helvetica Neue LT Std 55 Roman" charset="0"/>
              <a:cs typeface="Helvetica Neue LT Std 55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56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75E4C-CB96-AAD3-2005-D8E629F016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D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E16CDB4-AEF5-E957-4AC9-FE4DFD2D188D}"/>
              </a:ext>
            </a:extLst>
          </p:cNvPr>
          <p:cNvSpPr txBox="1">
            <a:spLocks/>
          </p:cNvSpPr>
          <p:nvPr/>
        </p:nvSpPr>
        <p:spPr>
          <a:xfrm>
            <a:off x="768794" y="958504"/>
            <a:ext cx="8430082" cy="5105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Result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1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35F93-AA63-5599-5ABD-3CF06DA67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1A091-D6A3-116D-A0A9-013CF96503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218" y="95958"/>
            <a:ext cx="8430082" cy="72424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Background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ource Sans Pro Semibold" panose="020B0603030403020204" pitchFamily="34" charset="0"/>
              <a:ea typeface="Source Sans Pro Semibold" panose="020B0603030403020204" pitchFamily="34" charset="0"/>
              <a:cs typeface="+mn-cs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3155A814-C6A9-1A45-8831-70AEE2AA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Internal Use Only - Confidential</a:t>
            </a:r>
          </a:p>
        </p:txBody>
      </p:sp>
      <p:sp>
        <p:nvSpPr>
          <p:cNvPr id="35" name="Slide Number Placeholder 3">
            <a:extLst>
              <a:ext uri="{FF2B5EF4-FFF2-40B4-BE49-F238E27FC236}">
                <a16:creationId xmlns:a16="http://schemas.microsoft.com/office/drawing/2014/main" id="{70FC7A62-1CCC-6FF6-A05F-08FBC5A7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F3EBF-7677-7C47-BEC3-90864436CFF8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7E9A4299-F548-136B-7045-8111F490515F}"/>
              </a:ext>
            </a:extLst>
          </p:cNvPr>
          <p:cNvSpPr txBox="1">
            <a:spLocks/>
          </p:cNvSpPr>
          <p:nvPr/>
        </p:nvSpPr>
        <p:spPr>
          <a:xfrm>
            <a:off x="343218" y="820205"/>
            <a:ext cx="9230002" cy="4694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>
                <a:tab pos="449263" algn="l"/>
              </a:tabLst>
              <a:defRPr/>
            </a:pPr>
            <a:r>
              <a:rPr lang="en-US" sz="2000" dirty="0">
                <a:solidFill>
                  <a:prstClr val="black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On 10 Dec 24 , </a:t>
            </a:r>
            <a:r>
              <a:rPr lang="en-US" sz="2000" dirty="0" err="1">
                <a:solidFill>
                  <a:prstClr val="black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Jenius</a:t>
            </a:r>
            <a:r>
              <a:rPr lang="en-US" sz="2000" dirty="0">
                <a:solidFill>
                  <a:prstClr val="black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plan to launch new design for debit card. As current card stock only sufficient to cover demand until  22 Aug 24 and card production &amp; delivery will take approx. 3 month after request, business urgently need to decide how many card need to be requested to accommodate demand between 22 Aug 24 – 10 Dec 24 </a:t>
            </a:r>
          </a:p>
        </p:txBody>
      </p:sp>
    </p:spTree>
    <p:extLst>
      <p:ext uri="{BB962C8B-B14F-4D97-AF65-F5344CB8AC3E}">
        <p14:creationId xmlns:p14="http://schemas.microsoft.com/office/powerpoint/2010/main" val="710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35F93-AA63-5599-5ABD-3CF06DA67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1A091-D6A3-116D-A0A9-013CF96503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218" y="95958"/>
            <a:ext cx="8430082" cy="72424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Method (Process)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ource Sans Pro Semibold" panose="020B0603030403020204" pitchFamily="34" charset="0"/>
              <a:ea typeface="Source Sans Pro Semibold" panose="020B0603030403020204" pitchFamily="34" charset="0"/>
              <a:cs typeface="+mn-cs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3155A814-C6A9-1A45-8831-70AEE2AA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Internal Use Only - Confidential</a:t>
            </a:r>
          </a:p>
        </p:txBody>
      </p:sp>
      <p:sp>
        <p:nvSpPr>
          <p:cNvPr id="35" name="Slide Number Placeholder 3">
            <a:extLst>
              <a:ext uri="{FF2B5EF4-FFF2-40B4-BE49-F238E27FC236}">
                <a16:creationId xmlns:a16="http://schemas.microsoft.com/office/drawing/2014/main" id="{70FC7A62-1CCC-6FF6-A05F-08FBC5A7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F3EBF-7677-7C47-BEC3-90864436CFF8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78A0A8-92EA-54F1-181E-49C1A8D28023}"/>
              </a:ext>
            </a:extLst>
          </p:cNvPr>
          <p:cNvSpPr/>
          <p:nvPr/>
        </p:nvSpPr>
        <p:spPr>
          <a:xfrm>
            <a:off x="3073388" y="3105069"/>
            <a:ext cx="3269846" cy="5544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99" dirty="0"/>
              <a:t>training sample (80%)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3B7335-310A-5085-3750-7ACF714C769F}"/>
              </a:ext>
            </a:extLst>
          </p:cNvPr>
          <p:cNvSpPr/>
          <p:nvPr/>
        </p:nvSpPr>
        <p:spPr>
          <a:xfrm>
            <a:off x="3073388" y="2513932"/>
            <a:ext cx="3269846" cy="5544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99" dirty="0"/>
              <a:t>Validation sample (20%)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B2147-BD19-F0E0-B51C-C31CA97629FD}"/>
              </a:ext>
            </a:extLst>
          </p:cNvPr>
          <p:cNvSpPr txBox="1"/>
          <p:nvPr/>
        </p:nvSpPr>
        <p:spPr>
          <a:xfrm>
            <a:off x="3627120" y="2138839"/>
            <a:ext cx="1879244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9" b="1" dirty="0">
                <a:solidFill>
                  <a:schemeClr val="accent2"/>
                </a:solidFill>
              </a:rPr>
              <a:t>Sample Splitting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466204-A76E-FFBD-2BBB-A4A69B4851C4}"/>
              </a:ext>
            </a:extLst>
          </p:cNvPr>
          <p:cNvSpPr/>
          <p:nvPr/>
        </p:nvSpPr>
        <p:spPr>
          <a:xfrm>
            <a:off x="217402" y="2513932"/>
            <a:ext cx="2274338" cy="11639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99" dirty="0"/>
              <a:t>Data Preparation &amp; Analysis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B27D1EA-629E-55AF-08FA-0EFFABA3F5CA}"/>
              </a:ext>
            </a:extLst>
          </p:cNvPr>
          <p:cNvSpPr/>
          <p:nvPr/>
        </p:nvSpPr>
        <p:spPr>
          <a:xfrm>
            <a:off x="2652766" y="2899189"/>
            <a:ext cx="342900" cy="338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5B0204A-C700-C7C2-CBCD-05B9F7C5F388}"/>
              </a:ext>
            </a:extLst>
          </p:cNvPr>
          <p:cNvSpPr/>
          <p:nvPr/>
        </p:nvSpPr>
        <p:spPr>
          <a:xfrm>
            <a:off x="6378530" y="2935856"/>
            <a:ext cx="342900" cy="338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0EE7C8-B991-C5B5-A977-4BEEC2512070}"/>
              </a:ext>
            </a:extLst>
          </p:cNvPr>
          <p:cNvSpPr/>
          <p:nvPr/>
        </p:nvSpPr>
        <p:spPr>
          <a:xfrm>
            <a:off x="6924882" y="2486432"/>
            <a:ext cx="2274338" cy="11639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99" dirty="0"/>
              <a:t>Train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0E5BA4-8265-3BCF-B281-6EAE4274D0B2}"/>
              </a:ext>
            </a:extLst>
          </p:cNvPr>
          <p:cNvSpPr/>
          <p:nvPr/>
        </p:nvSpPr>
        <p:spPr>
          <a:xfrm>
            <a:off x="9639207" y="2470997"/>
            <a:ext cx="2274338" cy="11639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99" dirty="0"/>
              <a:t>Evaluate Model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7D44E35-95E7-85E5-FB43-F09EA83CD34A}"/>
              </a:ext>
            </a:extLst>
          </p:cNvPr>
          <p:cNvSpPr/>
          <p:nvPr/>
        </p:nvSpPr>
        <p:spPr>
          <a:xfrm>
            <a:off x="9247763" y="2918298"/>
            <a:ext cx="342900" cy="338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380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35F93-AA63-5599-5ABD-3CF06DA67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1A091-D6A3-116D-A0A9-013CF96503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218" y="95958"/>
            <a:ext cx="8430082" cy="72424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Method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ource Sans Pro Semibold" panose="020B0603030403020204" pitchFamily="34" charset="0"/>
              <a:ea typeface="Source Sans Pro Semibold" panose="020B0603030403020204" pitchFamily="34" charset="0"/>
              <a:cs typeface="+mn-cs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3155A814-C6A9-1A45-8831-70AEE2AA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Internal Use Only - Confidential</a:t>
            </a:r>
          </a:p>
        </p:txBody>
      </p:sp>
      <p:sp>
        <p:nvSpPr>
          <p:cNvPr id="35" name="Slide Number Placeholder 3">
            <a:extLst>
              <a:ext uri="{FF2B5EF4-FFF2-40B4-BE49-F238E27FC236}">
                <a16:creationId xmlns:a16="http://schemas.microsoft.com/office/drawing/2014/main" id="{70FC7A62-1CCC-6FF6-A05F-08FBC5A7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F3EBF-7677-7C47-BEC3-90864436CFF8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BEDA6846-F6B7-6DEC-AE47-5C9CEF1B9B8B}"/>
              </a:ext>
            </a:extLst>
          </p:cNvPr>
          <p:cNvSpPr txBox="1">
            <a:spLocks/>
          </p:cNvSpPr>
          <p:nvPr/>
        </p:nvSpPr>
        <p:spPr>
          <a:xfrm>
            <a:off x="343218" y="1115984"/>
            <a:ext cx="2090033" cy="2957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>
                <a:tab pos="449263" algn="l"/>
              </a:tabLst>
              <a:defRPr/>
            </a:pPr>
            <a:r>
              <a:rPr lang="en-US" sz="1600" b="1" dirty="0">
                <a:solidFill>
                  <a:prstClr val="black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Exponential Smoothing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F5A82F-7C82-8756-C57F-6B1247F7F9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7" t="29696" r="18546" b="11275"/>
          <a:stretch/>
        </p:blipFill>
        <p:spPr>
          <a:xfrm>
            <a:off x="229670" y="1468332"/>
            <a:ext cx="4828939" cy="1976569"/>
          </a:xfrm>
          <a:prstGeom prst="rect">
            <a:avLst/>
          </a:prstGeom>
        </p:spPr>
      </p:pic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07C2AB10-FACE-6F41-9045-6D6EBFAF419C}"/>
              </a:ext>
            </a:extLst>
          </p:cNvPr>
          <p:cNvSpPr txBox="1">
            <a:spLocks/>
          </p:cNvSpPr>
          <p:nvPr/>
        </p:nvSpPr>
        <p:spPr>
          <a:xfrm>
            <a:off x="343218" y="3797250"/>
            <a:ext cx="2090033" cy="2957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>
                <a:tab pos="449263" algn="l"/>
              </a:tabLst>
              <a:defRPr/>
            </a:pPr>
            <a:r>
              <a:rPr lang="en-US" sz="1600" b="1" dirty="0">
                <a:solidFill>
                  <a:prstClr val="black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Exponential Smoothing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36BE23E9-97BC-901E-D693-9D2DB82486B3}"/>
              </a:ext>
            </a:extLst>
          </p:cNvPr>
          <p:cNvSpPr txBox="1">
            <a:spLocks/>
          </p:cNvSpPr>
          <p:nvPr/>
        </p:nvSpPr>
        <p:spPr>
          <a:xfrm>
            <a:off x="343218" y="4054145"/>
            <a:ext cx="5086032" cy="531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>
                <a:tab pos="449263" algn="l"/>
              </a:tabLst>
              <a:defRPr/>
            </a:pPr>
            <a:r>
              <a:rPr lang="en-US" sz="1400" dirty="0">
                <a:solidFill>
                  <a:prstClr val="black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Exponential Smoothing with Trend &amp; Seasonal component </a:t>
            </a:r>
            <a:r>
              <a:rPr lang="en-US" sz="1400" dirty="0" err="1">
                <a:solidFill>
                  <a:prstClr val="black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adjustmentDemographic</a:t>
            </a:r>
            <a:endParaRPr lang="en-US" sz="1400" dirty="0">
              <a:solidFill>
                <a:prstClr val="black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846C62-37A4-1485-77A1-F69D679443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8" b="57962"/>
          <a:stretch/>
        </p:blipFill>
        <p:spPr>
          <a:xfrm>
            <a:off x="343218" y="4505762"/>
            <a:ext cx="3468007" cy="2033150"/>
          </a:xfrm>
          <a:prstGeom prst="rect">
            <a:avLst/>
          </a:prstGeom>
        </p:spPr>
      </p:pic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55192438-D2F1-723F-D544-2FBF2404221A}"/>
              </a:ext>
            </a:extLst>
          </p:cNvPr>
          <p:cNvSpPr txBox="1">
            <a:spLocks/>
          </p:cNvSpPr>
          <p:nvPr/>
        </p:nvSpPr>
        <p:spPr>
          <a:xfrm>
            <a:off x="3581400" y="5389271"/>
            <a:ext cx="1653222" cy="110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>
                <a:tab pos="449263" algn="l"/>
              </a:tabLst>
              <a:defRPr/>
            </a:pPr>
            <a:r>
              <a:rPr lang="en-US" sz="1400" b="1" dirty="0">
                <a:solidFill>
                  <a:prstClr val="black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Additive &amp;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>
                <a:tab pos="449263" algn="l"/>
              </a:tabLst>
              <a:defRPr/>
            </a:pPr>
            <a:r>
              <a:rPr lang="en-US" sz="1400" b="1" dirty="0">
                <a:solidFill>
                  <a:prstClr val="black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Multiplicative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C1448C62-EBE8-7692-2B2A-9F8D0C31403F}"/>
              </a:ext>
            </a:extLst>
          </p:cNvPr>
          <p:cNvSpPr txBox="1">
            <a:spLocks/>
          </p:cNvSpPr>
          <p:nvPr/>
        </p:nvSpPr>
        <p:spPr>
          <a:xfrm>
            <a:off x="6233478" y="1115984"/>
            <a:ext cx="2090033" cy="2957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>
                <a:tab pos="449263" algn="l"/>
              </a:tabLst>
              <a:defRPr/>
            </a:pPr>
            <a:r>
              <a:rPr lang="en-US" sz="1600" b="1" dirty="0">
                <a:solidFill>
                  <a:prstClr val="black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ARIMA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3A4B1F6-1046-BA3A-7A12-49A207827DF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02"/>
          <a:stretch/>
        </p:blipFill>
        <p:spPr>
          <a:xfrm>
            <a:off x="5862874" y="1364032"/>
            <a:ext cx="5106831" cy="24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4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35F93-AA63-5599-5ABD-3CF06DA67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1A091-D6A3-116D-A0A9-013CF96503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218" y="95958"/>
            <a:ext cx="8430082" cy="72424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Metrics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ource Sans Pro Semibold" panose="020B0603030403020204" pitchFamily="34" charset="0"/>
              <a:ea typeface="Source Sans Pro Semibold" panose="020B0603030403020204" pitchFamily="34" charset="0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C41872-ADB8-42FE-2B26-4EADF2E2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07" y="820205"/>
            <a:ext cx="3970447" cy="2608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BD585D-D909-C29D-C0DE-94EE85F5C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937" y="829343"/>
            <a:ext cx="3529713" cy="2715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425476-0F01-3F87-8677-354B54F2E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863" y="3653248"/>
            <a:ext cx="7884590" cy="23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1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35F93-AA63-5599-5ABD-3CF06DA67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1A091-D6A3-116D-A0A9-013CF96503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218" y="95958"/>
            <a:ext cx="8430082" cy="72424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Model Result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ource Sans Pro Semibold" panose="020B0603030403020204" pitchFamily="34" charset="0"/>
              <a:ea typeface="Source Sans Pro Semibold" panose="020B0603030403020204" pitchFamily="34" charset="0"/>
              <a:cs typeface="+mn-c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D97B5F9-D73D-4C58-BF5A-EE6AF0B193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395017"/>
              </p:ext>
            </p:extLst>
          </p:nvPr>
        </p:nvGraphicFramePr>
        <p:xfrm>
          <a:off x="491490" y="1417320"/>
          <a:ext cx="5429250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6498EEAA-14CD-4847-AB01-F5B8DDD384A7}"/>
              </a:ext>
            </a:extLst>
          </p:cNvPr>
          <p:cNvGrpSpPr/>
          <p:nvPr/>
        </p:nvGrpSpPr>
        <p:grpSpPr>
          <a:xfrm>
            <a:off x="2462240" y="2397869"/>
            <a:ext cx="428322" cy="236746"/>
            <a:chOff x="1455442" y="719292"/>
            <a:chExt cx="289455" cy="17982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672CB14-807D-471E-0D1B-F48E7CC9A4EE}"/>
                </a:ext>
              </a:extLst>
            </p:cNvPr>
            <p:cNvCxnSpPr/>
            <p:nvPr/>
          </p:nvCxnSpPr>
          <p:spPr>
            <a:xfrm>
              <a:off x="1489159" y="730531"/>
              <a:ext cx="5619" cy="1685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54CC9774-E6CB-6167-B7F6-AE3226BFEAF0}"/>
                </a:ext>
              </a:extLst>
            </p:cNvPr>
            <p:cNvSpPr txBox="1"/>
            <p:nvPr/>
          </p:nvSpPr>
          <p:spPr>
            <a:xfrm>
              <a:off x="1455442" y="719292"/>
              <a:ext cx="289455" cy="17533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D" sz="900" b="1" dirty="0"/>
                <a:t>Error</a:t>
              </a:r>
            </a:p>
          </p:txBody>
        </p:sp>
      </p:grp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64FC90B-1B5C-4A6E-B225-09B62D5C65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536166"/>
              </p:ext>
            </p:extLst>
          </p:nvPr>
        </p:nvGraphicFramePr>
        <p:xfrm>
          <a:off x="6096000" y="1417319"/>
          <a:ext cx="4945380" cy="3158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D4EA2632-B30D-AE5C-176E-143236FDA92F}"/>
              </a:ext>
            </a:extLst>
          </p:cNvPr>
          <p:cNvGrpSpPr/>
          <p:nvPr/>
        </p:nvGrpSpPr>
        <p:grpSpPr>
          <a:xfrm>
            <a:off x="8858249" y="2137410"/>
            <a:ext cx="821617" cy="469385"/>
            <a:chOff x="2201537" y="604121"/>
            <a:chExt cx="434639" cy="22854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FA0325C-3E6F-94F8-F410-F7948BA270D6}"/>
                </a:ext>
              </a:extLst>
            </p:cNvPr>
            <p:cNvCxnSpPr/>
            <p:nvPr/>
          </p:nvCxnSpPr>
          <p:spPr>
            <a:xfrm>
              <a:off x="2270618" y="664082"/>
              <a:ext cx="5619" cy="1685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E2608611-D1E2-437F-BC25-0E083E6EAD94}"/>
                </a:ext>
              </a:extLst>
            </p:cNvPr>
            <p:cNvSpPr txBox="1"/>
            <p:nvPr/>
          </p:nvSpPr>
          <p:spPr>
            <a:xfrm>
              <a:off x="2201537" y="604121"/>
              <a:ext cx="434639" cy="11239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D" sz="900" b="1" dirty="0"/>
                <a:t>Error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93FA9F5-8573-728F-581B-CBEF3F20D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315" y="4575367"/>
            <a:ext cx="9964105" cy="18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4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35F93-AA63-5599-5ABD-3CF06DA67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1A091-D6A3-116D-A0A9-013CF96503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218" y="95958"/>
            <a:ext cx="8430082" cy="72424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Model Result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ource Sans Pro Semibold" panose="020B0603030403020204" pitchFamily="34" charset="0"/>
              <a:ea typeface="Source Sans Pro Semibold" panose="020B0603030403020204" pitchFamily="34" charset="0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3FA9F5-8573-728F-581B-CBEF3F20D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1" y="4575367"/>
            <a:ext cx="10155200" cy="1859723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9368B6E-6F6B-40C3-A185-296C9A03BE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6964965"/>
              </p:ext>
            </p:extLst>
          </p:nvPr>
        </p:nvGraphicFramePr>
        <p:xfrm>
          <a:off x="523394" y="1105776"/>
          <a:ext cx="5088736" cy="3271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622378CB-9580-45EB-B290-014780507851}"/>
              </a:ext>
            </a:extLst>
          </p:cNvPr>
          <p:cNvGrpSpPr/>
          <p:nvPr/>
        </p:nvGrpSpPr>
        <p:grpSpPr>
          <a:xfrm>
            <a:off x="3432592" y="1924346"/>
            <a:ext cx="450764" cy="346158"/>
            <a:chOff x="2211963" y="669982"/>
            <a:chExt cx="335215" cy="17982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6DC90F0-88C1-DA39-7116-7A39DB139A3E}"/>
                </a:ext>
              </a:extLst>
            </p:cNvPr>
            <p:cNvCxnSpPr/>
            <p:nvPr/>
          </p:nvCxnSpPr>
          <p:spPr>
            <a:xfrm>
              <a:off x="2245680" y="681221"/>
              <a:ext cx="5619" cy="1685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18">
              <a:extLst>
                <a:ext uri="{FF2B5EF4-FFF2-40B4-BE49-F238E27FC236}">
                  <a16:creationId xmlns:a16="http://schemas.microsoft.com/office/drawing/2014/main" id="{BBCB180A-3C99-469F-2FBB-6761015C97DB}"/>
                </a:ext>
              </a:extLst>
            </p:cNvPr>
            <p:cNvSpPr txBox="1"/>
            <p:nvPr/>
          </p:nvSpPr>
          <p:spPr>
            <a:xfrm>
              <a:off x="2211963" y="669982"/>
              <a:ext cx="335215" cy="127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D" sz="1000" b="1" dirty="0"/>
                <a:t>Error</a:t>
              </a:r>
            </a:p>
          </p:txBody>
        </p:sp>
      </p:grp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BAAAE41-C7FB-4C00-BBD6-0BEF7824D7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8891511"/>
              </p:ext>
            </p:extLst>
          </p:nvPr>
        </p:nvGraphicFramePr>
        <p:xfrm>
          <a:off x="5612130" y="1105775"/>
          <a:ext cx="5073624" cy="3271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328010BB-7BE9-49ED-A863-104A4F074F38}"/>
              </a:ext>
            </a:extLst>
          </p:cNvPr>
          <p:cNvGrpSpPr/>
          <p:nvPr/>
        </p:nvGrpSpPr>
        <p:grpSpPr>
          <a:xfrm>
            <a:off x="8506206" y="2120567"/>
            <a:ext cx="428322" cy="401264"/>
            <a:chOff x="2188502" y="732499"/>
            <a:chExt cx="320145" cy="17982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00FD63-D4FC-51A0-4750-7C510DB0E727}"/>
                </a:ext>
              </a:extLst>
            </p:cNvPr>
            <p:cNvCxnSpPr/>
            <p:nvPr/>
          </p:nvCxnSpPr>
          <p:spPr>
            <a:xfrm>
              <a:off x="2222219" y="743738"/>
              <a:ext cx="5619" cy="1685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21">
              <a:extLst>
                <a:ext uri="{FF2B5EF4-FFF2-40B4-BE49-F238E27FC236}">
                  <a16:creationId xmlns:a16="http://schemas.microsoft.com/office/drawing/2014/main" id="{B7AEE8B9-2A2F-F15B-947A-15D07B964869}"/>
                </a:ext>
              </a:extLst>
            </p:cNvPr>
            <p:cNvSpPr txBox="1"/>
            <p:nvPr/>
          </p:nvSpPr>
          <p:spPr>
            <a:xfrm>
              <a:off x="2188502" y="732499"/>
              <a:ext cx="320145" cy="10344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D" sz="900" b="1" dirty="0"/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432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35F93-AA63-5599-5ABD-3CF06DA67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1A091-D6A3-116D-A0A9-013CF96503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218" y="95958"/>
            <a:ext cx="8430082" cy="72424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Model Result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ource Sans Pro Semibold" panose="020B0603030403020204" pitchFamily="34" charset="0"/>
              <a:ea typeface="Source Sans Pro Semibold" panose="020B0603030403020204" pitchFamily="34" charset="0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3FA9F5-8573-728F-581B-CBEF3F20D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1" y="4575367"/>
            <a:ext cx="10155200" cy="1859723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21AA1EC-23C9-4783-8FD8-9D81922C2D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493526"/>
              </p:ext>
            </p:extLst>
          </p:nvPr>
        </p:nvGraphicFramePr>
        <p:xfrm>
          <a:off x="3474720" y="885418"/>
          <a:ext cx="5166360" cy="3343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65D18EA9-F95A-4E53-A87B-900380A6AB92}"/>
              </a:ext>
            </a:extLst>
          </p:cNvPr>
          <p:cNvGrpSpPr/>
          <p:nvPr/>
        </p:nvGrpSpPr>
        <p:grpSpPr>
          <a:xfrm>
            <a:off x="5905801" y="1932715"/>
            <a:ext cx="544571" cy="299164"/>
            <a:chOff x="1094574" y="841557"/>
            <a:chExt cx="399276" cy="21756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BAED002-198C-C758-34DB-129A35589252}"/>
                </a:ext>
              </a:extLst>
            </p:cNvPr>
            <p:cNvCxnSpPr/>
            <p:nvPr/>
          </p:nvCxnSpPr>
          <p:spPr>
            <a:xfrm>
              <a:off x="1128291" y="852796"/>
              <a:ext cx="5619" cy="1685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24">
              <a:extLst>
                <a:ext uri="{FF2B5EF4-FFF2-40B4-BE49-F238E27FC236}">
                  <a16:creationId xmlns:a16="http://schemas.microsoft.com/office/drawing/2014/main" id="{B154A050-73BC-137E-482C-ADB503AB5FE5}"/>
                </a:ext>
              </a:extLst>
            </p:cNvPr>
            <p:cNvSpPr txBox="1"/>
            <p:nvPr/>
          </p:nvSpPr>
          <p:spPr>
            <a:xfrm>
              <a:off x="1094574" y="841557"/>
              <a:ext cx="399276" cy="217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D" sz="800" b="1"/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593022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heme btp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heme btpn" id="{46C72C65-28AA-4213-9DB0-6F125AEE9C60}" vid="{CCD6F9F6-14F7-494B-9057-13A2C38E26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76044</TotalTime>
  <Words>226</Words>
  <Application>Microsoft Office PowerPoint</Application>
  <PresentationFormat>Widescreen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Helvetica Neue LT Std 55 Roman</vt:lpstr>
      <vt:lpstr>Source Sans Pro Light</vt:lpstr>
      <vt:lpstr>Source Sans Pro Semibold</vt:lpstr>
      <vt:lpstr>presentation theme btpn</vt:lpstr>
      <vt:lpstr>Card Stock Forecast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Shopee Score Backtesting Result</dc:title>
  <dc:creator>ALVIN ARIANTO PRADIPTA</dc:creator>
  <cp:lastModifiedBy>ALVIN ARIANTO PRADIPTA</cp:lastModifiedBy>
  <cp:revision>44</cp:revision>
  <dcterms:created xsi:type="dcterms:W3CDTF">2024-03-01T02:31:39Z</dcterms:created>
  <dcterms:modified xsi:type="dcterms:W3CDTF">2024-05-17T07:28:37Z</dcterms:modified>
</cp:coreProperties>
</file>