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27"/>
  </p:notesMasterIdLst>
  <p:handoutMasterIdLst>
    <p:handoutMasterId r:id="rId28"/>
  </p:handoutMasterIdLst>
  <p:sldIdLst>
    <p:sldId id="258" r:id="rId3"/>
    <p:sldId id="260" r:id="rId4"/>
    <p:sldId id="259" r:id="rId5"/>
    <p:sldId id="262" r:id="rId6"/>
    <p:sldId id="263" r:id="rId7"/>
    <p:sldId id="264" r:id="rId8"/>
    <p:sldId id="265" r:id="rId9"/>
    <p:sldId id="266" r:id="rId10"/>
    <p:sldId id="267" r:id="rId11"/>
    <p:sldId id="268" r:id="rId12"/>
    <p:sldId id="269" r:id="rId13"/>
    <p:sldId id="270" r:id="rId14"/>
    <p:sldId id="271" r:id="rId15"/>
    <p:sldId id="273" r:id="rId16"/>
    <p:sldId id="272" r:id="rId17"/>
    <p:sldId id="274" r:id="rId18"/>
    <p:sldId id="275" r:id="rId19"/>
    <p:sldId id="276" r:id="rId20"/>
    <p:sldId id="277" r:id="rId21"/>
    <p:sldId id="278" r:id="rId22"/>
    <p:sldId id="279" r:id="rId23"/>
    <p:sldId id="280" r:id="rId24"/>
    <p:sldId id="281" r:id="rId25"/>
    <p:sldId id="261"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3BDBC2"/>
    <a:srgbClr val="2B928C"/>
    <a:srgbClr val="F77462"/>
    <a:srgbClr val="E4DD9C"/>
    <a:srgbClr val="A2D39C"/>
    <a:srgbClr val="EAF0AC"/>
    <a:srgbClr val="6179A8"/>
    <a:srgbClr val="8064A2"/>
    <a:srgbClr val="5EAFA6"/>
    <a:srgbClr val="5CB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15" autoAdjust="0"/>
    <p:restoredTop sz="78674" autoAdjust="0"/>
  </p:normalViewPr>
  <p:slideViewPr>
    <p:cSldViewPr>
      <p:cViewPr varScale="1">
        <p:scale>
          <a:sx n="94" d="100"/>
          <a:sy n="94" d="100"/>
        </p:scale>
        <p:origin x="1544" y="284"/>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2" d="100"/>
          <a:sy n="72" d="100"/>
        </p:scale>
        <p:origin x="2155"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Las Vegas 2025</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Welcome to this Fast Focus session on contributing to the documentation on Microsoft Learn.</a:t>
            </a:r>
          </a:p>
          <a:p>
            <a:endParaRPr lang="en-US" sz="1200" dirty="0">
              <a:latin typeface="Calibri"/>
              <a:cs typeface="Calibri"/>
            </a:endParaRPr>
          </a:p>
          <a:p>
            <a:r>
              <a:rPr lang="en-US" sz="1200" dirty="0">
                <a:latin typeface="Calibri"/>
                <a:cs typeface="Calibri"/>
              </a:rPr>
              <a:t>I’ve given this presentation to some Microsoft MVPs on a call before last year’s MVP Summit. We wanted to prepare them for a pre-summit session where they had the opportunity to contribute to different product areas in the docs. It was well-received, so I decided to adapt it to present publicly to developers. It’s nearly the same material with some updates. I had to remove some internal metrics data.</a:t>
            </a:r>
          </a:p>
          <a:p>
            <a:endParaRPr lang="en-US" sz="1200" dirty="0">
              <a:latin typeface="Calibri"/>
              <a:cs typeface="Calibri"/>
            </a:endParaRPr>
          </a:p>
          <a:p>
            <a:r>
              <a:rPr lang="en-US" sz="1200" dirty="0">
                <a:latin typeface="Calibri"/>
                <a:cs typeface="Calibri"/>
              </a:rPr>
              <a:t>So, let's kick things off!</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Let's start by discussing when to create an Issue (or feedback) or a PR.</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To be clear, product support issues don’t belong in document feedback. </a:t>
            </a:r>
            <a:r>
              <a:rPr lang="en-US" sz="2000" dirty="0">
                <a:solidFill>
                  <a:srgbClr val="000000"/>
                </a:solidFill>
                <a:latin typeface="Segoe UI"/>
                <a:cs typeface="Segoe UI"/>
              </a:rPr>
              <a:t>The feedback options we’re about to discuss are not Microsoft Product Support and have no SLA for response time for most Learn teams (although the .NET docs team is working on providing an SLA for their GitHub items). </a:t>
            </a:r>
            <a:r>
              <a:rPr lang="en-US" sz="1200" dirty="0">
                <a:latin typeface="Segoe UI"/>
                <a:cs typeface="Segoe UI"/>
              </a:rPr>
              <a:t>If you’re having a problem or unexpected behavior or an outage, contact Microsoft Support or your support partner. We triage incoming issues and PRs from GitHub and if it sounds like a support issue, your issue will likely be closed with a polite message and some links to Microsoft Support or the Q&amp;A forums. </a:t>
            </a:r>
            <a:endParaRPr lang="en-US" sz="1200" dirty="0">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For Product Ideas and product feedback, Azure products have a dedicated site for this. You might remember the Connect items or UserVoice systems of the past, that has been replaced by a new system hosted at feedback.azure.com. This site hosts product feedback channels for many Microsoft products and technologies, including SQL Server.</a:t>
            </a:r>
            <a:endParaRPr lang="en-US" sz="2000" u="sng" dirty="0">
              <a:latin typeface="Segoe UI"/>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Windows collects product feedback through the Feedback app, which is available in the Microsoft Store.</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The .NET team has their support options listed on a dedicated site at this URL.</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Most documentation issues that get attention are a request to fix something missing, outdated, or just wrong, or it’s sometimes a request to add something that would have helped prevent some kind of error or confusion.</a:t>
            </a:r>
            <a:endParaRPr lang="en-US" sz="1200" dirty="0">
              <a:cs typeface="Segoe UI"/>
            </a:endParaRPr>
          </a:p>
        </p:txBody>
      </p:sp>
    </p:spTree>
    <p:extLst>
      <p:ext uri="{BB962C8B-B14F-4D97-AF65-F5344CB8AC3E}">
        <p14:creationId xmlns:p14="http://schemas.microsoft.com/office/powerpoint/2010/main" val="1133806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725" lvl="1" indent="-105410">
              <a:defRPr/>
            </a:pPr>
            <a:r>
              <a:rPr lang="en-US" sz="1200" dirty="0">
                <a:latin typeface="Segoe UI"/>
                <a:cs typeface="Segoe UI"/>
              </a:rPr>
              <a:t>So, let’s say you know you’ve got a documentation issue to suggest. Think of this as letting us know: "Something’s wrong with the docs here. Please fix it.“</a:t>
            </a:r>
          </a:p>
          <a:p>
            <a:pPr marL="457200" lvl="1" indent="0" defTabSz="914400">
              <a:lnSpc>
                <a:spcPct val="100000"/>
              </a:lnSpc>
              <a:spcAft>
                <a:spcPts val="0"/>
              </a:spcAft>
              <a:buNone/>
              <a:defRPr/>
            </a:pPr>
            <a:endParaRPr lang="en-US" sz="1200" dirty="0">
              <a:latin typeface="Segoe UI"/>
              <a:cs typeface="Segoe UI"/>
            </a:endParaRPr>
          </a:p>
          <a:p>
            <a:pPr marL="457200" lvl="1" indent="0" defTabSz="914400">
              <a:lnSpc>
                <a:spcPct val="100000"/>
              </a:lnSpc>
              <a:spcAft>
                <a:spcPts val="0"/>
              </a:spcAft>
              <a:buNone/>
              <a:defRPr/>
            </a:pPr>
            <a:r>
              <a:rPr lang="en-US" sz="1200" dirty="0">
                <a:latin typeface="Segoe UI"/>
                <a:cs typeface="Segoe UI"/>
              </a:rPr>
              <a:t>We have goals to address these issues in a timely manner, but issues are triaged and can sometimes take days or weeks to get resoled. We will sometimes close an issue, noting that we have created an internal work item to address the issue and later circle back to leave a comment when it's been resolved.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Not all issues filed become a documentation change.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a:cs typeface="Segoe UI"/>
            </a:endParaRPr>
          </a:p>
          <a:p>
            <a:pPr marL="212725" lvl="1" indent="-105410">
              <a:defRPr/>
            </a:pPr>
            <a:r>
              <a:rPr lang="en-US" sz="1200" dirty="0">
                <a:latin typeface="Segoe UI"/>
                <a:cs typeface="Segoe UI"/>
              </a:rPr>
              <a:t>To create an issue, use the “Open a documentation issue” link that we saw at the bottom of the article during the demo.</a:t>
            </a:r>
          </a:p>
          <a:p>
            <a:pPr marL="212725" lvl="1" indent="-105410">
              <a:defRPr/>
            </a:pPr>
            <a:endParaRPr lang="en-US" sz="1200" dirty="0">
              <a:latin typeface="Segoe UI"/>
              <a:cs typeface="Segoe UI"/>
            </a:endParaRPr>
          </a:p>
          <a:p>
            <a:pPr marL="212725" lvl="1" indent="-105410">
              <a:defRPr/>
            </a:pPr>
            <a:r>
              <a:rPr lang="en-US" sz="1200" dirty="0">
                <a:latin typeface="Segoe UI"/>
                <a:cs typeface="Segoe UI"/>
              </a:rPr>
              <a:t>Some areas of the docs have moved to a new feedback experience that does not involve GitHub. This is primarily being done in areas where users are not likely to be developers or have a GitHub account. Our org is trying to remove “having a GitHub account” a barrier to providing feedback. In those cases, you will use the Feedback popup that we saw earlier near the top of the page. The downside to this experience is that there’s currently no way to provide contact info, so we can’t follow up if we have any questions about your feedback. Any feedback received without enough information to make a change will be closed as Not Actionable.</a:t>
            </a:r>
          </a:p>
          <a:p>
            <a:endParaRPr lang="en-US" dirty="0"/>
          </a:p>
          <a:p>
            <a:r>
              <a:rPr lang="en-US" dirty="0"/>
              <a:t>DEMO</a:t>
            </a:r>
          </a:p>
          <a:p>
            <a:endParaRPr lang="en-US" dirty="0"/>
          </a:p>
          <a:p>
            <a:r>
              <a:rPr lang="en-US" sz="1200" dirty="0">
                <a:latin typeface="Segoe UI"/>
                <a:cs typeface="Segoe UI"/>
              </a:rPr>
              <a:t>Here’s the screen when you open a new issue on GitHub. You just add your comments in the large textbox here (markdown is supported), give it a meaningful title, and hit “Submit new issue”. We’ll take it from there.</a:t>
            </a:r>
          </a:p>
          <a:p>
            <a:endParaRPr lang="en-US" sz="1200" dirty="0">
              <a:cs typeface="Segoe UI"/>
            </a:endParaRPr>
          </a:p>
          <a:p>
            <a:r>
              <a:rPr lang="en-US" sz="1200" dirty="0">
                <a:latin typeface="Segoe UI"/>
                <a:cs typeface="Segoe UI"/>
              </a:rPr>
              <a:t>When it comes to submitting issues, more details is always better.</a:t>
            </a:r>
            <a:endParaRPr lang="en-US" sz="1200" dirty="0">
              <a:cs typeface="Segoe UI"/>
            </a:endParaRPr>
          </a:p>
        </p:txBody>
      </p:sp>
    </p:spTree>
    <p:extLst>
      <p:ext uri="{BB962C8B-B14F-4D97-AF65-F5344CB8AC3E}">
        <p14:creationId xmlns:p14="http://schemas.microsoft.com/office/powerpoint/2010/main" val="1195004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Create a PR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Clicking the Pencil button on top of a doc brings you to the GitHub preview page for that article. From here, click the Pencil button on the top right of the header bar.</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 click the Pencil button in GitHub, you will be looking at the actual markdown code in a text edit box.</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Microsoft Docs are not edited Microsoft Word documents, but rather in code, in markdown or </a:t>
            </a:r>
            <a:r>
              <a:rPr lang="en-US" sz="1200" dirty="0" err="1">
                <a:effectLst/>
                <a:latin typeface="Aptos" panose="020B0004020202020204" pitchFamily="34" charset="0"/>
                <a:ea typeface="Aptos" panose="020B0004020202020204" pitchFamily="34" charset="0"/>
                <a:cs typeface="Times New Roman" panose="02020603050405020304" pitchFamily="18" charset="0"/>
              </a:rPr>
              <a:t>yaml</a:t>
            </a:r>
            <a:r>
              <a:rPr lang="en-US" sz="1200" dirty="0">
                <a:effectLst/>
                <a:latin typeface="Aptos" panose="020B0004020202020204" pitchFamily="34" charset="0"/>
                <a:ea typeface="Aptos" panose="020B0004020202020204" pitchFamily="34" charset="0"/>
                <a:cs typeface="Times New Roman" panose="02020603050405020304" pitchFamily="18" charset="0"/>
              </a:rPr>
              <a:t>. Markdown is a lightweight text markup language created for formatting rich text with a plain text editor. GitHub has their own formal implementation of markdown called GitHub-Flavored Markdown. Many different online sites use markdown for their content, including GitHub, GitLab, Reddit, Stack Exchange, </a:t>
            </a:r>
            <a:r>
              <a:rPr lang="en-US" sz="1200" dirty="0" err="1">
                <a:effectLst/>
                <a:latin typeface="Aptos" panose="020B0004020202020204" pitchFamily="34" charset="0"/>
                <a:ea typeface="Aptos" panose="020B0004020202020204" pitchFamily="34" charset="0"/>
                <a:cs typeface="Times New Roman" panose="02020603050405020304" pitchFamily="18" charset="0"/>
              </a:rPr>
              <a:t>BitBucket</a:t>
            </a:r>
            <a:r>
              <a:rPr lang="en-US" sz="1200" dirty="0">
                <a:effectLst/>
                <a:latin typeface="Aptos" panose="020B0004020202020204" pitchFamily="34" charset="0"/>
                <a:ea typeface="Aptos" panose="020B0004020202020204" pitchFamily="34" charset="0"/>
                <a:cs typeface="Times New Roman" panose="02020603050405020304" pitchFamily="18" charset="0"/>
              </a:rPr>
              <a:t>, Drupal, and more. Even Microsoft Teams allows some basic markdown in chat.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Make your changes here in the text box. If you’re not familiar with markdown, it’s easy to understand once you get rolling, and don’t worry about your PR being perfect. The Content Team will always review your content submission and potentially tweak it to Microsoft standards before it is merged. There are plenty of resources online for basic markdown syntax, but if you don’t get something quite right, don’t sweat it.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use the Preview changes feature to preview the raw markdown formatting.</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Once you’ve made changes, scroll to the bottom. Here you can propose changes by committing your changes to your own branch.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Enter your PR title and comments. Include why you’re proposing the changes and if you have any specific parts of the changes that you’d like feedback 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you’re not familiar with GitHub terminology like pull requests, don’t worry, you don’t have to be! Once you click the green “Propose changes” button, we’ll take it from here and keep you updated as your new Pull Request moves through the process.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changes to the markdown file will be proposed for merge, triaged, and reviewed by the article’s author (or current owner) and potentially additional reviewers. The content team for the article takes it from there, replies in the PR comments, makes further edits if necessary, and eventually decide whether to merge your changes. You’ll be notified with feedback directly from one of us on the content team.</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Again, you can do all this if you want through your own tooling, to create your own fork, branch, commits, push your changes, and create a PR. That’s what writers on the Content Teams do every day. But if you want to just use GitHub to handle the entire process for you, it’s much easier for simple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Here’s what it looks like after you’ve submitted your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PR will start in an Open status. We can look at one that is already Merged. Once it’s merged, it’s been accepted and soon will be </a:t>
            </a:r>
            <a:r>
              <a:rPr lang="en-US" sz="1200" dirty="0" err="1">
                <a:effectLst/>
                <a:latin typeface="Aptos" panose="020B0004020202020204" pitchFamily="34" charset="0"/>
                <a:ea typeface="Aptos" panose="020B0004020202020204" pitchFamily="34" charset="0"/>
                <a:cs typeface="Times New Roman" panose="02020603050405020304" pitchFamily="18" charset="0"/>
              </a:rPr>
              <a:t>sync’ed</a:t>
            </a:r>
            <a:r>
              <a:rPr lang="en-US" sz="1200" dirty="0">
                <a:effectLst/>
                <a:latin typeface="Aptos" panose="020B0004020202020204" pitchFamily="34" charset="0"/>
                <a:ea typeface="Aptos" panose="020B0004020202020204" pitchFamily="34" charset="0"/>
                <a:cs typeface="Times New Roman" panose="02020603050405020304" pitchFamily="18" charset="0"/>
              </a:rPr>
              <a:t> to the production repo and deployed.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see what GitHub did for you was to automatically in the background create a fork, create a branch in the user’s name. So, we would have a branch named something like username colon patch-399 as the name of the working branch in the user’s repository.</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pull request includes the commit, which is in the PR log. Pull Requests can potentially include many commits for multiple files.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PR log contains both automated and manually created messages, automation for the merge engines, all commits, and conversation and notes from anyone assigned. Eventually, someone on the content team may sign off on the change and have it merged, and you’ll see those comments too. You’ll receive an email anytime anyone uses your username with an @ symbol, and you can respond in conversation at the bottom here with the comment button.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your PR is created, both you and Microsoft can review the changes you’re suggesting in the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 on the “Files Changed” tab to see an in-browser diff. Red is the old code line, green is the new, and the changed characters are highlighted.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In fact, you may find creating a GitHub Pull Request easier than creating a Git Issue. If you’re trying to describe how something should change, simply making the change yourself is sometimes easier than trying to describe the issue accurately and clearly. You'll still want to provide a description of why you're making the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 still want to make more changes to the file, you can issue another commit to the pull request, simply click on the three dots icon here and click Edit file. Edit the same file or other files in your working branch, then you can submit another commit to the same branch, and it will be included in the same open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you’ve submitted your PR and you’re happy with the changes, you can sit back. We’ve got it from here and will let you know if we have more questions or a status update.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also use GitHub to contribute edits to others’ work. In the Files Changed tab of a PR, where you’re reviewing the line-by-line changes, click the blue plus button on any line number of changed code. You can make comments and start discussion on any changed line. You can also make suggestions, directly in line! Click the “Add a suggestion” button that looks like a plus-minus box. Now you’re editing the line or lines you’ve selected with the blue plus button. You can then submit this change to the actual author as a single comment, or you can click the green “Start a review” button to make many different suggestions and comments and submit them all at once. You can even use this on your own PRs to discuss changes and comments with your reviewers and make commits in-line. You might see us making suggestions or changes this way too.</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this makes it easy to collaborate with doc authors and reviewers entirely within GitHub.</a:t>
            </a:r>
          </a:p>
        </p:txBody>
      </p:sp>
    </p:spTree>
    <p:extLst>
      <p:ext uri="{BB962C8B-B14F-4D97-AF65-F5344CB8AC3E}">
        <p14:creationId xmlns:p14="http://schemas.microsoft.com/office/powerpoint/2010/main" val="3206071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When it comes to PRs... If you're not sure how it should change, just give it a shot. If it’s not quite right, or formatted perfectly, don’t worry! We’ll adjust, but at least it gets fixed! Don’t be afraid to submit a pull request. Here’s some other notes to ease your anxiety and put you at ease.</a:t>
            </a:r>
          </a:p>
          <a:p>
            <a:pPr defTabSz="914400">
              <a:lnSpc>
                <a:spcPct val="100000"/>
              </a:lnSpc>
              <a:spcAft>
                <a:spcPts val="0"/>
              </a:spcAft>
              <a:defRPr/>
            </a:pPr>
            <a:endParaRPr lang="en-US" sz="500" dirty="0">
              <a:latin typeface="Segoe UI"/>
              <a:cs typeface="Segoe UI"/>
            </a:endParaRPr>
          </a:p>
          <a:p>
            <a:pPr defTabSz="914400">
              <a:lnSpc>
                <a:spcPct val="100000"/>
              </a:lnSpc>
              <a:spcAft>
                <a:spcPts val="0"/>
              </a:spcAft>
              <a:defRPr/>
            </a:pPr>
            <a:r>
              <a:rPr lang="en-US" sz="500" dirty="0">
                <a:latin typeface="Segoe UI"/>
                <a:cs typeface="Segoe UI"/>
              </a:rPr>
              <a:t>For images, graphics, charts, etc., we have designers at Microsoft that we use to get images updated in a standardized way. No need to edit images yourself, though you could make suggestions to image updates along with alt text changes within the markdown, for example, via a Pull Request.</a:t>
            </a:r>
            <a:endParaRPr lang="en-US" dirty="0"/>
          </a:p>
          <a:p>
            <a:pPr defTabSz="914400">
              <a:lnSpc>
                <a:spcPct val="100000"/>
              </a:lnSpc>
              <a:spcAft>
                <a:spcPts val="0"/>
              </a:spcAft>
              <a:defRPr/>
            </a:pPr>
            <a:endParaRPr lang="en-US" sz="500" dirty="0">
              <a:latin typeface="Segoe UI"/>
              <a:cs typeface="Segoe UI"/>
            </a:endParaRPr>
          </a:p>
          <a:p>
            <a:pPr marL="0" marR="0" lvl="0" indent="0" algn="l" defTabSz="914400">
              <a:lnSpc>
                <a:spcPct val="100000"/>
              </a:lnSpc>
              <a:spcBef>
                <a:spcPts val="0"/>
              </a:spcBef>
              <a:spcAft>
                <a:spcPts val="0"/>
              </a:spcAft>
              <a:buClrTx/>
              <a:buSzTx/>
              <a:buFontTx/>
              <a:buNone/>
              <a:tabLst/>
              <a:defRPr/>
            </a:pPr>
            <a:r>
              <a:rPr lang="en-US" sz="500" dirty="0">
                <a:latin typeface="Segoe UI"/>
                <a:cs typeface="Segoe UI"/>
              </a:rPr>
              <a:t>Also, we get it, capitalization is tough. The c</a:t>
            </a:r>
            <a:r>
              <a:rPr lang="en-US" sz="1200" dirty="0">
                <a:latin typeface="Segoe UI"/>
                <a:cs typeface="Segoe UI"/>
              </a:rPr>
              <a:t>apitalization of various features and products inside Microsoft is one of the most nuanced bits there is about publishing. Marketing usually wins these arguments.</a:t>
            </a:r>
            <a:endParaRPr lang="en-US" dirty="0"/>
          </a:p>
          <a:p>
            <a:pPr defTabSz="914400">
              <a:lnSpc>
                <a:spcPct val="100000"/>
              </a:lnSpc>
              <a:spcAft>
                <a:spcPts val="0"/>
              </a:spcAft>
              <a:defRPr/>
            </a:pPr>
            <a:endParaRPr lang="en-US" sz="1000" dirty="0">
              <a:latin typeface="Calibri"/>
              <a:cs typeface="Calibri"/>
            </a:endParaRPr>
          </a:p>
          <a:p>
            <a:pPr marL="0" marR="0" lvl="0" indent="0" algn="l" defTabSz="914400">
              <a:lnSpc>
                <a:spcPct val="100000"/>
              </a:lnSpc>
              <a:spcBef>
                <a:spcPts val="0"/>
              </a:spcBef>
              <a:spcAft>
                <a:spcPts val="0"/>
              </a:spcAft>
              <a:buClrTx/>
              <a:buSzTx/>
              <a:buFontTx/>
              <a:buNone/>
              <a:tabLst/>
              <a:defRPr/>
            </a:pPr>
            <a:r>
              <a:rPr lang="en-US" sz="1000" dirty="0">
                <a:effectLst/>
                <a:latin typeface="Calibri"/>
                <a:cs typeface="Calibri"/>
              </a:rPr>
              <a:t>For example, product names and feature names and phrasing are difficult to get just right and are trickiest when a generic word is in the product name. Just because we have a product called Azure SQL Database, doesn’t meant that every word Database is now capitalized. Azure SQL Managed Instance the product, versus, a managed instance. Or the product Azure Functions, versus, a function. Try to remember that when you go to Taco </a:t>
            </a:r>
            <a:r>
              <a:rPr lang="en-US" sz="1000" dirty="0">
                <a:latin typeface="Calibri"/>
                <a:cs typeface="Calibri"/>
              </a:rPr>
              <a:t>Hut</a:t>
            </a:r>
            <a:r>
              <a:rPr lang="en-US" sz="1000" dirty="0">
                <a:effectLst/>
                <a:latin typeface="Calibri"/>
                <a:cs typeface="Calibri"/>
              </a:rPr>
              <a:t>, you eat a taco, not a Taco.</a:t>
            </a:r>
          </a:p>
          <a:p>
            <a:pPr marL="0" marR="0" lvl="0" indent="0" algn="l" defTabSz="914400">
              <a:lnSpc>
                <a:spcPct val="100000"/>
              </a:lnSpc>
              <a:spcBef>
                <a:spcPts val="0"/>
              </a:spcBef>
              <a:spcAft>
                <a:spcPts val="0"/>
              </a:spcAft>
              <a:buClrTx/>
              <a:buSzTx/>
              <a:buFontTx/>
              <a:buNone/>
              <a:tabLst/>
              <a:defRPr/>
            </a:pPr>
            <a:endParaRPr lang="en-US" sz="1000" dirty="0">
              <a:effectLst/>
              <a:latin typeface="Calibri"/>
              <a:cs typeface="Calibri"/>
            </a:endParaRPr>
          </a:p>
          <a:p>
            <a:pPr marL="0" marR="0" lvl="0" indent="0" algn="l" defTabSz="914400">
              <a:lnSpc>
                <a:spcPct val="100000"/>
              </a:lnSpc>
              <a:spcBef>
                <a:spcPts val="0"/>
              </a:spcBef>
              <a:spcAft>
                <a:spcPts val="0"/>
              </a:spcAft>
              <a:buClrTx/>
              <a:buSzTx/>
              <a:buFontTx/>
              <a:buNone/>
              <a:tabLst/>
              <a:defRPr/>
            </a:pPr>
            <a:r>
              <a:rPr lang="en-US" sz="1000" dirty="0">
                <a:effectLst/>
                <a:latin typeface="Calibri"/>
                <a:cs typeface="Calibri"/>
              </a:rPr>
              <a:t>This is even more difficult for our international partners and customers, </a:t>
            </a:r>
            <a:r>
              <a:rPr lang="en-US" sz="1200" b="0" i="0" dirty="0">
                <a:solidFill>
                  <a:srgbClr val="171717"/>
                </a:solidFill>
                <a:effectLst/>
                <a:latin typeface="Segoe UI"/>
                <a:cs typeface="Segoe UI"/>
              </a:rPr>
              <a:t>because capitalization often means a product or service name shouldn't be translated or should be translated in a specific way, but lower-case common noun of the same term should be translated. Translation is difficult enough, so it’s important we get this right, and inconsistency in capitalization confuses translators and customers.</a:t>
            </a:r>
            <a:endParaRPr lang="en-US" sz="1000" dirty="0">
              <a:effectLst/>
              <a:latin typeface="Segoe UI"/>
              <a:cs typeface="Segoe UI"/>
            </a:endParaRPr>
          </a:p>
          <a:p>
            <a:pPr defTabSz="914400">
              <a:lnSpc>
                <a:spcPct val="100000"/>
              </a:lnSpc>
              <a:spcAft>
                <a:spcPts val="0"/>
              </a:spcAft>
              <a:defRPr/>
            </a:pPr>
            <a:endParaRPr lang="en-US" sz="1200" dirty="0">
              <a:latin typeface="Calibri"/>
              <a:cs typeface="Calibri"/>
            </a:endParaRPr>
          </a:p>
          <a:p>
            <a:pPr defTabSz="914400">
              <a:lnSpc>
                <a:spcPct val="100000"/>
              </a:lnSpc>
              <a:spcAft>
                <a:spcPts val="0"/>
              </a:spcAft>
              <a:defRPr/>
            </a:pPr>
            <a:r>
              <a:rPr lang="en-US" sz="1200" dirty="0">
                <a:latin typeface="Calibri"/>
                <a:cs typeface="Calibri"/>
              </a:rPr>
              <a:t>Finally, </a:t>
            </a:r>
            <a:r>
              <a:rPr lang="en-US" sz="1200" dirty="0">
                <a:effectLst/>
                <a:latin typeface="Calibri"/>
                <a:cs typeface="Calibri"/>
              </a:rPr>
              <a:t>consistency is important, and so are the core goals of our brand voice: Above all, be </a:t>
            </a:r>
            <a:r>
              <a:rPr lang="en-US" sz="1200" b="0" i="0" dirty="0">
                <a:solidFill>
                  <a:srgbClr val="000000"/>
                </a:solidFill>
                <a:effectLst/>
                <a:latin typeface="Segoe UI"/>
                <a:cs typeface="Segoe UI"/>
              </a:rPr>
              <a:t>simple and human.</a:t>
            </a:r>
            <a:r>
              <a:rPr lang="en-US" sz="1200" dirty="0">
                <a:solidFill>
                  <a:srgbClr val="000000"/>
                </a:solidFill>
                <a:latin typeface="Segoe UI"/>
                <a:cs typeface="Segoe UI"/>
              </a:rPr>
              <a:t> </a:t>
            </a:r>
            <a:r>
              <a:rPr lang="en-US" sz="1000" dirty="0">
                <a:latin typeface="Segoe UI"/>
                <a:cs typeface="Segoe UI"/>
              </a:rPr>
              <a:t>If we can do better to meet that goal, let us know!</a:t>
            </a:r>
            <a:endParaRPr lang="en-US" sz="1000" dirty="0">
              <a:cs typeface="Segoe UI" panose="020B0502040204020203" pitchFamily="34" charset="0"/>
            </a:endParaRPr>
          </a:p>
        </p:txBody>
      </p:sp>
    </p:spTree>
    <p:extLst>
      <p:ext uri="{BB962C8B-B14F-4D97-AF65-F5344CB8AC3E}">
        <p14:creationId xmlns:p14="http://schemas.microsoft.com/office/powerpoint/2010/main" val="3920209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r>
              <a:rPr lang="en-US" sz="1200" kern="1200" dirty="0">
                <a:solidFill>
                  <a:srgbClr val="000000"/>
                </a:solidFill>
                <a:effectLst/>
                <a:latin typeface="Calibri"/>
                <a:cs typeface="Calibri"/>
              </a:rPr>
              <a:t>So, there you have it.</a:t>
            </a:r>
            <a:r>
              <a:rPr lang="en-US" sz="1200" dirty="0">
                <a:solidFill>
                  <a:srgbClr val="000000"/>
                </a:solidFill>
                <a:latin typeface="Calibri"/>
                <a:cs typeface="Calibri"/>
              </a:rPr>
              <a:t> We saw two ways you can contribute to Learn.</a:t>
            </a:r>
            <a:endParaRPr lang="en-US" dirty="0"/>
          </a:p>
          <a:p>
            <a:endParaRPr lang="en-US" dirty="0"/>
          </a:p>
          <a:p>
            <a:r>
              <a:rPr lang="en-US" sz="1200" dirty="0">
                <a:latin typeface="Segoe UI"/>
                <a:cs typeface="Segoe UI"/>
              </a:rPr>
              <a:t>If you contributed via a Pull Request, and we merge your commit into the document, you’ll get mentioned in the ‘contributors’ popup, with your GitHub profile pic and a link! The folks listed here are both inside Microsoft and external contributors who had commits merged to an article. </a:t>
            </a:r>
            <a:endParaRPr lang="en-US" sz="1200" dirty="0"/>
          </a:p>
          <a:p>
            <a:pPr marL="0" indent="0">
              <a:buNone/>
            </a:pPr>
            <a:endParaRPr lang="en-US" sz="1200" u="none" dirty="0"/>
          </a:p>
          <a:p>
            <a:r>
              <a:rPr lang="en-US" sz="1200" dirty="0">
                <a:latin typeface="Segoe UI"/>
                <a:cs typeface="Segoe UI"/>
              </a:rPr>
              <a:t>You only get your name and avatar on an article for a Pull Request, not for an issue. It's also worth mentioning that if you start a PR, even if we close it and pull in your commits with a different PR, you would still be recognized here.</a:t>
            </a:r>
            <a:endParaRPr lang="en-US" dirty="0"/>
          </a:p>
        </p:txBody>
      </p:sp>
    </p:spTree>
    <p:extLst>
      <p:ext uri="{BB962C8B-B14F-4D97-AF65-F5344CB8AC3E}">
        <p14:creationId xmlns:p14="http://schemas.microsoft.com/office/powerpoint/2010/main" val="17126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So, now that you’ve seen how you can use GitHub to contribute to documentation Learn, let’s briefly show you some inside info and discuss how we use GitHub to host Microsoft documentation.</a:t>
            </a:r>
          </a:p>
        </p:txBody>
      </p:sp>
    </p:spTree>
    <p:extLst>
      <p:ext uri="{BB962C8B-B14F-4D97-AF65-F5344CB8AC3E}">
        <p14:creationId xmlns:p14="http://schemas.microsoft.com/office/powerpoint/2010/main" val="1912934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850" dirty="0">
                <a:latin typeface="Segoe UI"/>
                <a:cs typeface="Segoe UI"/>
              </a:rPr>
              <a:t>Again, most Microsoft Learn pages are edited in markdown. We spend most of our time using Visual Studio Code to edit them. </a:t>
            </a:r>
            <a:r>
              <a:rPr lang="en-US" sz="1200" dirty="0">
                <a:latin typeface="Segoe UI"/>
                <a:cs typeface="Segoe UI"/>
              </a:rPr>
              <a:t>We have other tools to help with automated link checking, syntax formatting, bulk updates, and a series of include files to tokenize things like product names.</a:t>
            </a:r>
          </a:p>
          <a:p>
            <a:pPr defTabSz="914400">
              <a:lnSpc>
                <a:spcPct val="100000"/>
              </a:lnSpc>
              <a:spcAft>
                <a:spcPts val="0"/>
              </a:spcAft>
              <a:defRPr/>
            </a:pPr>
            <a:endParaRPr lang="en-US" sz="1200" dirty="0"/>
          </a:p>
          <a:p>
            <a:pPr defTabSz="914400">
              <a:lnSpc>
                <a:spcPct val="100000"/>
              </a:lnSpc>
              <a:spcAft>
                <a:spcPts val="0"/>
              </a:spcAft>
              <a:defRPr/>
            </a:pPr>
            <a:r>
              <a:rPr lang="en-US" sz="1200" dirty="0">
                <a:latin typeface="Segoe UI"/>
                <a:cs typeface="Segoe UI"/>
              </a:rPr>
              <a:t>We have a rich set of metadata for each article. We do pay attention to how articles perform in terms of Search Engine Optimization and traffic patterns and trends, all driven through Azure Analytics and Databricks. We try to improve poorly performing articles. We use many metrics to track the performance of an article including things like when you copy text from the article, that’s good! Or if you click through, scroll, dwell, the same kind of metrics that any website uses these days to measure how effective the web page is. We do all this without capturing any personal information or wider tracking information. Most of our decisions with documentation and docs layouts are data driven, when we we’ve driven better engagement and more useful docs, we try to follow that lead.</a:t>
            </a:r>
            <a:endParaRPr lang="en-US" dirty="0"/>
          </a:p>
          <a:p>
            <a:pPr defTabSz="914400">
              <a:lnSpc>
                <a:spcPct val="100000"/>
              </a:lnSpc>
              <a:spcAft>
                <a:spcPts val="0"/>
              </a:spcAft>
              <a:defRPr/>
            </a:pPr>
            <a:endParaRPr lang="en-US" sz="850" dirty="0">
              <a:latin typeface="Segoe UI"/>
              <a:cs typeface="Segoe UI"/>
            </a:endParaRPr>
          </a:p>
          <a:p>
            <a:pPr defTabSz="914400">
              <a:lnSpc>
                <a:spcPct val="100000"/>
              </a:lnSpc>
              <a:spcAft>
                <a:spcPts val="0"/>
              </a:spcAft>
              <a:defRPr/>
            </a:pPr>
            <a:r>
              <a:rPr lang="en-US" sz="850" dirty="0">
                <a:latin typeface="Segoe UI"/>
                <a:cs typeface="Segoe UI"/>
              </a:rPr>
              <a:t>For big article updates we have systems to handle release branches – for when we want to work on documentation for months and then release a new product or feature all at once, like during an Ignite or Build keynote. Many of these strategies are similar to what developers use to release software all at once, and we use many of the same tools.</a:t>
            </a:r>
            <a:endParaRPr lang="en-US" dirty="0"/>
          </a:p>
        </p:txBody>
      </p:sp>
    </p:spTree>
    <p:extLst>
      <p:ext uri="{BB962C8B-B14F-4D97-AF65-F5344CB8AC3E}">
        <p14:creationId xmlns:p14="http://schemas.microsoft.com/office/powerpoint/2010/main" val="3168085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a few links to learning resources if you’re unfamiliar with Git or GitHub. You can access these in my slide deck online later.</a:t>
            </a:r>
          </a:p>
        </p:txBody>
      </p:sp>
    </p:spTree>
    <p:extLst>
      <p:ext uri="{BB962C8B-B14F-4D97-AF65-F5344CB8AC3E}">
        <p14:creationId xmlns:p14="http://schemas.microsoft.com/office/powerpoint/2010/main" val="3975340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When authoring markdown content, most content developers in our org use Visual Studio Code and the Learn Authoring Pack plugin bundle.</a:t>
            </a:r>
          </a:p>
          <a:p>
            <a:endParaRPr lang="en-US" sz="1200" dirty="0">
              <a:latin typeface="Calibri"/>
              <a:cs typeface="Calibri"/>
            </a:endParaRPr>
          </a:p>
          <a:p>
            <a:r>
              <a:rPr lang="en-US" sz="1200" dirty="0">
                <a:latin typeface="Calibri"/>
                <a:cs typeface="Calibri"/>
              </a:rPr>
              <a:t>The Learn Authoring Pack includes several plugins to streamline writing markdown for Learn. You can see a few examples here.</a:t>
            </a:r>
          </a:p>
          <a:p>
            <a:endParaRPr lang="en-US" sz="1200" dirty="0">
              <a:latin typeface="Calibri"/>
              <a:cs typeface="Calibri"/>
            </a:endParaRPr>
          </a:p>
          <a:p>
            <a:r>
              <a:rPr lang="en-US" sz="1200" dirty="0">
                <a:latin typeface="Calibri"/>
                <a:cs typeface="Calibri"/>
              </a:rPr>
              <a:t>I’ve listed a few other Git and GitHub productivity plugins available for VS Code, like </a:t>
            </a:r>
            <a:r>
              <a:rPr lang="en-US" sz="1200" dirty="0" err="1">
                <a:latin typeface="Calibri"/>
                <a:cs typeface="Calibri"/>
              </a:rPr>
              <a:t>GitLens</a:t>
            </a:r>
            <a:r>
              <a:rPr lang="en-US" sz="1200" dirty="0">
                <a:latin typeface="Calibri"/>
                <a:cs typeface="Calibri"/>
              </a:rPr>
              <a:t> and the GitHub plugin for PRs and Issues. When it comes to VS Code plugins, you should use what your comfortable with.</a:t>
            </a:r>
          </a:p>
        </p:txBody>
      </p:sp>
    </p:spTree>
    <p:extLst>
      <p:ext uri="{BB962C8B-B14F-4D97-AF65-F5344CB8AC3E}">
        <p14:creationId xmlns:p14="http://schemas.microsoft.com/office/powerpoint/2010/main" val="3192776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stuff to cover:</a:t>
            </a:r>
          </a:p>
          <a:p>
            <a:endParaRPr lang="en-US" dirty="0"/>
          </a:p>
          <a:p>
            <a:pPr marL="228600" indent="-228600">
              <a:buAutoNum type="arabicPeriod"/>
            </a:pPr>
            <a:r>
              <a:rPr lang="en-US" dirty="0"/>
              <a:t>The Visual Studio Code Learn Authoring Pack</a:t>
            </a:r>
          </a:p>
          <a:p>
            <a:pPr marL="228600" indent="-228600">
              <a:buAutoNum type="arabicPeriod"/>
            </a:pPr>
            <a:r>
              <a:rPr lang="en-US" dirty="0"/>
              <a:t>Markdown basics</a:t>
            </a:r>
          </a:p>
          <a:p>
            <a:pPr marL="228600" indent="-228600">
              <a:buAutoNum type="arabicPeriod"/>
            </a:pPr>
            <a:r>
              <a:rPr lang="en-US" dirty="0"/>
              <a:t>Docs markdown pages – metadata header and common sections</a:t>
            </a:r>
          </a:p>
          <a:p>
            <a:pPr marL="228600" indent="-228600">
              <a:buAutoNum type="arabicPeriod"/>
            </a:pPr>
            <a:r>
              <a:rPr lang="en-US" dirty="0"/>
              <a:t>API ref content vs “conceptual” content</a:t>
            </a:r>
          </a:p>
          <a:p>
            <a:pPr marL="228600" indent="-228600">
              <a:buAutoNum type="arabicPeriod"/>
            </a:pPr>
            <a:r>
              <a:rPr lang="en-US" dirty="0"/>
              <a:t>Preview pane styled for Learn</a:t>
            </a:r>
          </a:p>
          <a:p>
            <a:pPr marL="228600" indent="-228600">
              <a:buAutoNum type="arabicPeriod"/>
            </a:pPr>
            <a:r>
              <a:rPr lang="en-US" dirty="0"/>
              <a:t>Working with branches and the review.learn.Microsoft.com</a:t>
            </a:r>
          </a:p>
          <a:p>
            <a:pPr marL="228600" indent="-228600">
              <a:buAutoNum type="arabicPeriod"/>
            </a:pPr>
            <a:r>
              <a:rPr lang="en-US" dirty="0"/>
              <a:t>Working with internal and external repos</a:t>
            </a:r>
          </a:p>
        </p:txBody>
      </p:sp>
    </p:spTree>
    <p:extLst>
      <p:ext uri="{BB962C8B-B14F-4D97-AF65-F5344CB8AC3E}">
        <p14:creationId xmlns:p14="http://schemas.microsoft.com/office/powerpoint/2010/main" val="2853454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TechBash developer conference. We’ve been running the event in the Poconos since 2016.</a:t>
            </a:r>
          </a:p>
        </p:txBody>
      </p:sp>
    </p:spTree>
    <p:extLst>
      <p:ext uri="{BB962C8B-B14F-4D97-AF65-F5344CB8AC3E}">
        <p14:creationId xmlns:p14="http://schemas.microsoft.com/office/powerpoint/2010/main" val="2366510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Let’s round things out by looking at some additional resources when working on documentation on Microsoft Learn.</a:t>
            </a:r>
            <a:endParaRPr lang="en-US" sz="1200" dirty="0">
              <a:cs typeface="Segoe UI"/>
            </a:endParaRPr>
          </a:p>
        </p:txBody>
      </p:sp>
    </p:spTree>
    <p:extLst>
      <p:ext uri="{BB962C8B-B14F-4D97-AF65-F5344CB8AC3E}">
        <p14:creationId xmlns:p14="http://schemas.microsoft.com/office/powerpoint/2010/main" val="3499853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Lots of links to check out later!</a:t>
            </a:r>
          </a:p>
          <a:p>
            <a:endParaRPr lang="en-US" sz="1200" dirty="0">
              <a:latin typeface="Calibri"/>
              <a:cs typeface="Calibri"/>
            </a:endParaRPr>
          </a:p>
          <a:p>
            <a:r>
              <a:rPr lang="en-US" sz="1200" dirty="0">
                <a:latin typeface="Calibri"/>
                <a:cs typeface="Calibri"/>
              </a:rPr>
              <a:t>The Microsoft Learn contributor home is your gateway to learning all you need to know about contributing to our docs.</a:t>
            </a:r>
          </a:p>
          <a:p>
            <a:endParaRPr lang="en-US" sz="1200" dirty="0">
              <a:latin typeface="Calibri"/>
              <a:cs typeface="Calibri"/>
            </a:endParaRPr>
          </a:p>
          <a:p>
            <a:r>
              <a:rPr lang="en-US" sz="1200" dirty="0">
                <a:latin typeface="Calibri"/>
                <a:cs typeface="Calibri"/>
              </a:rPr>
              <a:t>The Contributor’s Guide is our documentation about contributing to docs and training modules.</a:t>
            </a:r>
          </a:p>
          <a:p>
            <a:endParaRPr lang="en-US" sz="1200" dirty="0">
              <a:latin typeface="Calibri"/>
              <a:cs typeface="Calibri"/>
            </a:endParaRPr>
          </a:p>
          <a:p>
            <a:r>
              <a:rPr lang="en-US" sz="1200" dirty="0">
                <a:latin typeface="Calibri"/>
                <a:cs typeface="Calibri"/>
              </a:rPr>
              <a:t>The Microsoft Writing Style Guide provides some more general guidance on writing.</a:t>
            </a:r>
          </a:p>
          <a:p>
            <a:endParaRPr lang="en-US" sz="1200" dirty="0">
              <a:latin typeface="Calibri"/>
              <a:cs typeface="Calibri"/>
            </a:endParaRPr>
          </a:p>
          <a:p>
            <a:r>
              <a:rPr lang="en-US" sz="1200" dirty="0">
                <a:latin typeface="Calibri"/>
                <a:cs typeface="Calibri"/>
              </a:rPr>
              <a:t>We also have a training module you can take to learn more about contributing.</a:t>
            </a:r>
          </a:p>
          <a:p>
            <a:endParaRPr lang="en-US" sz="1200" dirty="0">
              <a:latin typeface="Calibri"/>
              <a:cs typeface="Calibri"/>
            </a:endParaRPr>
          </a:p>
          <a:p>
            <a:r>
              <a:rPr lang="en-US" sz="1200" dirty="0">
                <a:latin typeface="Calibri"/>
                <a:cs typeface="Calibri"/>
              </a:rPr>
              <a:t>We’ve talked about the Learn Authoring Pack. This is the link to its documentation.</a:t>
            </a:r>
          </a:p>
          <a:p>
            <a:endParaRPr lang="en-US" sz="1200" dirty="0">
              <a:latin typeface="Calibri"/>
              <a:cs typeface="Calibri"/>
            </a:endParaRPr>
          </a:p>
          <a:p>
            <a:r>
              <a:rPr lang="en-US" sz="1200" dirty="0">
                <a:latin typeface="Calibri"/>
                <a:cs typeface="Calibri"/>
              </a:rPr>
              <a:t>All the public Learn repos are created in the </a:t>
            </a:r>
            <a:r>
              <a:rPr lang="en-US" sz="1200" dirty="0" err="1">
                <a:latin typeface="Calibri"/>
                <a:cs typeface="Calibri"/>
              </a:rPr>
              <a:t>MicrosoftDocs</a:t>
            </a:r>
            <a:r>
              <a:rPr lang="en-US" sz="1200" dirty="0">
                <a:latin typeface="Calibri"/>
                <a:cs typeface="Calibri"/>
              </a:rPr>
              <a:t> org in GitHub. You can browse them here.</a:t>
            </a:r>
          </a:p>
          <a:p>
            <a:endParaRPr lang="en-US" sz="1200" dirty="0">
              <a:latin typeface="Calibri"/>
              <a:cs typeface="Calibri"/>
            </a:endParaRPr>
          </a:p>
          <a:p>
            <a:r>
              <a:rPr lang="en-US" sz="1200" dirty="0">
                <a:latin typeface="Calibri"/>
                <a:cs typeface="Calibri"/>
              </a:rPr>
              <a:t>Get all the slides and demo for every 2024 presentation I’ve given on my GitHub speaking repo.</a:t>
            </a:r>
          </a:p>
        </p:txBody>
      </p:sp>
    </p:spTree>
    <p:extLst>
      <p:ext uri="{BB962C8B-B14F-4D97-AF65-F5344CB8AC3E}">
        <p14:creationId xmlns:p14="http://schemas.microsoft.com/office/powerpoint/2010/main" val="3267511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all I’ve got! Thank you!</a:t>
            </a:r>
          </a:p>
          <a:p>
            <a:endParaRPr lang="en-US" dirty="0"/>
          </a:p>
          <a:p>
            <a:r>
              <a:rPr lang="en-US" dirty="0"/>
              <a:t>Any final questions?</a:t>
            </a:r>
          </a:p>
        </p:txBody>
      </p:sp>
    </p:spTree>
    <p:extLst>
      <p:ext uri="{BB962C8B-B14F-4D97-AF65-F5344CB8AC3E}">
        <p14:creationId xmlns:p14="http://schemas.microsoft.com/office/powerpoint/2010/main" val="15582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As for today's agenda...</a:t>
            </a:r>
          </a:p>
          <a:p>
            <a:endParaRPr lang="en-US" sz="1200" dirty="0">
              <a:latin typeface="Calibri"/>
              <a:cs typeface="Calibri"/>
            </a:endParaRPr>
          </a:p>
          <a:p>
            <a:r>
              <a:rPr lang="en-US" sz="1200" dirty="0">
                <a:latin typeface="Calibri"/>
                <a:cs typeface="Calibri"/>
              </a:rPr>
              <a:t>We'll start with a quick overview of Microsoft Learn.</a:t>
            </a:r>
          </a:p>
          <a:p>
            <a:endParaRPr lang="en-US" sz="1200" dirty="0">
              <a:latin typeface="Calibri"/>
              <a:cs typeface="Calibri"/>
            </a:endParaRPr>
          </a:p>
          <a:p>
            <a:r>
              <a:rPr lang="en-US" sz="1200" dirty="0">
                <a:latin typeface="Calibri"/>
                <a:cs typeface="Calibri"/>
              </a:rPr>
              <a:t>We'll review some tips and tricks for navigating and using the various features on the Microsoft Learn documentation pages.</a:t>
            </a:r>
          </a:p>
          <a:p>
            <a:endParaRPr lang="en-US" sz="1200" dirty="0">
              <a:latin typeface="Calibri"/>
              <a:cs typeface="Calibri"/>
            </a:endParaRPr>
          </a:p>
          <a:p>
            <a:r>
              <a:rPr lang="en-US" sz="1200" dirty="0">
                <a:latin typeface="Calibri"/>
                <a:cs typeface="Calibri"/>
              </a:rPr>
              <a:t>We’ll see how our content teams at Microsoft create docs as code in GitHub. Yes, the content on Learn is open source on GitHub.</a:t>
            </a:r>
          </a:p>
          <a:p>
            <a:endParaRPr lang="en-US" sz="1200" dirty="0">
              <a:latin typeface="Calibri"/>
              <a:cs typeface="Calibri"/>
            </a:endParaRPr>
          </a:p>
          <a:p>
            <a:r>
              <a:rPr lang="en-US" sz="1200" dirty="0">
                <a:latin typeface="Calibri"/>
                <a:cs typeface="Calibri"/>
              </a:rPr>
              <a:t>Next, we'll see how you can contribute to Learn with feedback, GitHub issues, and pull requests.</a:t>
            </a:r>
          </a:p>
          <a:p>
            <a:endParaRPr lang="en-US" sz="1200" dirty="0">
              <a:latin typeface="Calibri"/>
              <a:cs typeface="Calibri"/>
            </a:endParaRPr>
          </a:p>
          <a:p>
            <a:r>
              <a:rPr lang="en-US" sz="1200" dirty="0">
                <a:latin typeface="Calibri"/>
                <a:cs typeface="Calibri"/>
              </a:rPr>
              <a:t>We’ll try to leave some time at the end for some Q&amp;A, but feel free to ask questions as we go along. If we get through things really quickly, I’ll also show you how we work on docs with VS Code and some of the extensions we use.</a:t>
            </a:r>
          </a:p>
        </p:txBody>
      </p:sp>
    </p:spTree>
    <p:extLst>
      <p:ext uri="{BB962C8B-B14F-4D97-AF65-F5344CB8AC3E}">
        <p14:creationId xmlns:p14="http://schemas.microsoft.com/office/powerpoint/2010/main" val="775302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I’m part of the Microsoft Learn team, internally we belong to the Skilling org within Microsoft Cloud &amp; AI, reporting up to Scott Guthrie.</a:t>
            </a:r>
          </a:p>
          <a:p>
            <a:endParaRPr lang="en-US" sz="1200" dirty="0">
              <a:latin typeface="Segoe UI"/>
              <a:cs typeface="Segoe UI"/>
            </a:endParaRPr>
          </a:p>
          <a:p>
            <a:r>
              <a:rPr lang="en-US" sz="1200" dirty="0">
                <a:latin typeface="Segoe UI"/>
                <a:cs typeface="Segoe UI"/>
              </a:rPr>
              <a:t>We support tens of thousands of articles and training modules.</a:t>
            </a:r>
          </a:p>
          <a:p>
            <a:endParaRPr lang="en-US" dirty="0"/>
          </a:p>
          <a:p>
            <a:r>
              <a:rPr lang="en-US" sz="1200" dirty="0">
                <a:latin typeface="Segoe UI"/>
                <a:cs typeface="Segoe UI"/>
              </a:rPr>
              <a:t>There are many content teams on Learn, working on different product areas. What we'll talk about today in the Windows developer docs applies to all the docs on Microsoft Learn, for all technologies. </a:t>
            </a:r>
            <a:endParaRPr lang="en-US" sz="1200" dirty="0">
              <a:cs typeface="Segoe UI"/>
            </a:endParaRPr>
          </a:p>
          <a:p>
            <a:endParaRPr lang="en-US" dirty="0"/>
          </a:p>
          <a:p>
            <a:r>
              <a:rPr lang="en-US" dirty="0"/>
              <a:t>The Learn site consists of documentation, samples, training modules, certification &amp; credentials, shows, and Q&amp;A forums (similar to the Q&amp;A on Stack Overflow).</a:t>
            </a:r>
          </a:p>
          <a:p>
            <a:endParaRPr lang="en-US" dirty="0"/>
          </a:p>
          <a:p>
            <a:r>
              <a:rPr lang="en-US" dirty="0"/>
              <a:t>There are also sections for Credentials, Code Samples, Assessments, and Shows.</a:t>
            </a:r>
          </a:p>
        </p:txBody>
      </p:sp>
    </p:spTree>
    <p:extLst>
      <p:ext uri="{BB962C8B-B14F-4D97-AF65-F5344CB8AC3E}">
        <p14:creationId xmlns:p14="http://schemas.microsoft.com/office/powerpoint/2010/main" val="2796671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sz="1200" dirty="0">
                <a:latin typeface="Segoe UI"/>
                <a:cs typeface="Segoe UI"/>
              </a:rPr>
              <a:t>As I mentioned, there are many content teams in our org, concentrating on different product areas on Microsoft Learn. We have content teams for all the products that you're familiar with.</a:t>
            </a:r>
            <a:endParaRPr lang="en-US" dirty="0"/>
          </a:p>
          <a:p>
            <a:pPr defTabSz="914400">
              <a:defRPr/>
            </a:pPr>
            <a:endParaRPr lang="en-US" sz="1200" dirty="0">
              <a:latin typeface="Segoe UI"/>
              <a:cs typeface="Segoe UI"/>
            </a:endParaRPr>
          </a:p>
          <a:p>
            <a:pPr defTabSz="914400">
              <a:defRPr/>
            </a:pPr>
            <a:r>
              <a:rPr lang="en-US" sz="1200" dirty="0">
                <a:latin typeface="Segoe UI"/>
                <a:cs typeface="Segoe UI"/>
              </a:rPr>
              <a:t>Through Learn, we provide access to documentation, samples, and training, and we foster community interaction through Q&amp;A. We accept bugs, suggestions, and feedback, and we want to connect with you.</a:t>
            </a:r>
          </a:p>
          <a:p>
            <a:pPr defTabSz="914400">
              <a:defRPr/>
            </a:pPr>
            <a:endParaRPr lang="en-US" sz="1200" dirty="0">
              <a:latin typeface="Segoe UI"/>
              <a:cs typeface="Segoe UI"/>
            </a:endParaRPr>
          </a:p>
          <a:p>
            <a:pPr defTabSz="914400">
              <a:defRPr/>
            </a:pPr>
            <a:r>
              <a:rPr lang="en-US" sz="1200" dirty="0">
                <a:latin typeface="Segoe UI"/>
                <a:cs typeface="Segoe UI"/>
              </a:rPr>
              <a:t>Our content developers have a mix of expertise. Most have a technical background, but some have come from a background in writing or education.</a:t>
            </a:r>
          </a:p>
          <a:p>
            <a:pPr defTabSz="914400">
              <a:defRPr/>
            </a:pPr>
            <a:endParaRPr lang="en-US" sz="1200" dirty="0">
              <a:latin typeface="Segoe UI"/>
              <a:cs typeface="Segoe UI"/>
            </a:endParaRPr>
          </a:p>
          <a:p>
            <a:pPr defTabSz="914400">
              <a:defRPr/>
            </a:pPr>
            <a:r>
              <a:rPr lang="en-US" sz="1200" dirty="0">
                <a:latin typeface="Segoe UI"/>
                <a:cs typeface="Segoe UI"/>
              </a:rPr>
              <a:t>The product teams at Microsoft view Learn as a way to educate users, enhance product adoption, and as a method of technical marketing.</a:t>
            </a:r>
          </a:p>
        </p:txBody>
      </p:sp>
    </p:spTree>
    <p:extLst>
      <p:ext uri="{BB962C8B-B14F-4D97-AF65-F5344CB8AC3E}">
        <p14:creationId xmlns:p14="http://schemas.microsoft.com/office/powerpoint/2010/main" val="1694019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get familiar with the Learn site with a few essential tips and tricks.</a:t>
            </a:r>
          </a:p>
        </p:txBody>
      </p:sp>
    </p:spTree>
    <p:extLst>
      <p:ext uri="{BB962C8B-B14F-4D97-AF65-F5344CB8AC3E}">
        <p14:creationId xmlns:p14="http://schemas.microsoft.com/office/powerpoint/2010/main" val="1775577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Learn tips &amp; tricks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Cluster of buttons at the top of the content: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a:t>
            </a:r>
            <a:r>
              <a:rPr lang="en-US" sz="1200" b="1" dirty="0">
                <a:effectLst/>
                <a:latin typeface="Aptos" panose="020B0004020202020204" pitchFamily="34" charset="0"/>
                <a:ea typeface="Aptos" panose="020B0004020202020204" pitchFamily="34" charset="0"/>
                <a:cs typeface="Times New Roman" panose="02020603050405020304" pitchFamily="18" charset="0"/>
              </a:rPr>
              <a:t>Plus</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Allows you to save links to collections. This can organize docs into groups that you might be using for a specific project or certification exam. You can save docs to a collection alongside training modules and Q&amp;A pages to gather your materials into one place.</a:t>
            </a: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Times New Roman" panose="02020603050405020304" pitchFamily="18" charset="0"/>
              </a:rPr>
              <a:t>Pencil</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An edit button that helps you start a new PR, and that is something we’ll talk about in detail shortly.</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dropdown button with three dots provides sharing options.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feedback button pops open a feedback entry dialog. You can also scroll down to Submit feedback options at bottom of the page.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Two search boxes on the page: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First, at the top-right, you can search the entire Learn site. From that results page, you can filter your search based on technology, content type, etc.</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other search box is on top of the table of contents on the left. The TOC includes many different articles for the product, and it’s here you can search titles inside a given Table of Contents. You might find that more convenient than a wider scoped search.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At the top of each article, you’ll see a navigation for the article’s major headings. (</a:t>
            </a:r>
            <a:r>
              <a:rPr lang="en-US" sz="1200" b="1" dirty="0">
                <a:effectLst/>
                <a:latin typeface="Aptos" panose="020B0004020202020204" pitchFamily="34" charset="0"/>
                <a:ea typeface="Aptos" panose="020B0004020202020204" pitchFamily="34" charset="0"/>
                <a:cs typeface="Times New Roman" panose="02020603050405020304" pitchFamily="18" charset="0"/>
              </a:rPr>
              <a:t>In this article</a:t>
            </a:r>
            <a:r>
              <a:rPr lang="en-US" sz="12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article header links are reflected in the URL when clicked. It’s handy you want to send a colleague a link to a specific heading/section. You can also hover on a heading, see the link graphic appear, and copy the URL with the page anchor appended.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Bottom left-hand corner of the page (below the TOC - the </a:t>
            </a:r>
            <a:r>
              <a:rPr lang="en-US" sz="1200" b="1" dirty="0">
                <a:effectLst/>
                <a:latin typeface="Aptos" panose="020B0004020202020204" pitchFamily="34" charset="0"/>
                <a:ea typeface="Aptos" panose="020B0004020202020204" pitchFamily="34" charset="0"/>
                <a:cs typeface="Times New Roman" panose="02020603050405020304" pitchFamily="18" charset="0"/>
              </a:rPr>
              <a:t>Download PDF</a:t>
            </a:r>
            <a:r>
              <a:rPr lang="en-US" sz="1200" dirty="0">
                <a:effectLst/>
                <a:latin typeface="Aptos" panose="020B0004020202020204" pitchFamily="34" charset="0"/>
                <a:ea typeface="Aptos" panose="020B0004020202020204" pitchFamily="34" charset="0"/>
                <a:cs typeface="Times New Roman" panose="02020603050405020304" pitchFamily="18" charset="0"/>
              </a:rPr>
              <a:t> option.</a:t>
            </a:r>
          </a:p>
          <a:p>
            <a:pPr marL="0" marR="0">
              <a:lnSpc>
                <a:spcPct val="107000"/>
              </a:lnSpc>
              <a:spcBef>
                <a:spcPts val="0"/>
              </a:spcBef>
              <a:spcAft>
                <a:spcPts val="800"/>
              </a:spcAft>
            </a:pPr>
            <a:endParaRPr lang="en-US" sz="1200" b="1"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b="1" dirty="0">
                <a:effectLst/>
                <a:latin typeface="Aptos" panose="020B0004020202020204" pitchFamily="34" charset="0"/>
                <a:ea typeface="Aptos" panose="020B0004020202020204" pitchFamily="34" charset="0"/>
                <a:cs typeface="Times New Roman" panose="02020603050405020304" pitchFamily="18" charset="0"/>
              </a:rPr>
              <a:t>Monikers</a:t>
            </a:r>
            <a:r>
              <a:rPr lang="en-US" sz="1200" dirty="0">
                <a:effectLst/>
                <a:latin typeface="Aptos" panose="020B0004020202020204" pitchFamily="34" charset="0"/>
                <a:ea typeface="Aptos" panose="020B0004020202020204" pitchFamily="34" charset="0"/>
                <a:cs typeface="Times New Roman" panose="02020603050405020304" pitchFamily="18" charset="0"/>
              </a:rPr>
              <a:t> - Where it makes sense, the same doc might include different information for different versions of the product mentioned: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may use the same article with various versions of content for different versions of a product (Windows SDK versions, .NET versions, SQL Server versions, etc.)</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can enclose markdown within "moniker" blocks to show different content for different versions, depending on what is passed in the URL query string parameters. If something doesn’t look right on a page, look at the selected version.</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Can affect the Table of Contents by including or excluding certain articles.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Handle versioning via tabs inside the document or clearly state the versions in the Applies To row at the top of the article or use colorful Note boxes throughout to make sure you know what version of Windows or .NET the content covers.</a:t>
            </a:r>
          </a:p>
        </p:txBody>
      </p:sp>
    </p:spTree>
    <p:extLst>
      <p:ext uri="{BB962C8B-B14F-4D97-AF65-F5344CB8AC3E}">
        <p14:creationId xmlns:p14="http://schemas.microsoft.com/office/powerpoint/2010/main" val="2867567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So, how can you contribute to Microsoft Docs? For documentation issues, use either:</a:t>
            </a:r>
          </a:p>
          <a:p>
            <a:endParaRPr lang="en-US" sz="1200" dirty="0">
              <a:latin typeface="Segoe UI"/>
              <a:cs typeface="Segoe UI"/>
            </a:endParaRPr>
          </a:p>
          <a:p>
            <a:r>
              <a:rPr lang="en-US" sz="1200" dirty="0">
                <a:latin typeface="Segoe UI"/>
                <a:cs typeface="Segoe UI"/>
              </a:rPr>
              <a:t>1. GitHub Issues </a:t>
            </a:r>
            <a:endParaRPr lang="en-US" sz="1200" dirty="0">
              <a:cs typeface="Segoe UI"/>
            </a:endParaRPr>
          </a:p>
          <a:p>
            <a:r>
              <a:rPr lang="en-US" sz="1200" dirty="0">
                <a:latin typeface="Segoe UI"/>
                <a:cs typeface="Segoe UI"/>
              </a:rPr>
              <a:t>2. Git Pull Requests, just as if you were contributing to any other open-source project.</a:t>
            </a:r>
          </a:p>
          <a:p>
            <a:r>
              <a:rPr lang="en-US" sz="1200" dirty="0">
                <a:latin typeface="Segoe UI"/>
                <a:cs typeface="Segoe UI"/>
              </a:rPr>
              <a:t>3. Send Feedback anonymously.</a:t>
            </a:r>
          </a:p>
          <a:p>
            <a:endParaRPr lang="en-US" dirty="0"/>
          </a:p>
          <a:p>
            <a:r>
              <a:rPr lang="en-US" sz="1200" dirty="0">
                <a:latin typeface="Segoe UI"/>
                <a:cs typeface="Segoe UI"/>
              </a:rPr>
              <a:t>Contributing can be done easily through the browser. You don't have to learn git commands or any other tooling. You don't need to install anything. The browser workflow allows you to contribute without having to know what a fork, clone, push, or pull is. We’ll look at that process later if you’re unfamiliar.</a:t>
            </a:r>
          </a:p>
          <a:p>
            <a:endParaRPr lang="en-US" sz="1200" dirty="0">
              <a:latin typeface="Segoe UI"/>
              <a:cs typeface="Segoe UI"/>
            </a:endParaRPr>
          </a:p>
          <a:p>
            <a:r>
              <a:rPr lang="en-US" sz="1200" dirty="0">
                <a:latin typeface="Segoe UI"/>
                <a:cs typeface="Segoe UI"/>
              </a:rPr>
              <a:t>If you already work with Git or GitHub and are familiar with pull requests and remote repositories, you can also work locally with VS Code and your favorite git tooling.</a:t>
            </a:r>
          </a:p>
          <a:p>
            <a:endParaRPr lang="en-US" dirty="0"/>
          </a:p>
          <a:p>
            <a:pPr defTabSz="914400">
              <a:lnSpc>
                <a:spcPct val="100000"/>
              </a:lnSpc>
              <a:spcAft>
                <a:spcPts val="0"/>
              </a:spcAft>
              <a:defRPr/>
            </a:pPr>
            <a:r>
              <a:rPr lang="en-US" sz="1200" dirty="0">
                <a:latin typeface="Segoe UI"/>
                <a:cs typeface="Segoe UI"/>
              </a:rPr>
              <a:t>We know that a lot of folks in many of our product areas (like Office app users) aren’t familiar with Git, and that’s not a problem! Anyone can help, easily, using only your browser. </a:t>
            </a:r>
            <a:endParaRPr lang="en-US" sz="1200" dirty="0">
              <a:cs typeface="Segoe UI"/>
            </a:endParaRPr>
          </a:p>
        </p:txBody>
      </p:sp>
    </p:spTree>
    <p:extLst>
      <p:ext uri="{BB962C8B-B14F-4D97-AF65-F5344CB8AC3E}">
        <p14:creationId xmlns:p14="http://schemas.microsoft.com/office/powerpoint/2010/main" val="3852752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If you're new to contributing to Learn, we have a step-by-step tutorial in our Contributor's Guide at this URL here to guide you through the process of creating a PR.</a:t>
            </a:r>
          </a:p>
          <a:p>
            <a:endParaRPr lang="en-US" dirty="0">
              <a:cs typeface="Segoe UI" panose="020B0502040204020203" pitchFamily="34" charset="0"/>
            </a:endParaRPr>
          </a:p>
          <a:p>
            <a:r>
              <a:rPr lang="en-US" sz="1200" dirty="0">
                <a:latin typeface="+mn-lt"/>
              </a:rPr>
              <a:t>By contributing to Microsoft Learn, you can be a part of the community and help edit docs that everyone uses.</a:t>
            </a:r>
            <a:endParaRPr lang="en-US" sz="1200" dirty="0">
              <a:latin typeface="+mn-lt"/>
              <a:cs typeface="Calibri"/>
            </a:endParaRPr>
          </a:p>
          <a:p>
            <a:pPr lvl="0" rtl="0"/>
            <a:endParaRPr lang="en-US" sz="1200" dirty="0">
              <a:latin typeface="+mn-lt"/>
            </a:endParaRPr>
          </a:p>
          <a:p>
            <a:r>
              <a:rPr lang="en-US" sz="1200" dirty="0">
                <a:latin typeface="+mn-lt"/>
              </a:rPr>
              <a:t>We’ll talk about the contributor designation displayed on the top of every article. We have a significant number of pageview across the Learn site.</a:t>
            </a:r>
          </a:p>
          <a:p>
            <a:endParaRPr lang="en-US" sz="1200" dirty="0">
              <a:latin typeface="+mn-lt"/>
            </a:endParaRPr>
          </a:p>
          <a:p>
            <a:r>
              <a:rPr lang="en-US" sz="1200" dirty="0">
                <a:latin typeface="+mn-lt"/>
              </a:rPr>
              <a:t>You can do this entirely in the browser if you want, with nothing to install.</a:t>
            </a:r>
            <a:endParaRPr lang="en-US" sz="1200" dirty="0">
              <a:latin typeface="+mn-lt"/>
              <a:cs typeface="Calibri"/>
            </a:endParaRPr>
          </a:p>
          <a:p>
            <a:pPr lvl="0" rtl="0"/>
            <a:endParaRPr lang="en-US" sz="1200" dirty="0">
              <a:latin typeface="+mn-lt"/>
            </a:endParaRPr>
          </a:p>
          <a:p>
            <a:pPr fontAlgn="base"/>
            <a:r>
              <a:rPr lang="en-US" sz="1200" dirty="0">
                <a:latin typeface="Segoe UI"/>
                <a:cs typeface="Segoe UI"/>
              </a:rPr>
              <a:t>You’re about to get an inside peek at the process behind Microsoft’s Documentation as Code approach.</a:t>
            </a:r>
            <a:endParaRPr lang="en-US" sz="1200" dirty="0">
              <a:cs typeface="Segoe UI"/>
            </a:endParaRPr>
          </a:p>
        </p:txBody>
      </p:sp>
    </p:spTree>
    <p:extLst>
      <p:ext uri="{BB962C8B-B14F-4D97-AF65-F5344CB8AC3E}">
        <p14:creationId xmlns:p14="http://schemas.microsoft.com/office/powerpoint/2010/main" val="129884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1/31/2025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1/31/2025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eedback.azure.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tnet.microsoft.com/platform/suppor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style-guide/welcom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learn.microsoft.com/Contribute/conten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training/githu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learn.microsoft.com/training/modules/use-git-from-vs-code" TargetMode="External"/><Relationship Id="rId4" Type="http://schemas.openxmlformats.org/officeDocument/2006/relationships/hyperlink" Target="https://learn.microsoft.com/training/paths/intro-to-vc-gi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microsoftdocs" TargetMode="External"/><Relationship Id="rId3" Type="http://schemas.openxmlformats.org/officeDocument/2006/relationships/hyperlink" Target="https://learn.microsoft.com/contribute/" TargetMode="External"/><Relationship Id="rId7" Type="http://schemas.openxmlformats.org/officeDocument/2006/relationships/hyperlink" Target="https://learn.microsoft.com/contribute/content/how-to-write-docs-auth-pack"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learn.microsoft.com/training/modules/contribute-to-docs-browser/" TargetMode="External"/><Relationship Id="rId5" Type="http://schemas.openxmlformats.org/officeDocument/2006/relationships/hyperlink" Target="https://learn.microsoft.com/style-guide/welcome/" TargetMode="External"/><Relationship Id="rId4" Type="http://schemas.openxmlformats.org/officeDocument/2006/relationships/hyperlink" Target="https://learn.microsoft.com/Contribute/content/" TargetMode="External"/><Relationship Id="rId9" Type="http://schemas.openxmlformats.org/officeDocument/2006/relationships/hyperlink" Target="https://github.com/alvinashcraft/speakin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mailto:alashcraft@gmail.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linkedin.com/in/alvinashcraft" TargetMode="External"/><Relationship Id="rId4" Type="http://schemas.openxmlformats.org/officeDocument/2006/relationships/hyperlink" Target="https://bsky.app/profile/alvinashcraft.com"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doc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learn.microsoft.com/answers" TargetMode="External"/><Relationship Id="rId4" Type="http://schemas.openxmlformats.org/officeDocument/2006/relationships/hyperlink" Target="https://learn.microsoft.com/train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22277" y="2555355"/>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3BDBC2"/>
                </a:solidFill>
                <a:latin typeface="Arial" charset="0"/>
                <a:cs typeface="+mn-cs"/>
              </a:rPr>
              <a:t>Alvin Ashcraft</a:t>
            </a:r>
            <a:endParaRPr lang="en-US" sz="2800" b="1" dirty="0">
              <a:solidFill>
                <a:srgbClr val="3BDBC2"/>
              </a:solidFill>
              <a:latin typeface="Arial" charset="0"/>
              <a:cs typeface="+mn-cs"/>
            </a:endParaRPr>
          </a:p>
          <a:p>
            <a:pPr>
              <a:defRPr/>
            </a:pPr>
            <a:r>
              <a:rPr lang="en-US" sz="2400" b="1" dirty="0">
                <a:solidFill>
                  <a:srgbClr val="3BDBC2"/>
                </a:solidFill>
                <a:latin typeface="Arial" charset="0"/>
              </a:rPr>
              <a:t>Sr. Content Developer</a:t>
            </a:r>
          </a:p>
          <a:p>
            <a:pPr>
              <a:defRPr/>
            </a:pPr>
            <a:r>
              <a:rPr lang="en-US" sz="2400" b="1" dirty="0">
                <a:solidFill>
                  <a:srgbClr val="3BDBC2"/>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457200" y="3986760"/>
            <a:ext cx="29051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2000" dirty="0">
                <a:solidFill>
                  <a:srgbClr val="3BDBC2"/>
                </a:solidFill>
                <a:latin typeface="Arial" charset="0"/>
              </a:rPr>
              <a:t>Level: Beginner</a:t>
            </a:r>
          </a:p>
          <a:p>
            <a:endParaRPr lang="en-US" b="1" dirty="0">
              <a:solidFill>
                <a:schemeClr val="accent1"/>
              </a:solidFill>
              <a:latin typeface="Arial" charset="0"/>
            </a:endParaRPr>
          </a:p>
        </p:txBody>
      </p:sp>
      <p:sp>
        <p:nvSpPr>
          <p:cNvPr id="8" name="Rectangle 3"/>
          <p:cNvSpPr txBox="1">
            <a:spLocks noChangeArrowheads="1"/>
          </p:cNvSpPr>
          <p:nvPr/>
        </p:nvSpPr>
        <p:spPr bwMode="auto">
          <a:xfrm>
            <a:off x="3810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Learn, Share &amp; Grow: Become a Microsoft Learn contributor</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05C9-B44A-AAFE-BF22-83B792E228B4}"/>
              </a:ext>
            </a:extLst>
          </p:cNvPr>
          <p:cNvSpPr>
            <a:spLocks noGrp="1"/>
          </p:cNvSpPr>
          <p:nvPr>
            <p:ph type="title"/>
          </p:nvPr>
        </p:nvSpPr>
        <p:spPr/>
        <p:txBody>
          <a:bodyPr/>
          <a:lstStyle/>
          <a:p>
            <a:r>
              <a:rPr lang="en-US" dirty="0"/>
              <a:t>Anyone Can Contribute</a:t>
            </a:r>
          </a:p>
        </p:txBody>
      </p:sp>
      <p:sp>
        <p:nvSpPr>
          <p:cNvPr id="3" name="Content Placeholder 2">
            <a:extLst>
              <a:ext uri="{FF2B5EF4-FFF2-40B4-BE49-F238E27FC236}">
                <a16:creationId xmlns:a16="http://schemas.microsoft.com/office/drawing/2014/main" id="{383B0E1E-40C6-52D4-05BE-A2FA58FF00D4}"/>
              </a:ext>
            </a:extLst>
          </p:cNvPr>
          <p:cNvSpPr>
            <a:spLocks noGrp="1"/>
          </p:cNvSpPr>
          <p:nvPr>
            <p:ph idx="1"/>
          </p:nvPr>
        </p:nvSpPr>
        <p:spPr/>
        <p:txBody>
          <a:bodyPr/>
          <a:lstStyle/>
          <a:p>
            <a:r>
              <a:rPr lang="en-US" dirty="0"/>
              <a:t>Edit content for the entire community</a:t>
            </a:r>
          </a:p>
          <a:p>
            <a:r>
              <a:rPr lang="en-US" dirty="0"/>
              <a:t>Contributors listed on each topic</a:t>
            </a:r>
          </a:p>
          <a:p>
            <a:r>
              <a:rPr lang="en-US" dirty="0"/>
              <a:t>High monthly pageview count</a:t>
            </a:r>
          </a:p>
          <a:p>
            <a:r>
              <a:rPr lang="en-US" dirty="0"/>
              <a:t>Contribute in the browser</a:t>
            </a:r>
          </a:p>
          <a:p>
            <a:r>
              <a:rPr lang="en-US" dirty="0"/>
              <a:t>Get started: </a:t>
            </a:r>
            <a:r>
              <a:rPr lang="en-US" dirty="0">
                <a:hlinkClick r:id="rId3"/>
              </a:rPr>
              <a:t>learn.microsoft.com/contribute</a:t>
            </a:r>
            <a:endParaRPr lang="en-US" dirty="0"/>
          </a:p>
        </p:txBody>
      </p:sp>
    </p:spTree>
    <p:extLst>
      <p:ext uri="{BB962C8B-B14F-4D97-AF65-F5344CB8AC3E}">
        <p14:creationId xmlns:p14="http://schemas.microsoft.com/office/powerpoint/2010/main" val="500229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F7A6-5314-D33A-476C-8AA6799E3E85}"/>
              </a:ext>
            </a:extLst>
          </p:cNvPr>
          <p:cNvSpPr>
            <a:spLocks noGrp="1"/>
          </p:cNvSpPr>
          <p:nvPr>
            <p:ph type="title"/>
          </p:nvPr>
        </p:nvSpPr>
        <p:spPr/>
        <p:txBody>
          <a:bodyPr/>
          <a:lstStyle/>
          <a:p>
            <a:r>
              <a:rPr lang="en-US" dirty="0"/>
              <a:t>When to Submit Issues or PRs</a:t>
            </a:r>
          </a:p>
        </p:txBody>
      </p:sp>
      <p:sp>
        <p:nvSpPr>
          <p:cNvPr id="3" name="Content Placeholder 2">
            <a:extLst>
              <a:ext uri="{FF2B5EF4-FFF2-40B4-BE49-F238E27FC236}">
                <a16:creationId xmlns:a16="http://schemas.microsoft.com/office/drawing/2014/main" id="{93F61E94-C281-EEBE-F35C-3516A25BB290}"/>
              </a:ext>
            </a:extLst>
          </p:cNvPr>
          <p:cNvSpPr>
            <a:spLocks noGrp="1"/>
          </p:cNvSpPr>
          <p:nvPr>
            <p:ph idx="1"/>
          </p:nvPr>
        </p:nvSpPr>
        <p:spPr/>
        <p:txBody>
          <a:bodyPr>
            <a:normAutofit fontScale="85000" lnSpcReduction="10000"/>
          </a:bodyPr>
          <a:lstStyle/>
          <a:p>
            <a:r>
              <a:rPr lang="en-US" dirty="0"/>
              <a:t>Product support issue? Contact Support or a partner</a:t>
            </a:r>
          </a:p>
          <a:p>
            <a:r>
              <a:rPr lang="en-US" dirty="0"/>
              <a:t>For Azure product ideas &amp; feedback, use </a:t>
            </a:r>
            <a:r>
              <a:rPr lang="en-US" dirty="0">
                <a:hlinkClick r:id="rId3"/>
              </a:rPr>
              <a:t>feedback.azure.com</a:t>
            </a:r>
            <a:endParaRPr lang="en-US" dirty="0"/>
          </a:p>
          <a:p>
            <a:r>
              <a:rPr lang="en-US" dirty="0"/>
              <a:t>For Windows product feedback, use the Feedback app in the Microsoft Store</a:t>
            </a:r>
          </a:p>
          <a:p>
            <a:r>
              <a:rPr lang="en-US" dirty="0"/>
              <a:t>.NET support options: </a:t>
            </a:r>
            <a:r>
              <a:rPr lang="en-US" dirty="0">
                <a:hlinkClick r:id="rId4"/>
              </a:rPr>
              <a:t>dotnet.microsoft.com/platform/support</a:t>
            </a:r>
            <a:endParaRPr lang="en-US" dirty="0"/>
          </a:p>
          <a:p>
            <a:r>
              <a:rPr lang="en-US" dirty="0"/>
              <a:t>Learn feedback should address the documentation</a:t>
            </a:r>
          </a:p>
        </p:txBody>
      </p:sp>
    </p:spTree>
    <p:extLst>
      <p:ext uri="{BB962C8B-B14F-4D97-AF65-F5344CB8AC3E}">
        <p14:creationId xmlns:p14="http://schemas.microsoft.com/office/powerpoint/2010/main" val="3976875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0F76-70C4-1E28-1B62-3647312477BE}"/>
              </a:ext>
            </a:extLst>
          </p:cNvPr>
          <p:cNvSpPr>
            <a:spLocks noGrp="1"/>
          </p:cNvSpPr>
          <p:nvPr>
            <p:ph type="title"/>
          </p:nvPr>
        </p:nvSpPr>
        <p:spPr/>
        <p:txBody>
          <a:bodyPr/>
          <a:lstStyle/>
          <a:p>
            <a:r>
              <a:rPr lang="en-US" dirty="0"/>
              <a:t>Contribute with Issues</a:t>
            </a:r>
          </a:p>
        </p:txBody>
      </p:sp>
      <p:sp>
        <p:nvSpPr>
          <p:cNvPr id="3" name="Content Placeholder 2">
            <a:extLst>
              <a:ext uri="{FF2B5EF4-FFF2-40B4-BE49-F238E27FC236}">
                <a16:creationId xmlns:a16="http://schemas.microsoft.com/office/drawing/2014/main" id="{904C40E9-B727-4F8A-3938-CAB2B236D016}"/>
              </a:ext>
            </a:extLst>
          </p:cNvPr>
          <p:cNvSpPr>
            <a:spLocks noGrp="1"/>
          </p:cNvSpPr>
          <p:nvPr>
            <p:ph sz="half" idx="1"/>
          </p:nvPr>
        </p:nvSpPr>
        <p:spPr/>
        <p:txBody>
          <a:bodyPr/>
          <a:lstStyle/>
          <a:p>
            <a:r>
              <a:rPr lang="en-US" dirty="0"/>
              <a:t>GitHub Issue: Open a documentation issue</a:t>
            </a:r>
          </a:p>
          <a:p>
            <a:r>
              <a:rPr lang="en-US" dirty="0"/>
              <a:t>github.com/</a:t>
            </a:r>
            <a:r>
              <a:rPr lang="en-US" dirty="0" err="1"/>
              <a:t>MicrosoftDocs</a:t>
            </a:r>
            <a:endParaRPr lang="en-US" dirty="0"/>
          </a:p>
          <a:p>
            <a:r>
              <a:rPr lang="en-US" dirty="0"/>
              <a:t>Feedback widget</a:t>
            </a:r>
          </a:p>
          <a:p>
            <a:r>
              <a:rPr lang="en-US" dirty="0"/>
              <a:t>Demo time!</a:t>
            </a:r>
          </a:p>
        </p:txBody>
      </p:sp>
      <p:pic>
        <p:nvPicPr>
          <p:cNvPr id="5" name="Content Placeholder 4">
            <a:extLst>
              <a:ext uri="{FF2B5EF4-FFF2-40B4-BE49-F238E27FC236}">
                <a16:creationId xmlns:a16="http://schemas.microsoft.com/office/drawing/2014/main" id="{3B25CDB0-51A2-8A20-0C23-CC1DA38A20BA}"/>
              </a:ext>
            </a:extLst>
          </p:cNvPr>
          <p:cNvPicPr>
            <a:picLocks noGrp="1" noChangeAspect="1"/>
          </p:cNvPicPr>
          <p:nvPr>
            <p:ph sz="half" idx="2"/>
          </p:nvPr>
        </p:nvPicPr>
        <p:blipFill>
          <a:blip r:embed="rId3"/>
          <a:stretch>
            <a:fillRect/>
          </a:stretch>
        </p:blipFill>
        <p:spPr>
          <a:xfrm>
            <a:off x="4648200" y="2303276"/>
            <a:ext cx="4038600" cy="1187823"/>
          </a:xfrm>
          <a:prstGeom prst="rect">
            <a:avLst/>
          </a:prstGeom>
        </p:spPr>
      </p:pic>
    </p:spTree>
    <p:extLst>
      <p:ext uri="{BB962C8B-B14F-4D97-AF65-F5344CB8AC3E}">
        <p14:creationId xmlns:p14="http://schemas.microsoft.com/office/powerpoint/2010/main" val="2529580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D116-A243-9E10-059D-772E87267407}"/>
              </a:ext>
            </a:extLst>
          </p:cNvPr>
          <p:cNvSpPr>
            <a:spLocks noGrp="1"/>
          </p:cNvSpPr>
          <p:nvPr>
            <p:ph type="title"/>
          </p:nvPr>
        </p:nvSpPr>
        <p:spPr/>
        <p:txBody>
          <a:bodyPr/>
          <a:lstStyle/>
          <a:p>
            <a:r>
              <a:rPr lang="en-US" dirty="0"/>
              <a:t>Demo: Create a PR</a:t>
            </a:r>
          </a:p>
        </p:txBody>
      </p:sp>
      <p:sp>
        <p:nvSpPr>
          <p:cNvPr id="3" name="Content Placeholder 2">
            <a:extLst>
              <a:ext uri="{FF2B5EF4-FFF2-40B4-BE49-F238E27FC236}">
                <a16:creationId xmlns:a16="http://schemas.microsoft.com/office/drawing/2014/main" id="{1C117E88-FA83-3D71-C66A-CEB51EC1ECE4}"/>
              </a:ext>
            </a:extLst>
          </p:cNvPr>
          <p:cNvSpPr>
            <a:spLocks noGrp="1"/>
          </p:cNvSpPr>
          <p:nvPr>
            <p:ph idx="1"/>
          </p:nvPr>
        </p:nvSpPr>
        <p:spPr/>
        <p:txBody>
          <a:bodyPr>
            <a:normAutofit lnSpcReduction="10000"/>
          </a:bodyPr>
          <a:lstStyle/>
          <a:p>
            <a:r>
              <a:rPr lang="en-US" dirty="0"/>
              <a:t>Edit an article</a:t>
            </a:r>
          </a:p>
          <a:p>
            <a:r>
              <a:rPr lang="en-US" dirty="0"/>
              <a:t>Working with markdown</a:t>
            </a:r>
          </a:p>
          <a:p>
            <a:r>
              <a:rPr lang="en-US" dirty="0"/>
              <a:t>Preview your changes</a:t>
            </a:r>
          </a:p>
          <a:p>
            <a:r>
              <a:rPr lang="en-US" dirty="0"/>
              <a:t>Create a new PR</a:t>
            </a:r>
          </a:p>
          <a:p>
            <a:r>
              <a:rPr lang="en-US" dirty="0"/>
              <a:t>The PR review process</a:t>
            </a:r>
          </a:p>
          <a:p>
            <a:r>
              <a:rPr lang="en-US" dirty="0"/>
              <a:t>Additional commits and suggesting changes</a:t>
            </a:r>
          </a:p>
        </p:txBody>
      </p:sp>
    </p:spTree>
    <p:extLst>
      <p:ext uri="{BB962C8B-B14F-4D97-AF65-F5344CB8AC3E}">
        <p14:creationId xmlns:p14="http://schemas.microsoft.com/office/powerpoint/2010/main" val="2222890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5DCD-304D-A73C-B706-8813404BB75E}"/>
              </a:ext>
            </a:extLst>
          </p:cNvPr>
          <p:cNvSpPr>
            <a:spLocks noGrp="1"/>
          </p:cNvSpPr>
          <p:nvPr>
            <p:ph type="title"/>
          </p:nvPr>
        </p:nvSpPr>
        <p:spPr/>
        <p:txBody>
          <a:bodyPr>
            <a:normAutofit fontScale="90000"/>
          </a:bodyPr>
          <a:lstStyle/>
          <a:p>
            <a:r>
              <a:rPr lang="en-US" dirty="0"/>
              <a:t>Stop Worrying &amp; Love the Pull Request</a:t>
            </a:r>
          </a:p>
        </p:txBody>
      </p:sp>
      <p:sp>
        <p:nvSpPr>
          <p:cNvPr id="3" name="Content Placeholder 2">
            <a:extLst>
              <a:ext uri="{FF2B5EF4-FFF2-40B4-BE49-F238E27FC236}">
                <a16:creationId xmlns:a16="http://schemas.microsoft.com/office/drawing/2014/main" id="{022EBA38-035C-A6E0-5FA2-4B5D45954117}"/>
              </a:ext>
            </a:extLst>
          </p:cNvPr>
          <p:cNvSpPr>
            <a:spLocks noGrp="1"/>
          </p:cNvSpPr>
          <p:nvPr>
            <p:ph idx="1"/>
          </p:nvPr>
        </p:nvSpPr>
        <p:spPr/>
        <p:txBody>
          <a:bodyPr>
            <a:normAutofit fontScale="70000" lnSpcReduction="20000"/>
          </a:bodyPr>
          <a:lstStyle/>
          <a:p>
            <a:r>
              <a:rPr lang="en-US" dirty="0"/>
              <a:t>If you're not sure how it should change, give it a shot. </a:t>
            </a:r>
          </a:p>
          <a:p>
            <a:r>
              <a:rPr lang="en-US" dirty="0"/>
              <a:t>Image or graphic needs to be updated? We got it.</a:t>
            </a:r>
          </a:p>
          <a:p>
            <a:r>
              <a:rPr lang="en-US" dirty="0"/>
              <a:t>Capitalization is Tough. We get it.</a:t>
            </a:r>
          </a:p>
          <a:p>
            <a:pPr lvl="1"/>
            <a:r>
              <a:rPr lang="en-US" dirty="0"/>
              <a:t>“Azure SQL Managed Instance” vs “a managed instance”</a:t>
            </a:r>
          </a:p>
          <a:p>
            <a:pPr lvl="1"/>
            <a:r>
              <a:rPr lang="en-US" dirty="0"/>
              <a:t>“Azure Functions” vs “a function”</a:t>
            </a:r>
          </a:p>
          <a:p>
            <a:pPr lvl="1"/>
            <a:r>
              <a:rPr lang="en-US" dirty="0"/>
              <a:t>When you go to Taco Hut, you eat a taco, not a Taco.</a:t>
            </a:r>
          </a:p>
          <a:p>
            <a:r>
              <a:rPr lang="en-US" dirty="0"/>
              <a:t>Above all, be simple and human - </a:t>
            </a:r>
            <a:r>
              <a:rPr lang="en-US" dirty="0">
                <a:hlinkClick r:id="rId3"/>
              </a:rPr>
              <a:t>https://learn.microsoft.com/style-guide/welcome/</a:t>
            </a:r>
            <a:r>
              <a:rPr lang="en-US" dirty="0"/>
              <a:t> </a:t>
            </a:r>
          </a:p>
          <a:p>
            <a:r>
              <a:rPr lang="en-US" dirty="0"/>
              <a:t>Get Help - </a:t>
            </a:r>
            <a:r>
              <a:rPr lang="en-US" dirty="0">
                <a:hlinkClick r:id="rId4"/>
              </a:rPr>
              <a:t>https://learn.microsoft.com/Contribute/content/</a:t>
            </a:r>
            <a:r>
              <a:rPr lang="en-US" dirty="0"/>
              <a:t> </a:t>
            </a:r>
          </a:p>
        </p:txBody>
      </p:sp>
    </p:spTree>
    <p:extLst>
      <p:ext uri="{BB962C8B-B14F-4D97-AF65-F5344CB8AC3E}">
        <p14:creationId xmlns:p14="http://schemas.microsoft.com/office/powerpoint/2010/main" val="3773676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79C9-599B-1FF2-5A5C-8A4D3B9134F0}"/>
              </a:ext>
            </a:extLst>
          </p:cNvPr>
          <p:cNvSpPr>
            <a:spLocks noGrp="1"/>
          </p:cNvSpPr>
          <p:nvPr>
            <p:ph type="title"/>
          </p:nvPr>
        </p:nvSpPr>
        <p:spPr/>
        <p:txBody>
          <a:bodyPr/>
          <a:lstStyle/>
          <a:p>
            <a:r>
              <a:rPr lang="en-US" dirty="0"/>
              <a:t>Contributions: Wrap-up</a:t>
            </a:r>
          </a:p>
        </p:txBody>
      </p:sp>
      <p:sp>
        <p:nvSpPr>
          <p:cNvPr id="4" name="Content Placeholder 3">
            <a:extLst>
              <a:ext uri="{FF2B5EF4-FFF2-40B4-BE49-F238E27FC236}">
                <a16:creationId xmlns:a16="http://schemas.microsoft.com/office/drawing/2014/main" id="{C7852B44-E871-F5A0-D95B-BE15F099D716}"/>
              </a:ext>
            </a:extLst>
          </p:cNvPr>
          <p:cNvSpPr>
            <a:spLocks noGrp="1"/>
          </p:cNvSpPr>
          <p:nvPr>
            <p:ph sz="half" idx="1"/>
          </p:nvPr>
        </p:nvSpPr>
        <p:spPr/>
        <p:txBody>
          <a:bodyPr>
            <a:normAutofit fontScale="77500" lnSpcReduction="20000"/>
          </a:bodyPr>
          <a:lstStyle/>
          <a:p>
            <a:r>
              <a:rPr lang="en-US" dirty="0"/>
              <a:t>GitHub Issue – suggest changes or report a problem</a:t>
            </a:r>
          </a:p>
          <a:p>
            <a:r>
              <a:rPr lang="en-US" dirty="0"/>
              <a:t>Feedback – anonymous feedback, no follow-up</a:t>
            </a:r>
          </a:p>
          <a:p>
            <a:r>
              <a:rPr lang="en-US" dirty="0"/>
              <a:t>PR – contribute directly to articles</a:t>
            </a:r>
          </a:p>
          <a:p>
            <a:r>
              <a:rPr lang="en-US" dirty="0"/>
              <a:t>Guidance: </a:t>
            </a:r>
            <a:r>
              <a:rPr lang="en-US" dirty="0">
                <a:hlinkClick r:id="rId3"/>
              </a:rPr>
              <a:t>learn.microsoft.com/contribute</a:t>
            </a:r>
            <a:r>
              <a:rPr lang="en-US" dirty="0"/>
              <a:t> </a:t>
            </a:r>
          </a:p>
          <a:p>
            <a:r>
              <a:rPr lang="en-US" dirty="0"/>
              <a:t>Get credit with a PR!</a:t>
            </a:r>
          </a:p>
        </p:txBody>
      </p:sp>
      <p:pic>
        <p:nvPicPr>
          <p:cNvPr id="6" name="Content Placeholder 5" descr="A screenshot of the Contained Databases popup &quot;Contributors to this article&quot; window">
            <a:extLst>
              <a:ext uri="{FF2B5EF4-FFF2-40B4-BE49-F238E27FC236}">
                <a16:creationId xmlns:a16="http://schemas.microsoft.com/office/drawing/2014/main" id="{EBB8BCB5-B548-8149-3168-3C714FF8CCF6}"/>
              </a:ext>
            </a:extLst>
          </p:cNvPr>
          <p:cNvPicPr>
            <a:picLocks noGrp="1" noChangeAspect="1"/>
          </p:cNvPicPr>
          <p:nvPr>
            <p:ph sz="half" idx="2"/>
          </p:nvPr>
        </p:nvPicPr>
        <p:blipFill>
          <a:blip r:embed="rId4"/>
          <a:stretch>
            <a:fillRect/>
          </a:stretch>
        </p:blipFill>
        <p:spPr>
          <a:xfrm>
            <a:off x="4648200" y="1601960"/>
            <a:ext cx="4038600" cy="2590455"/>
          </a:xfrm>
          <a:prstGeom prst="rect">
            <a:avLst/>
          </a:prstGeom>
        </p:spPr>
      </p:pic>
    </p:spTree>
    <p:extLst>
      <p:ext uri="{BB962C8B-B14F-4D97-AF65-F5344CB8AC3E}">
        <p14:creationId xmlns:p14="http://schemas.microsoft.com/office/powerpoint/2010/main" val="92924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6FDB-0A4E-BA94-657F-924F4DA929CA}"/>
              </a:ext>
            </a:extLst>
          </p:cNvPr>
          <p:cNvSpPr>
            <a:spLocks noGrp="1"/>
          </p:cNvSpPr>
          <p:nvPr>
            <p:ph type="title"/>
          </p:nvPr>
        </p:nvSpPr>
        <p:spPr/>
        <p:txBody>
          <a:bodyPr/>
          <a:lstStyle/>
          <a:p>
            <a:r>
              <a:rPr lang="en-US" dirty="0"/>
              <a:t>Bonus: Our Docs Workflow</a:t>
            </a:r>
          </a:p>
        </p:txBody>
      </p:sp>
      <p:sp>
        <p:nvSpPr>
          <p:cNvPr id="3" name="Text Placeholder 2">
            <a:extLst>
              <a:ext uri="{FF2B5EF4-FFF2-40B4-BE49-F238E27FC236}">
                <a16:creationId xmlns:a16="http://schemas.microsoft.com/office/drawing/2014/main" id="{EEC508C2-E237-F032-064B-40FC20301EF3}"/>
              </a:ext>
            </a:extLst>
          </p:cNvPr>
          <p:cNvSpPr>
            <a:spLocks noGrp="1"/>
          </p:cNvSpPr>
          <p:nvPr>
            <p:ph type="body" idx="1"/>
          </p:nvPr>
        </p:nvSpPr>
        <p:spPr/>
        <p:txBody>
          <a:bodyPr/>
          <a:lstStyle/>
          <a:p>
            <a:r>
              <a:rPr lang="en-US" dirty="0"/>
              <a:t>Working locally with public and private repos</a:t>
            </a:r>
          </a:p>
        </p:txBody>
      </p:sp>
    </p:spTree>
    <p:extLst>
      <p:ext uri="{BB962C8B-B14F-4D97-AF65-F5344CB8AC3E}">
        <p14:creationId xmlns:p14="http://schemas.microsoft.com/office/powerpoint/2010/main" val="2826663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E82B-1D19-CCD0-603C-A195B0C6633A}"/>
              </a:ext>
            </a:extLst>
          </p:cNvPr>
          <p:cNvSpPr>
            <a:spLocks noGrp="1"/>
          </p:cNvSpPr>
          <p:nvPr>
            <p:ph type="title"/>
          </p:nvPr>
        </p:nvSpPr>
        <p:spPr/>
        <p:txBody>
          <a:bodyPr>
            <a:normAutofit fontScale="90000"/>
          </a:bodyPr>
          <a:lstStyle/>
          <a:p>
            <a:r>
              <a:rPr lang="en-US" dirty="0"/>
              <a:t>Microsoft Learn – Behind the Scenes</a:t>
            </a:r>
          </a:p>
        </p:txBody>
      </p:sp>
      <p:sp>
        <p:nvSpPr>
          <p:cNvPr id="3" name="Content Placeholder 2">
            <a:extLst>
              <a:ext uri="{FF2B5EF4-FFF2-40B4-BE49-F238E27FC236}">
                <a16:creationId xmlns:a16="http://schemas.microsoft.com/office/drawing/2014/main" id="{E169C14B-0F95-1F62-786A-C3BC336B3B2E}"/>
              </a:ext>
            </a:extLst>
          </p:cNvPr>
          <p:cNvSpPr>
            <a:spLocks noGrp="1"/>
          </p:cNvSpPr>
          <p:nvPr>
            <p:ph idx="1"/>
          </p:nvPr>
        </p:nvSpPr>
        <p:spPr/>
        <p:txBody>
          <a:bodyPr/>
          <a:lstStyle/>
          <a:p>
            <a:r>
              <a:rPr lang="en-US" dirty="0"/>
              <a:t>Visual Studio Code, Learn Authoring Pack, GitHub, Azure DevOps</a:t>
            </a:r>
          </a:p>
          <a:p>
            <a:r>
              <a:rPr lang="en-US" dirty="0"/>
              <a:t>Rich metadata and SEO tracking, Azure Databricks &amp; Power BI</a:t>
            </a:r>
          </a:p>
          <a:p>
            <a:r>
              <a:rPr lang="en-US" dirty="0"/>
              <a:t>Release branches for big, timed doc releases (think Build &amp; Ignite)</a:t>
            </a:r>
          </a:p>
        </p:txBody>
      </p:sp>
    </p:spTree>
    <p:extLst>
      <p:ext uri="{BB962C8B-B14F-4D97-AF65-F5344CB8AC3E}">
        <p14:creationId xmlns:p14="http://schemas.microsoft.com/office/powerpoint/2010/main" val="201411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F258-E7ED-B1BD-1E5E-905DF5A29923}"/>
              </a:ext>
            </a:extLst>
          </p:cNvPr>
          <p:cNvSpPr>
            <a:spLocks noGrp="1"/>
          </p:cNvSpPr>
          <p:nvPr>
            <p:ph type="title"/>
          </p:nvPr>
        </p:nvSpPr>
        <p:spPr/>
        <p:txBody>
          <a:bodyPr/>
          <a:lstStyle/>
          <a:p>
            <a:r>
              <a:rPr lang="en-US" dirty="0"/>
              <a:t>Learn Resources – Git &amp; GitHub</a:t>
            </a:r>
          </a:p>
        </p:txBody>
      </p:sp>
      <p:sp>
        <p:nvSpPr>
          <p:cNvPr id="3" name="Content Placeholder 2">
            <a:extLst>
              <a:ext uri="{FF2B5EF4-FFF2-40B4-BE49-F238E27FC236}">
                <a16:creationId xmlns:a16="http://schemas.microsoft.com/office/drawing/2014/main" id="{F32F9297-E65A-342A-6454-258A287F5BCC}"/>
              </a:ext>
            </a:extLst>
          </p:cNvPr>
          <p:cNvSpPr>
            <a:spLocks noGrp="1"/>
          </p:cNvSpPr>
          <p:nvPr>
            <p:ph idx="1"/>
          </p:nvPr>
        </p:nvSpPr>
        <p:spPr/>
        <p:txBody>
          <a:bodyPr>
            <a:normAutofit fontScale="85000" lnSpcReduction="10000"/>
          </a:bodyPr>
          <a:lstStyle/>
          <a:p>
            <a:r>
              <a:rPr lang="en-US" dirty="0"/>
              <a:t>Learning paths for foundational GitHub knowledge</a:t>
            </a:r>
          </a:p>
          <a:p>
            <a:pPr lvl="1"/>
            <a:r>
              <a:rPr lang="en-US" dirty="0">
                <a:hlinkClick r:id="rId3"/>
              </a:rPr>
              <a:t>https://learn.microsoft.com/training/github</a:t>
            </a:r>
            <a:r>
              <a:rPr lang="en-US" dirty="0"/>
              <a:t> </a:t>
            </a:r>
          </a:p>
          <a:p>
            <a:r>
              <a:rPr lang="en-US" dirty="0"/>
              <a:t>Introduction to version control with Git – Training</a:t>
            </a:r>
          </a:p>
          <a:p>
            <a:pPr lvl="1"/>
            <a:r>
              <a:rPr lang="en-US" dirty="0">
                <a:hlinkClick r:id="rId4"/>
              </a:rPr>
              <a:t>https://learn.microsoft.com/training/paths/intro-to-vc-git</a:t>
            </a:r>
            <a:r>
              <a:rPr lang="en-US" dirty="0"/>
              <a:t> </a:t>
            </a:r>
          </a:p>
          <a:p>
            <a:r>
              <a:rPr lang="en-US" dirty="0"/>
              <a:t>Use Git version-control tools in VS Code - Training</a:t>
            </a:r>
          </a:p>
          <a:p>
            <a:pPr lvl="1"/>
            <a:r>
              <a:rPr lang="en-US" dirty="0">
                <a:hlinkClick r:id="rId5"/>
              </a:rPr>
              <a:t>https://learn.microsoft.com/training/modules/use-git-from-vs-code</a:t>
            </a:r>
            <a:endParaRPr lang="en-US" dirty="0"/>
          </a:p>
        </p:txBody>
      </p:sp>
    </p:spTree>
    <p:extLst>
      <p:ext uri="{BB962C8B-B14F-4D97-AF65-F5344CB8AC3E}">
        <p14:creationId xmlns:p14="http://schemas.microsoft.com/office/powerpoint/2010/main" val="3935454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4182-FCDF-CACA-1DC3-876911A1C065}"/>
              </a:ext>
            </a:extLst>
          </p:cNvPr>
          <p:cNvSpPr>
            <a:spLocks noGrp="1"/>
          </p:cNvSpPr>
          <p:nvPr>
            <p:ph type="title"/>
          </p:nvPr>
        </p:nvSpPr>
        <p:spPr/>
        <p:txBody>
          <a:bodyPr/>
          <a:lstStyle/>
          <a:p>
            <a:r>
              <a:rPr lang="en-US" dirty="0"/>
              <a:t>Authoring in VS Code</a:t>
            </a:r>
          </a:p>
        </p:txBody>
      </p:sp>
      <p:sp>
        <p:nvSpPr>
          <p:cNvPr id="3" name="Content Placeholder 2">
            <a:extLst>
              <a:ext uri="{FF2B5EF4-FFF2-40B4-BE49-F238E27FC236}">
                <a16:creationId xmlns:a16="http://schemas.microsoft.com/office/drawing/2014/main" id="{B6D03FEE-0038-3ADE-0020-DD8A98D0C61D}"/>
              </a:ext>
            </a:extLst>
          </p:cNvPr>
          <p:cNvSpPr>
            <a:spLocks noGrp="1"/>
          </p:cNvSpPr>
          <p:nvPr>
            <p:ph idx="1"/>
          </p:nvPr>
        </p:nvSpPr>
        <p:spPr/>
        <p:txBody>
          <a:bodyPr>
            <a:normAutofit fontScale="55000" lnSpcReduction="20000"/>
          </a:bodyPr>
          <a:lstStyle/>
          <a:p>
            <a:r>
              <a:rPr lang="en-US" dirty="0"/>
              <a:t>Learn Authoring Pack</a:t>
            </a:r>
          </a:p>
          <a:p>
            <a:pPr lvl="1"/>
            <a:r>
              <a:rPr lang="en-US" dirty="0"/>
              <a:t>Enhanced markdown preview optimized for Learn</a:t>
            </a:r>
          </a:p>
          <a:p>
            <a:pPr lvl="1"/>
            <a:r>
              <a:rPr lang="en-US" dirty="0"/>
              <a:t>Markdown linter</a:t>
            </a:r>
          </a:p>
          <a:p>
            <a:pPr lvl="1"/>
            <a:r>
              <a:rPr lang="en-US" dirty="0"/>
              <a:t>Article templates</a:t>
            </a:r>
          </a:p>
          <a:p>
            <a:pPr lvl="1"/>
            <a:r>
              <a:rPr lang="en-US" dirty="0"/>
              <a:t>YAML schema validation</a:t>
            </a:r>
          </a:p>
          <a:p>
            <a:pPr lvl="1"/>
            <a:r>
              <a:rPr lang="en-US" dirty="0"/>
              <a:t>Learn images extension</a:t>
            </a:r>
          </a:p>
          <a:p>
            <a:r>
              <a:rPr lang="en-US" dirty="0" err="1"/>
              <a:t>GitLens</a:t>
            </a:r>
            <a:endParaRPr lang="en-US" dirty="0"/>
          </a:p>
          <a:p>
            <a:pPr lvl="1"/>
            <a:r>
              <a:rPr lang="en-US" dirty="0"/>
              <a:t>Enhanced commit history with visualizations</a:t>
            </a:r>
          </a:p>
          <a:p>
            <a:pPr lvl="1"/>
            <a:r>
              <a:rPr lang="en-US" dirty="0"/>
              <a:t>Comparison commands</a:t>
            </a:r>
          </a:p>
          <a:p>
            <a:r>
              <a:rPr lang="en-US" dirty="0"/>
              <a:t>GitHub Pull Requests and Issues</a:t>
            </a:r>
          </a:p>
          <a:p>
            <a:pPr lvl="1"/>
            <a:r>
              <a:rPr lang="en-US" dirty="0"/>
              <a:t>Review &amp; manage issues and pull requests within VS Code</a:t>
            </a:r>
          </a:p>
          <a:p>
            <a:r>
              <a:rPr lang="en-US" dirty="0"/>
              <a:t>GitHub Copilot</a:t>
            </a:r>
          </a:p>
          <a:p>
            <a:pPr lvl="1"/>
            <a:r>
              <a:rPr lang="en-US" dirty="0"/>
              <a:t>Get markdown suggestions as you type</a:t>
            </a:r>
          </a:p>
        </p:txBody>
      </p:sp>
    </p:spTree>
    <p:extLst>
      <p:ext uri="{BB962C8B-B14F-4D97-AF65-F5344CB8AC3E}">
        <p14:creationId xmlns:p14="http://schemas.microsoft.com/office/powerpoint/2010/main" val="1442948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A385-8A55-006B-2A2D-28B8362AFCFB}"/>
              </a:ext>
            </a:extLst>
          </p:cNvPr>
          <p:cNvSpPr>
            <a:spLocks noGrp="1"/>
          </p:cNvSpPr>
          <p:nvPr>
            <p:ph type="title"/>
          </p:nvPr>
        </p:nvSpPr>
        <p:spPr/>
        <p:txBody>
          <a:bodyPr/>
          <a:lstStyle/>
          <a:p>
            <a:r>
              <a:rPr lang="en-US" b="1" dirty="0"/>
              <a:t>Session Survey</a:t>
            </a:r>
            <a:endParaRPr lang="en-US" dirty="0"/>
          </a:p>
        </p:txBody>
      </p:sp>
      <p:sp>
        <p:nvSpPr>
          <p:cNvPr id="3" name="Content Placeholder 2">
            <a:extLst>
              <a:ext uri="{FF2B5EF4-FFF2-40B4-BE49-F238E27FC236}">
                <a16:creationId xmlns:a16="http://schemas.microsoft.com/office/drawing/2014/main" id="{BB9FBDDB-AB1F-92F6-16A9-1A59EF677498}"/>
              </a:ext>
            </a:extLst>
          </p:cNvPr>
          <p:cNvSpPr txBox="1">
            <a:spLocks/>
          </p:cNvSpPr>
          <p:nvPr/>
        </p:nvSpPr>
        <p:spPr>
          <a:xfrm>
            <a:off x="464695" y="1063625"/>
            <a:ext cx="8229600" cy="3394075"/>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Your feedback is very important to us</a:t>
            </a:r>
          </a:p>
          <a:p>
            <a:r>
              <a:rPr lang="en-US"/>
              <a:t>Please take a moment to complete the session survey found in the mobile app</a:t>
            </a:r>
          </a:p>
          <a:p>
            <a:r>
              <a:rPr lang="en-US"/>
              <a:t>Use the QR code or search for “Converge360 Events” in your app store</a:t>
            </a:r>
          </a:p>
          <a:p>
            <a:r>
              <a:rPr lang="en-US"/>
              <a:t>Find this session on the Agenda tab</a:t>
            </a:r>
          </a:p>
          <a:p>
            <a:r>
              <a:rPr lang="en-US"/>
              <a:t>Click “Session Evaluation”</a:t>
            </a:r>
          </a:p>
          <a:p>
            <a:r>
              <a:rPr lang="en-US"/>
              <a:t>Thank you! </a:t>
            </a:r>
            <a:endParaRPr lang="en-US" dirty="0"/>
          </a:p>
        </p:txBody>
      </p:sp>
      <p:pic>
        <p:nvPicPr>
          <p:cNvPr id="4" name="Picture 3">
            <a:extLst>
              <a:ext uri="{FF2B5EF4-FFF2-40B4-BE49-F238E27FC236}">
                <a16:creationId xmlns:a16="http://schemas.microsoft.com/office/drawing/2014/main" id="{C1374271-D688-D822-31C8-6BAEA00BA8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9137" y="2876550"/>
            <a:ext cx="1427276" cy="1428750"/>
          </a:xfrm>
          <a:prstGeom prst="rect">
            <a:avLst/>
          </a:prstGeom>
        </p:spPr>
      </p:pic>
    </p:spTree>
    <p:extLst>
      <p:ext uri="{BB962C8B-B14F-4D97-AF65-F5344CB8AC3E}">
        <p14:creationId xmlns:p14="http://schemas.microsoft.com/office/powerpoint/2010/main" val="1185222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32C1-833A-8CFD-B930-5EBF8D6178CD}"/>
              </a:ext>
            </a:extLst>
          </p:cNvPr>
          <p:cNvSpPr>
            <a:spLocks noGrp="1"/>
          </p:cNvSpPr>
          <p:nvPr>
            <p:ph type="title"/>
          </p:nvPr>
        </p:nvSpPr>
        <p:spPr/>
        <p:txBody>
          <a:bodyPr/>
          <a:lstStyle/>
          <a:p>
            <a:r>
              <a:rPr lang="en-US" dirty="0"/>
              <a:t>Demo: How We Work</a:t>
            </a:r>
          </a:p>
        </p:txBody>
      </p:sp>
      <p:sp>
        <p:nvSpPr>
          <p:cNvPr id="3" name="Content Placeholder 2">
            <a:extLst>
              <a:ext uri="{FF2B5EF4-FFF2-40B4-BE49-F238E27FC236}">
                <a16:creationId xmlns:a16="http://schemas.microsoft.com/office/drawing/2014/main" id="{CF53F00F-D2E1-E8DF-28C0-430322703A9C}"/>
              </a:ext>
            </a:extLst>
          </p:cNvPr>
          <p:cNvSpPr>
            <a:spLocks noGrp="1"/>
          </p:cNvSpPr>
          <p:nvPr>
            <p:ph idx="1"/>
          </p:nvPr>
        </p:nvSpPr>
        <p:spPr/>
        <p:txBody>
          <a:bodyPr>
            <a:normAutofit fontScale="92500"/>
          </a:bodyPr>
          <a:lstStyle/>
          <a:p>
            <a:r>
              <a:rPr lang="en-US" dirty="0"/>
              <a:t>Learn Authoring Pack</a:t>
            </a:r>
          </a:p>
          <a:p>
            <a:r>
              <a:rPr lang="en-US" dirty="0"/>
              <a:t>Working with markdown</a:t>
            </a:r>
          </a:p>
          <a:p>
            <a:r>
              <a:rPr lang="en-US" dirty="0"/>
              <a:t>Markdown preview for Learn content</a:t>
            </a:r>
          </a:p>
          <a:p>
            <a:r>
              <a:rPr lang="en-US" dirty="0"/>
              <a:t>Preview content in branches with private repos</a:t>
            </a:r>
          </a:p>
          <a:p>
            <a:r>
              <a:rPr lang="en-US" dirty="0"/>
              <a:t>Public &amp; private repos – GitHub &amp; Azure DevOps</a:t>
            </a:r>
          </a:p>
          <a:p>
            <a:endParaRPr lang="en-US" dirty="0"/>
          </a:p>
        </p:txBody>
      </p:sp>
    </p:spTree>
    <p:extLst>
      <p:ext uri="{BB962C8B-B14F-4D97-AF65-F5344CB8AC3E}">
        <p14:creationId xmlns:p14="http://schemas.microsoft.com/office/powerpoint/2010/main" val="89752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8F0E-9707-E13A-0E89-3D717C77F02D}"/>
              </a:ext>
            </a:extLst>
          </p:cNvPr>
          <p:cNvSpPr>
            <a:spLocks noGrp="1"/>
          </p:cNvSpPr>
          <p:nvPr>
            <p:ph type="title"/>
          </p:nvPr>
        </p:nvSpPr>
        <p:spPr/>
        <p:txBody>
          <a:bodyPr/>
          <a:lstStyle/>
          <a:p>
            <a:r>
              <a:rPr lang="en-US" dirty="0"/>
              <a:t>Resources and Q&amp;A</a:t>
            </a:r>
          </a:p>
        </p:txBody>
      </p:sp>
      <p:sp>
        <p:nvSpPr>
          <p:cNvPr id="3" name="Text Placeholder 2">
            <a:extLst>
              <a:ext uri="{FF2B5EF4-FFF2-40B4-BE49-F238E27FC236}">
                <a16:creationId xmlns:a16="http://schemas.microsoft.com/office/drawing/2014/main" id="{91C16366-5FF6-35C3-1B87-985ECECB2271}"/>
              </a:ext>
            </a:extLst>
          </p:cNvPr>
          <p:cNvSpPr>
            <a:spLocks noGrp="1"/>
          </p:cNvSpPr>
          <p:nvPr>
            <p:ph type="body" idx="1"/>
          </p:nvPr>
        </p:nvSpPr>
        <p:spPr/>
        <p:txBody>
          <a:bodyPr/>
          <a:lstStyle/>
          <a:p>
            <a:r>
              <a:rPr lang="en-US" dirty="0"/>
              <a:t>Wrapping up with links and questions!</a:t>
            </a:r>
          </a:p>
        </p:txBody>
      </p:sp>
    </p:spTree>
    <p:extLst>
      <p:ext uri="{BB962C8B-B14F-4D97-AF65-F5344CB8AC3E}">
        <p14:creationId xmlns:p14="http://schemas.microsoft.com/office/powerpoint/2010/main" val="2970090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E3BA-B397-ABCB-CCA9-69609BA78F67}"/>
              </a:ext>
            </a:extLst>
          </p:cNvPr>
          <p:cNvSpPr>
            <a:spLocks noGrp="1"/>
          </p:cNvSpPr>
          <p:nvPr>
            <p:ph type="title"/>
          </p:nvPr>
        </p:nvSpPr>
        <p:spPr/>
        <p:txBody>
          <a:bodyPr/>
          <a:lstStyle/>
          <a:p>
            <a:r>
              <a:rPr lang="en-US" dirty="0"/>
              <a:t>Resource Round-up</a:t>
            </a:r>
          </a:p>
        </p:txBody>
      </p:sp>
      <p:sp>
        <p:nvSpPr>
          <p:cNvPr id="3" name="Content Placeholder 2">
            <a:extLst>
              <a:ext uri="{FF2B5EF4-FFF2-40B4-BE49-F238E27FC236}">
                <a16:creationId xmlns:a16="http://schemas.microsoft.com/office/drawing/2014/main" id="{18084B1D-FCB2-93A6-8915-DA0FED0CD9AA}"/>
              </a:ext>
            </a:extLst>
          </p:cNvPr>
          <p:cNvSpPr>
            <a:spLocks noGrp="1"/>
          </p:cNvSpPr>
          <p:nvPr>
            <p:ph idx="1"/>
          </p:nvPr>
        </p:nvSpPr>
        <p:spPr/>
        <p:txBody>
          <a:bodyPr>
            <a:normAutofit fontScale="62500" lnSpcReduction="20000"/>
          </a:bodyPr>
          <a:lstStyle/>
          <a:p>
            <a:r>
              <a:rPr lang="en-US" dirty="0"/>
              <a:t>Contributor Home: </a:t>
            </a:r>
            <a:r>
              <a:rPr lang="en-US" dirty="0">
                <a:hlinkClick r:id="rId3"/>
              </a:rPr>
              <a:t>https://learn.microsoft.com/contribute/</a:t>
            </a:r>
            <a:r>
              <a:rPr lang="en-US" dirty="0"/>
              <a:t> </a:t>
            </a:r>
          </a:p>
          <a:p>
            <a:r>
              <a:rPr lang="en-US" dirty="0"/>
              <a:t>Contributor Guide: </a:t>
            </a:r>
            <a:r>
              <a:rPr lang="en-US" dirty="0">
                <a:hlinkClick r:id="rId4"/>
              </a:rPr>
              <a:t>https://learn.microsoft.com/Contribute/content/</a:t>
            </a:r>
            <a:r>
              <a:rPr lang="en-US" dirty="0"/>
              <a:t> </a:t>
            </a:r>
          </a:p>
          <a:p>
            <a:r>
              <a:rPr lang="en-US" dirty="0"/>
              <a:t>Microsoft Writing Style Guide: </a:t>
            </a:r>
            <a:r>
              <a:rPr lang="en-US" dirty="0">
                <a:hlinkClick r:id="rId5"/>
              </a:rPr>
              <a:t>https://learn.microsoft.com/style-guide/welcome/</a:t>
            </a:r>
            <a:r>
              <a:rPr lang="en-US" dirty="0"/>
              <a:t> </a:t>
            </a:r>
          </a:p>
          <a:p>
            <a:r>
              <a:rPr lang="en-US" dirty="0"/>
              <a:t>Contributor training module: </a:t>
            </a:r>
            <a:r>
              <a:rPr lang="en-US" dirty="0">
                <a:hlinkClick r:id="rId6"/>
              </a:rPr>
              <a:t>https://learn.microsoft.com/training/modules/contribute-to-docs-browser/</a:t>
            </a:r>
            <a:r>
              <a:rPr lang="en-US" dirty="0"/>
              <a:t> </a:t>
            </a:r>
          </a:p>
          <a:p>
            <a:r>
              <a:rPr lang="en-US" dirty="0"/>
              <a:t>Learn Authoring Pack info: </a:t>
            </a:r>
            <a:r>
              <a:rPr lang="en-US" dirty="0">
                <a:hlinkClick r:id="rId7"/>
              </a:rPr>
              <a:t>https://learn.microsoft.com/contribute/content/how-to-write-docs-auth-pack</a:t>
            </a:r>
            <a:r>
              <a:rPr lang="en-US" dirty="0"/>
              <a:t> </a:t>
            </a:r>
          </a:p>
          <a:p>
            <a:r>
              <a:rPr lang="en-US" dirty="0"/>
              <a:t>Microsoft Learn GitHub org: </a:t>
            </a:r>
            <a:r>
              <a:rPr lang="en-US" dirty="0">
                <a:hlinkClick r:id="rId8"/>
              </a:rPr>
              <a:t>https://github.com/microsoftdocs</a:t>
            </a:r>
            <a:r>
              <a:rPr lang="en-US" dirty="0"/>
              <a:t> </a:t>
            </a:r>
          </a:p>
          <a:p>
            <a:r>
              <a:rPr lang="en-US" dirty="0"/>
              <a:t>My recent sessions: </a:t>
            </a:r>
            <a:r>
              <a:rPr lang="en-US" dirty="0">
                <a:hlinkClick r:id="rId9"/>
              </a:rPr>
              <a:t>https://github.com/alvinashcraft/speaking/</a:t>
            </a:r>
            <a:r>
              <a:rPr lang="en-US" dirty="0"/>
              <a:t> </a:t>
            </a:r>
          </a:p>
        </p:txBody>
      </p:sp>
    </p:spTree>
    <p:extLst>
      <p:ext uri="{BB962C8B-B14F-4D97-AF65-F5344CB8AC3E}">
        <p14:creationId xmlns:p14="http://schemas.microsoft.com/office/powerpoint/2010/main" val="1076690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0035-5C08-83FF-3B22-7DD82001D37B}"/>
              </a:ext>
            </a:extLst>
          </p:cNvPr>
          <p:cNvSpPr>
            <a:spLocks noGrp="1"/>
          </p:cNvSpPr>
          <p:nvPr>
            <p:ph type="title"/>
          </p:nvPr>
        </p:nvSpPr>
        <p:spPr/>
        <p:txBody>
          <a:bodyPr/>
          <a:lstStyle/>
          <a:p>
            <a:r>
              <a:rPr lang="en-US" dirty="0"/>
              <a:t>Q&amp;A and Thanks</a:t>
            </a:r>
          </a:p>
        </p:txBody>
      </p:sp>
      <p:sp>
        <p:nvSpPr>
          <p:cNvPr id="3" name="Content Placeholder 2">
            <a:extLst>
              <a:ext uri="{FF2B5EF4-FFF2-40B4-BE49-F238E27FC236}">
                <a16:creationId xmlns:a16="http://schemas.microsoft.com/office/drawing/2014/main" id="{E4A84013-3223-DCD0-1FA5-9F7F433427E8}"/>
              </a:ext>
            </a:extLst>
          </p:cNvPr>
          <p:cNvSpPr>
            <a:spLocks noGrp="1"/>
          </p:cNvSpPr>
          <p:nvPr>
            <p:ph idx="1"/>
          </p:nvPr>
        </p:nvSpPr>
        <p:spPr/>
        <p:txBody>
          <a:bodyPr/>
          <a:lstStyle/>
          <a:p>
            <a:r>
              <a:rPr lang="en-US" dirty="0"/>
              <a:t>Questions?</a:t>
            </a:r>
          </a:p>
          <a:p>
            <a:r>
              <a:rPr lang="en-US" dirty="0"/>
              <a:t>Follow up at:</a:t>
            </a:r>
          </a:p>
          <a:p>
            <a:pPr lvl="1"/>
            <a:r>
              <a:rPr lang="en-US" dirty="0">
                <a:hlinkClick r:id="rId3"/>
              </a:rPr>
              <a:t>alashcraft@gmail.com</a:t>
            </a:r>
            <a:endParaRPr lang="en-US" dirty="0"/>
          </a:p>
          <a:p>
            <a:pPr lvl="1"/>
            <a:r>
              <a:rPr lang="en-US" dirty="0">
                <a:hlinkClick r:id="rId4"/>
              </a:rPr>
              <a:t>https://bsky.app/profile/alvinashcraft.com</a:t>
            </a:r>
            <a:r>
              <a:rPr lang="en-US" dirty="0"/>
              <a:t> </a:t>
            </a:r>
          </a:p>
          <a:p>
            <a:pPr lvl="1"/>
            <a:r>
              <a:rPr lang="en-US" dirty="0">
                <a:hlinkClick r:id="rId5"/>
              </a:rPr>
              <a:t>https://linkedin.com/in/alvinashcraft</a:t>
            </a:r>
            <a:endParaRPr lang="en-US" dirty="0"/>
          </a:p>
          <a:p>
            <a:r>
              <a:rPr lang="en-US" dirty="0"/>
              <a:t>Thank you! </a:t>
            </a:r>
          </a:p>
        </p:txBody>
      </p:sp>
    </p:spTree>
    <p:extLst>
      <p:ext uri="{BB962C8B-B14F-4D97-AF65-F5344CB8AC3E}">
        <p14:creationId xmlns:p14="http://schemas.microsoft.com/office/powerpoint/2010/main" val="3910836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1390C-0035-E10C-5121-F910FE8BBB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ACBC72-B91E-9874-31F5-7956C5881F90}"/>
              </a:ext>
            </a:extLst>
          </p:cNvPr>
          <p:cNvSpPr>
            <a:spLocks noGrp="1"/>
          </p:cNvSpPr>
          <p:nvPr>
            <p:ph type="title"/>
          </p:nvPr>
        </p:nvSpPr>
        <p:spPr/>
        <p:txBody>
          <a:bodyPr/>
          <a:lstStyle/>
          <a:p>
            <a:r>
              <a:rPr lang="en-US" b="1" dirty="0"/>
              <a:t>Session Survey</a:t>
            </a:r>
            <a:endParaRPr lang="en-US" dirty="0"/>
          </a:p>
        </p:txBody>
      </p:sp>
      <p:sp>
        <p:nvSpPr>
          <p:cNvPr id="3" name="Content Placeholder 2">
            <a:extLst>
              <a:ext uri="{FF2B5EF4-FFF2-40B4-BE49-F238E27FC236}">
                <a16:creationId xmlns:a16="http://schemas.microsoft.com/office/drawing/2014/main" id="{C552BFB5-9687-4BF5-4918-DA3DE77FD4B1}"/>
              </a:ext>
            </a:extLst>
          </p:cNvPr>
          <p:cNvSpPr txBox="1">
            <a:spLocks/>
          </p:cNvSpPr>
          <p:nvPr/>
        </p:nvSpPr>
        <p:spPr>
          <a:xfrm>
            <a:off x="464695" y="1063625"/>
            <a:ext cx="8229600" cy="3394075"/>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Your feedback is very important to us</a:t>
            </a:r>
          </a:p>
          <a:p>
            <a:r>
              <a:rPr lang="en-US"/>
              <a:t>Please take a moment to complete the session survey found in the mobile app</a:t>
            </a:r>
          </a:p>
          <a:p>
            <a:r>
              <a:rPr lang="en-US"/>
              <a:t>Use the QR code or search for “Converge360 Events” in your app store</a:t>
            </a:r>
          </a:p>
          <a:p>
            <a:r>
              <a:rPr lang="en-US"/>
              <a:t>Find this session on the Agenda tab</a:t>
            </a:r>
          </a:p>
          <a:p>
            <a:r>
              <a:rPr lang="en-US"/>
              <a:t>Click “Session Evaluation”</a:t>
            </a:r>
          </a:p>
          <a:p>
            <a:r>
              <a:rPr lang="en-US"/>
              <a:t>Thank you! </a:t>
            </a:r>
            <a:endParaRPr lang="en-US" dirty="0"/>
          </a:p>
        </p:txBody>
      </p:sp>
      <p:pic>
        <p:nvPicPr>
          <p:cNvPr id="4" name="Picture 3">
            <a:extLst>
              <a:ext uri="{FF2B5EF4-FFF2-40B4-BE49-F238E27FC236}">
                <a16:creationId xmlns:a16="http://schemas.microsoft.com/office/drawing/2014/main" id="{FCF4C7CD-B3CE-44C4-0AD0-57D30625AA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9137" y="2876550"/>
            <a:ext cx="1427276" cy="1428750"/>
          </a:xfrm>
          <a:prstGeom prst="rect">
            <a:avLst/>
          </a:prstGeom>
        </p:spPr>
      </p:pic>
    </p:spTree>
    <p:extLst>
      <p:ext uri="{BB962C8B-B14F-4D97-AF65-F5344CB8AC3E}">
        <p14:creationId xmlns:p14="http://schemas.microsoft.com/office/powerpoint/2010/main" val="118811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me</a:t>
            </a:r>
          </a:p>
        </p:txBody>
      </p:sp>
      <p:sp>
        <p:nvSpPr>
          <p:cNvPr id="3" name="Content Placeholder 2"/>
          <p:cNvSpPr>
            <a:spLocks noGrp="1"/>
          </p:cNvSpPr>
          <p:nvPr>
            <p:ph idx="1"/>
          </p:nvPr>
        </p:nvSpPr>
        <p:spPr/>
        <p:txBody>
          <a:bodyPr/>
          <a:lstStyle/>
          <a:p>
            <a:r>
              <a:rPr lang="en-US" dirty="0"/>
              <a:t>Software industry for nearly 30 years</a:t>
            </a:r>
          </a:p>
          <a:p>
            <a:r>
              <a:rPr lang="en-US" dirty="0"/>
              <a:t>Morning Dew link blog</a:t>
            </a:r>
          </a:p>
          <a:p>
            <a:r>
              <a:rPr lang="en-US" dirty="0"/>
              <a:t>Three books for </a:t>
            </a:r>
            <a:r>
              <a:rPr lang="en-US" dirty="0" err="1"/>
              <a:t>Packt</a:t>
            </a:r>
            <a:r>
              <a:rPr lang="en-US" dirty="0"/>
              <a:t> Publishing</a:t>
            </a:r>
          </a:p>
          <a:p>
            <a:r>
              <a:rPr lang="en-US" dirty="0"/>
              <a:t>Content developer at Microsoft since 2022</a:t>
            </a:r>
          </a:p>
          <a:p>
            <a:r>
              <a:rPr lang="en-US" dirty="0"/>
              <a:t>TechBash dev conference organizer since 2016</a:t>
            </a:r>
          </a:p>
        </p:txBody>
      </p:sp>
    </p:spTree>
    <p:extLst>
      <p:ext uri="{BB962C8B-B14F-4D97-AF65-F5344CB8AC3E}">
        <p14:creationId xmlns:p14="http://schemas.microsoft.com/office/powerpoint/2010/main" val="68601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5ED9-80E9-6D9D-7F25-42F748FE949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EC05E4C-CBF1-8D58-3B3D-F4448CBCF957}"/>
              </a:ext>
            </a:extLst>
          </p:cNvPr>
          <p:cNvSpPr>
            <a:spLocks noGrp="1"/>
          </p:cNvSpPr>
          <p:nvPr>
            <p:ph idx="1"/>
          </p:nvPr>
        </p:nvSpPr>
        <p:spPr/>
        <p:txBody>
          <a:bodyPr>
            <a:normAutofit fontScale="77500" lnSpcReduction="20000"/>
          </a:bodyPr>
          <a:lstStyle/>
          <a:p>
            <a:r>
              <a:rPr lang="en-US" dirty="0"/>
              <a:t>Intro to Microsoft Learn</a:t>
            </a:r>
          </a:p>
          <a:p>
            <a:r>
              <a:rPr lang="en-US" dirty="0"/>
              <a:t>Learn tips &amp; tricks for navigating Learn</a:t>
            </a:r>
          </a:p>
          <a:p>
            <a:r>
              <a:rPr lang="en-US" dirty="0"/>
              <a:t>Docs as Code in GitHub</a:t>
            </a:r>
          </a:p>
          <a:p>
            <a:pPr lvl="1"/>
            <a:r>
              <a:rPr lang="en-US" dirty="0"/>
              <a:t>Learn docs are open-source</a:t>
            </a:r>
          </a:p>
          <a:p>
            <a:r>
              <a:rPr lang="en-US" dirty="0"/>
              <a:t>How to contribute</a:t>
            </a:r>
          </a:p>
          <a:p>
            <a:pPr lvl="1"/>
            <a:r>
              <a:rPr lang="en-US" dirty="0"/>
              <a:t>GitHub issues or anonymous feedback</a:t>
            </a:r>
          </a:p>
          <a:p>
            <a:pPr lvl="1"/>
            <a:r>
              <a:rPr lang="en-US" dirty="0"/>
              <a:t>Submit PRs for simple changes</a:t>
            </a:r>
          </a:p>
          <a:p>
            <a:r>
              <a:rPr lang="en-US" dirty="0"/>
              <a:t>Resources</a:t>
            </a:r>
          </a:p>
          <a:p>
            <a:r>
              <a:rPr lang="en-US" dirty="0"/>
              <a:t>Q&amp;A</a:t>
            </a:r>
          </a:p>
          <a:p>
            <a:endParaRPr lang="en-US" dirty="0"/>
          </a:p>
        </p:txBody>
      </p:sp>
    </p:spTree>
    <p:extLst>
      <p:ext uri="{BB962C8B-B14F-4D97-AF65-F5344CB8AC3E}">
        <p14:creationId xmlns:p14="http://schemas.microsoft.com/office/powerpoint/2010/main" val="1307500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D9B8-16C8-B5DB-1310-939F7246264B}"/>
              </a:ext>
            </a:extLst>
          </p:cNvPr>
          <p:cNvSpPr>
            <a:spLocks noGrp="1"/>
          </p:cNvSpPr>
          <p:nvPr>
            <p:ph type="title"/>
          </p:nvPr>
        </p:nvSpPr>
        <p:spPr/>
        <p:txBody>
          <a:bodyPr/>
          <a:lstStyle/>
          <a:p>
            <a:r>
              <a:rPr lang="en-US" dirty="0"/>
              <a:t>Intro to Microsoft Learn</a:t>
            </a:r>
          </a:p>
        </p:txBody>
      </p:sp>
      <p:sp>
        <p:nvSpPr>
          <p:cNvPr id="3" name="Content Placeholder 2">
            <a:extLst>
              <a:ext uri="{FF2B5EF4-FFF2-40B4-BE49-F238E27FC236}">
                <a16:creationId xmlns:a16="http://schemas.microsoft.com/office/drawing/2014/main" id="{8B38C64C-E9E5-B745-36DE-5A774DF8ACC5}"/>
              </a:ext>
            </a:extLst>
          </p:cNvPr>
          <p:cNvSpPr>
            <a:spLocks noGrp="1"/>
          </p:cNvSpPr>
          <p:nvPr>
            <p:ph idx="1"/>
          </p:nvPr>
        </p:nvSpPr>
        <p:spPr>
          <a:xfrm>
            <a:off x="457200" y="1200150"/>
            <a:ext cx="8305800" cy="3394075"/>
          </a:xfrm>
        </p:spPr>
        <p:txBody>
          <a:bodyPr>
            <a:normAutofit/>
          </a:bodyPr>
          <a:lstStyle/>
          <a:p>
            <a:r>
              <a:rPr lang="en-US" dirty="0"/>
              <a:t>Documentation – </a:t>
            </a:r>
            <a:r>
              <a:rPr lang="en-US" dirty="0">
                <a:hlinkClick r:id="rId3"/>
              </a:rPr>
              <a:t>https://learn.microsoft.com/docs</a:t>
            </a:r>
            <a:r>
              <a:rPr lang="en-US" dirty="0"/>
              <a:t> </a:t>
            </a:r>
          </a:p>
          <a:p>
            <a:r>
              <a:rPr lang="en-US" dirty="0"/>
              <a:t>Training – </a:t>
            </a:r>
            <a:r>
              <a:rPr lang="en-US" dirty="0">
                <a:hlinkClick r:id="rId4"/>
              </a:rPr>
              <a:t>https://learn.microsoft.com/training</a:t>
            </a:r>
            <a:r>
              <a:rPr lang="en-US" dirty="0"/>
              <a:t> </a:t>
            </a:r>
          </a:p>
          <a:p>
            <a:r>
              <a:rPr lang="en-US" dirty="0"/>
              <a:t>Q&amp;A – </a:t>
            </a:r>
            <a:r>
              <a:rPr lang="en-US" dirty="0">
                <a:hlinkClick r:id="rId5"/>
              </a:rPr>
              <a:t>https://learn.microsoft.com/answers</a:t>
            </a:r>
            <a:endParaRPr lang="en-US" dirty="0"/>
          </a:p>
          <a:p>
            <a:r>
              <a:rPr lang="en-US" dirty="0"/>
              <a:t>Credentials, Code samples, Assessments, Video</a:t>
            </a:r>
          </a:p>
        </p:txBody>
      </p:sp>
    </p:spTree>
    <p:extLst>
      <p:ext uri="{BB962C8B-B14F-4D97-AF65-F5344CB8AC3E}">
        <p14:creationId xmlns:p14="http://schemas.microsoft.com/office/powerpoint/2010/main" val="225375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F1EF2-DC66-3562-A3EF-A8521DE05766}"/>
              </a:ext>
            </a:extLst>
          </p:cNvPr>
          <p:cNvSpPr>
            <a:spLocks noGrp="1"/>
          </p:cNvSpPr>
          <p:nvPr>
            <p:ph type="title"/>
          </p:nvPr>
        </p:nvSpPr>
        <p:spPr/>
        <p:txBody>
          <a:bodyPr/>
          <a:lstStyle/>
          <a:p>
            <a:r>
              <a:rPr lang="en-US" dirty="0"/>
              <a:t>Content development teams</a:t>
            </a:r>
          </a:p>
        </p:txBody>
      </p:sp>
      <p:sp>
        <p:nvSpPr>
          <p:cNvPr id="3" name="Content Placeholder 2">
            <a:extLst>
              <a:ext uri="{FF2B5EF4-FFF2-40B4-BE49-F238E27FC236}">
                <a16:creationId xmlns:a16="http://schemas.microsoft.com/office/drawing/2014/main" id="{39B7D784-F33E-CAB8-AF9E-950DAC5F11C7}"/>
              </a:ext>
            </a:extLst>
          </p:cNvPr>
          <p:cNvSpPr>
            <a:spLocks noGrp="1"/>
          </p:cNvSpPr>
          <p:nvPr>
            <p:ph idx="1"/>
          </p:nvPr>
        </p:nvSpPr>
        <p:spPr/>
        <p:txBody>
          <a:bodyPr>
            <a:normAutofit/>
          </a:bodyPr>
          <a:lstStyle/>
          <a:p>
            <a:r>
              <a:rPr lang="en-US" dirty="0"/>
              <a:t>Create documentation &amp; training modules</a:t>
            </a:r>
          </a:p>
          <a:p>
            <a:pPr lvl="1"/>
            <a:r>
              <a:rPr lang="en-US" dirty="0"/>
              <a:t>Intro to expert level guidance and reference docs</a:t>
            </a:r>
          </a:p>
          <a:p>
            <a:r>
              <a:rPr lang="en-US" dirty="0"/>
              <a:t>Code Samples</a:t>
            </a:r>
          </a:p>
          <a:p>
            <a:r>
              <a:rPr lang="en-US" dirty="0"/>
              <a:t>Community interaction</a:t>
            </a:r>
          </a:p>
          <a:p>
            <a:pPr lvl="1"/>
            <a:r>
              <a:rPr lang="en-US" dirty="0"/>
              <a:t>Bugs, suggestions, feedback</a:t>
            </a:r>
          </a:p>
          <a:p>
            <a:r>
              <a:rPr lang="en-US" dirty="0"/>
              <a:t>Technical background</a:t>
            </a:r>
          </a:p>
        </p:txBody>
      </p:sp>
    </p:spTree>
    <p:extLst>
      <p:ext uri="{BB962C8B-B14F-4D97-AF65-F5344CB8AC3E}">
        <p14:creationId xmlns:p14="http://schemas.microsoft.com/office/powerpoint/2010/main" val="52683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D144-0CF4-8EE5-45F7-D5872DB9AD37}"/>
              </a:ext>
            </a:extLst>
          </p:cNvPr>
          <p:cNvSpPr>
            <a:spLocks noGrp="1"/>
          </p:cNvSpPr>
          <p:nvPr>
            <p:ph type="title"/>
          </p:nvPr>
        </p:nvSpPr>
        <p:spPr/>
        <p:txBody>
          <a:bodyPr/>
          <a:lstStyle/>
          <a:p>
            <a:r>
              <a:rPr lang="en-US" dirty="0"/>
              <a:t>Learn Tips &amp; Tricks</a:t>
            </a:r>
          </a:p>
        </p:txBody>
      </p:sp>
      <p:sp>
        <p:nvSpPr>
          <p:cNvPr id="3" name="Text Placeholder 2">
            <a:extLst>
              <a:ext uri="{FF2B5EF4-FFF2-40B4-BE49-F238E27FC236}">
                <a16:creationId xmlns:a16="http://schemas.microsoft.com/office/drawing/2014/main" id="{2C1B3E50-D7EF-92D1-7038-8D45B0B820C2}"/>
              </a:ext>
            </a:extLst>
          </p:cNvPr>
          <p:cNvSpPr>
            <a:spLocks noGrp="1"/>
          </p:cNvSpPr>
          <p:nvPr>
            <p:ph type="body" idx="1"/>
          </p:nvPr>
        </p:nvSpPr>
        <p:spPr/>
        <p:txBody>
          <a:bodyPr/>
          <a:lstStyle/>
          <a:p>
            <a:r>
              <a:rPr lang="en-US" dirty="0"/>
              <a:t>Get to know the Microsoft Learn site</a:t>
            </a:r>
          </a:p>
        </p:txBody>
      </p:sp>
    </p:spTree>
    <p:extLst>
      <p:ext uri="{BB962C8B-B14F-4D97-AF65-F5344CB8AC3E}">
        <p14:creationId xmlns:p14="http://schemas.microsoft.com/office/powerpoint/2010/main" val="57423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D904A-DEAB-71C0-5000-B454163ED6A1}"/>
              </a:ext>
            </a:extLst>
          </p:cNvPr>
          <p:cNvSpPr>
            <a:spLocks noGrp="1"/>
          </p:cNvSpPr>
          <p:nvPr>
            <p:ph type="title"/>
          </p:nvPr>
        </p:nvSpPr>
        <p:spPr/>
        <p:txBody>
          <a:bodyPr/>
          <a:lstStyle/>
          <a:p>
            <a:r>
              <a:rPr lang="en-US" dirty="0"/>
              <a:t>Demo: Learn Tips &amp; Tricks</a:t>
            </a:r>
          </a:p>
        </p:txBody>
      </p:sp>
      <p:sp>
        <p:nvSpPr>
          <p:cNvPr id="3" name="Content Placeholder 2">
            <a:extLst>
              <a:ext uri="{FF2B5EF4-FFF2-40B4-BE49-F238E27FC236}">
                <a16:creationId xmlns:a16="http://schemas.microsoft.com/office/drawing/2014/main" id="{2D4DFE29-DCCD-23A2-FFBA-D70692B193D6}"/>
              </a:ext>
            </a:extLst>
          </p:cNvPr>
          <p:cNvSpPr>
            <a:spLocks noGrp="1"/>
          </p:cNvSpPr>
          <p:nvPr>
            <p:ph idx="1"/>
          </p:nvPr>
        </p:nvSpPr>
        <p:spPr/>
        <p:txBody>
          <a:bodyPr>
            <a:normAutofit lnSpcReduction="10000"/>
          </a:bodyPr>
          <a:lstStyle/>
          <a:p>
            <a:r>
              <a:rPr lang="en-US" dirty="0"/>
              <a:t>Saving to Collections</a:t>
            </a:r>
          </a:p>
          <a:p>
            <a:r>
              <a:rPr lang="en-US" dirty="0"/>
              <a:t>Feedback and edits</a:t>
            </a:r>
          </a:p>
          <a:p>
            <a:r>
              <a:rPr lang="en-US" dirty="0"/>
              <a:t>Searching content</a:t>
            </a:r>
          </a:p>
          <a:p>
            <a:r>
              <a:rPr lang="en-US" dirty="0"/>
              <a:t>Navigating documentation pages</a:t>
            </a:r>
          </a:p>
          <a:p>
            <a:r>
              <a:rPr lang="en-US" dirty="0"/>
              <a:t>Save copies offline</a:t>
            </a:r>
          </a:p>
          <a:p>
            <a:r>
              <a:rPr lang="en-US" dirty="0"/>
              <a:t>Working with versioned content</a:t>
            </a:r>
          </a:p>
        </p:txBody>
      </p:sp>
    </p:spTree>
    <p:extLst>
      <p:ext uri="{BB962C8B-B14F-4D97-AF65-F5344CB8AC3E}">
        <p14:creationId xmlns:p14="http://schemas.microsoft.com/office/powerpoint/2010/main" val="283821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E832-0E4D-C6B0-E3CA-97479AEE584C}"/>
              </a:ext>
            </a:extLst>
          </p:cNvPr>
          <p:cNvSpPr>
            <a:spLocks noGrp="1"/>
          </p:cNvSpPr>
          <p:nvPr>
            <p:ph type="title"/>
          </p:nvPr>
        </p:nvSpPr>
        <p:spPr/>
        <p:txBody>
          <a:bodyPr/>
          <a:lstStyle/>
          <a:p>
            <a:r>
              <a:rPr lang="en-US" dirty="0"/>
              <a:t>How to Contribute</a:t>
            </a:r>
          </a:p>
        </p:txBody>
      </p:sp>
      <p:sp>
        <p:nvSpPr>
          <p:cNvPr id="3" name="Text Placeholder 2">
            <a:extLst>
              <a:ext uri="{FF2B5EF4-FFF2-40B4-BE49-F238E27FC236}">
                <a16:creationId xmlns:a16="http://schemas.microsoft.com/office/drawing/2014/main" id="{4CA005D3-5145-2AE6-378C-AB5DA5DD3BCF}"/>
              </a:ext>
            </a:extLst>
          </p:cNvPr>
          <p:cNvSpPr>
            <a:spLocks noGrp="1"/>
          </p:cNvSpPr>
          <p:nvPr>
            <p:ph type="body" idx="1"/>
          </p:nvPr>
        </p:nvSpPr>
        <p:spPr/>
        <p:txBody>
          <a:bodyPr/>
          <a:lstStyle/>
          <a:p>
            <a:r>
              <a:rPr lang="en-US" dirty="0"/>
              <a:t>Issues, Feedback, and Pull Requests</a:t>
            </a:r>
          </a:p>
        </p:txBody>
      </p:sp>
    </p:spTree>
    <p:extLst>
      <p:ext uri="{BB962C8B-B14F-4D97-AF65-F5344CB8AC3E}">
        <p14:creationId xmlns:p14="http://schemas.microsoft.com/office/powerpoint/2010/main" val="277546347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5250</Words>
  <Application>Microsoft Office PowerPoint</Application>
  <PresentationFormat>On-screen Show (16:9)</PresentationFormat>
  <Paragraphs>361</Paragraphs>
  <Slides>24</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Aptos</vt:lpstr>
      <vt:lpstr>Aptos Display</vt:lpstr>
      <vt:lpstr>Arial</vt:lpstr>
      <vt:lpstr>Calibri</vt:lpstr>
      <vt:lpstr>Segoe UI</vt:lpstr>
      <vt:lpstr>Symbol</vt:lpstr>
      <vt:lpstr>Times New Roman</vt:lpstr>
      <vt:lpstr>Custom Design</vt:lpstr>
      <vt:lpstr>Visual Studio Live! Austin 2018</vt:lpstr>
      <vt:lpstr>PowerPoint Presentation</vt:lpstr>
      <vt:lpstr>Session Survey</vt:lpstr>
      <vt:lpstr>About me</vt:lpstr>
      <vt:lpstr>Agenda</vt:lpstr>
      <vt:lpstr>Intro to Microsoft Learn</vt:lpstr>
      <vt:lpstr>Content development teams</vt:lpstr>
      <vt:lpstr>Learn Tips &amp; Tricks</vt:lpstr>
      <vt:lpstr>Demo: Learn Tips &amp; Tricks</vt:lpstr>
      <vt:lpstr>How to Contribute</vt:lpstr>
      <vt:lpstr>Anyone Can Contribute</vt:lpstr>
      <vt:lpstr>When to Submit Issues or PRs</vt:lpstr>
      <vt:lpstr>Contribute with Issues</vt:lpstr>
      <vt:lpstr>Demo: Create a PR</vt:lpstr>
      <vt:lpstr>Stop Worrying &amp; Love the Pull Request</vt:lpstr>
      <vt:lpstr>Contributions: Wrap-up</vt:lpstr>
      <vt:lpstr>Bonus: Our Docs Workflow</vt:lpstr>
      <vt:lpstr>Microsoft Learn – Behind the Scenes</vt:lpstr>
      <vt:lpstr>Learn Resources – Git &amp; GitHub</vt:lpstr>
      <vt:lpstr>Authoring in VS Code</vt:lpstr>
      <vt:lpstr>Demo: How We Work</vt:lpstr>
      <vt:lpstr>Resources and Q&amp;A</vt:lpstr>
      <vt:lpstr>Resource Round-up</vt:lpstr>
      <vt:lpstr>Q&amp;A and Thanks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2025-01-31T18:33:59Z</dcterms:modified>
</cp:coreProperties>
</file>