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8" r:id="rId4"/>
    <p:sldId id="274" r:id="rId5"/>
    <p:sldId id="275" r:id="rId6"/>
    <p:sldId id="276" r:id="rId7"/>
    <p:sldId id="277" r:id="rId8"/>
    <p:sldId id="278" r:id="rId9"/>
    <p:sldId id="279" r:id="rId10"/>
    <p:sldId id="280" r:id="rId11"/>
    <p:sldId id="281" r:id="rId12"/>
    <p:sldId id="282" r:id="rId13"/>
    <p:sldId id="2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05" autoAdjust="0"/>
  </p:normalViewPr>
  <p:slideViewPr>
    <p:cSldViewPr snapToGrid="0">
      <p:cViewPr varScale="1">
        <p:scale>
          <a:sx n="71" d="100"/>
          <a:sy n="71" d="100"/>
        </p:scale>
        <p:origin x="110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D6A16-DB56-46B9-BC97-9BE81368A4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F4496A-FCFF-474F-9A66-B93B851994F6}">
      <dgm:prSet/>
      <dgm:spPr/>
      <dgm:t>
        <a:bodyPr/>
        <a:lstStyle/>
        <a:p>
          <a:r>
            <a:rPr lang="en-US"/>
            <a:t>Software industry for nearly 30 years</a:t>
          </a:r>
        </a:p>
      </dgm:t>
    </dgm:pt>
    <dgm:pt modelId="{99C678CC-A217-4122-A178-322CC5580DAF}" type="parTrans" cxnId="{CD4D4794-BC0C-45E2-8AB7-43C60C0347EF}">
      <dgm:prSet/>
      <dgm:spPr/>
      <dgm:t>
        <a:bodyPr/>
        <a:lstStyle/>
        <a:p>
          <a:endParaRPr lang="en-US"/>
        </a:p>
      </dgm:t>
    </dgm:pt>
    <dgm:pt modelId="{B9ABA422-0BB5-45D5-911B-995F73916BA5}" type="sibTrans" cxnId="{CD4D4794-BC0C-45E2-8AB7-43C60C0347EF}">
      <dgm:prSet/>
      <dgm:spPr/>
      <dgm:t>
        <a:bodyPr/>
        <a:lstStyle/>
        <a:p>
          <a:endParaRPr lang="en-US"/>
        </a:p>
      </dgm:t>
    </dgm:pt>
    <dgm:pt modelId="{D3B1BE3D-A308-4D92-8CA4-19C92E2660A4}">
      <dgm:prSet/>
      <dgm:spPr/>
      <dgm:t>
        <a:bodyPr/>
        <a:lstStyle/>
        <a:p>
          <a:r>
            <a:rPr lang="en-US"/>
            <a:t>Morning Dew link blog</a:t>
          </a:r>
        </a:p>
      </dgm:t>
    </dgm:pt>
    <dgm:pt modelId="{B2F60326-05C9-49AE-AA27-AE0EA5FA83BF}" type="parTrans" cxnId="{07E3227C-7F48-4E25-B37D-92239A068E65}">
      <dgm:prSet/>
      <dgm:spPr/>
      <dgm:t>
        <a:bodyPr/>
        <a:lstStyle/>
        <a:p>
          <a:endParaRPr lang="en-US"/>
        </a:p>
      </dgm:t>
    </dgm:pt>
    <dgm:pt modelId="{6CAEDB85-445D-467B-9FC6-94D9DE34B34C}" type="sibTrans" cxnId="{07E3227C-7F48-4E25-B37D-92239A068E65}">
      <dgm:prSet/>
      <dgm:spPr/>
      <dgm:t>
        <a:bodyPr/>
        <a:lstStyle/>
        <a:p>
          <a:endParaRPr lang="en-US"/>
        </a:p>
      </dgm:t>
    </dgm:pt>
    <dgm:pt modelId="{95E46716-39C9-480E-B63D-A192B937F430}">
      <dgm:prSet/>
      <dgm:spPr/>
      <dgm:t>
        <a:bodyPr/>
        <a:lstStyle/>
        <a:p>
          <a:r>
            <a:rPr lang="en-US"/>
            <a:t>Three books for Packt Publishing</a:t>
          </a:r>
        </a:p>
      </dgm:t>
    </dgm:pt>
    <dgm:pt modelId="{BEAEE332-BE68-4F03-938E-B925CDDC65CD}" type="parTrans" cxnId="{D5D8CF26-5BA2-4B2D-BFEE-305656E3793B}">
      <dgm:prSet/>
      <dgm:spPr/>
      <dgm:t>
        <a:bodyPr/>
        <a:lstStyle/>
        <a:p>
          <a:endParaRPr lang="en-US"/>
        </a:p>
      </dgm:t>
    </dgm:pt>
    <dgm:pt modelId="{F93DC323-3937-42B3-B0DE-47E3F7E479BB}" type="sibTrans" cxnId="{D5D8CF26-5BA2-4B2D-BFEE-305656E3793B}">
      <dgm:prSet/>
      <dgm:spPr/>
      <dgm:t>
        <a:bodyPr/>
        <a:lstStyle/>
        <a:p>
          <a:endParaRPr lang="en-US"/>
        </a:p>
      </dgm:t>
    </dgm:pt>
    <dgm:pt modelId="{E1F026B7-3998-4EF5-A306-FC6EC05DDCAF}">
      <dgm:prSet/>
      <dgm:spPr/>
      <dgm:t>
        <a:bodyPr/>
        <a:lstStyle/>
        <a:p>
          <a:r>
            <a:rPr lang="en-US"/>
            <a:t>Content developer at Microsoft since 2022</a:t>
          </a:r>
        </a:p>
      </dgm:t>
    </dgm:pt>
    <dgm:pt modelId="{9AEE72F3-E64C-4D7D-ABAA-6EAC1C3CDB0D}" type="parTrans" cxnId="{9357CE28-A507-4A9F-A83E-D8C8636816D8}">
      <dgm:prSet/>
      <dgm:spPr/>
      <dgm:t>
        <a:bodyPr/>
        <a:lstStyle/>
        <a:p>
          <a:endParaRPr lang="en-US"/>
        </a:p>
      </dgm:t>
    </dgm:pt>
    <dgm:pt modelId="{B08DC34F-BFAD-4628-98E5-20F4EBA72B99}" type="sibTrans" cxnId="{9357CE28-A507-4A9F-A83E-D8C8636816D8}">
      <dgm:prSet/>
      <dgm:spPr/>
      <dgm:t>
        <a:bodyPr/>
        <a:lstStyle/>
        <a:p>
          <a:endParaRPr lang="en-US"/>
        </a:p>
      </dgm:t>
    </dgm:pt>
    <dgm:pt modelId="{AE450C8B-659E-4C4C-97A9-DC9010E5A5CC}">
      <dgm:prSet/>
      <dgm:spPr/>
      <dgm:t>
        <a:bodyPr/>
        <a:lstStyle/>
        <a:p>
          <a:r>
            <a:rPr lang="en-US"/>
            <a:t>TechBash dev conference organizer since 2016</a:t>
          </a:r>
        </a:p>
      </dgm:t>
    </dgm:pt>
    <dgm:pt modelId="{BE8F3D3A-A20E-4622-B406-E18873BA66BC}" type="parTrans" cxnId="{D21FDF59-FE5E-4106-9EBF-23F7834B305E}">
      <dgm:prSet/>
      <dgm:spPr/>
      <dgm:t>
        <a:bodyPr/>
        <a:lstStyle/>
        <a:p>
          <a:endParaRPr lang="en-US"/>
        </a:p>
      </dgm:t>
    </dgm:pt>
    <dgm:pt modelId="{6810F9E1-D6D6-46EF-A76A-162BA84C5CDE}" type="sibTrans" cxnId="{D21FDF59-FE5E-4106-9EBF-23F7834B305E}">
      <dgm:prSet/>
      <dgm:spPr/>
      <dgm:t>
        <a:bodyPr/>
        <a:lstStyle/>
        <a:p>
          <a:endParaRPr lang="en-US"/>
        </a:p>
      </dgm:t>
    </dgm:pt>
    <dgm:pt modelId="{80E3F439-0746-40C9-AA90-6B61C070B86C}" type="pres">
      <dgm:prSet presAssocID="{AA3D6A16-DB56-46B9-BC97-9BE81368A46C}" presName="root" presStyleCnt="0">
        <dgm:presLayoutVars>
          <dgm:dir/>
          <dgm:resizeHandles val="exact"/>
        </dgm:presLayoutVars>
      </dgm:prSet>
      <dgm:spPr/>
    </dgm:pt>
    <dgm:pt modelId="{7C8FAC0B-900A-44EE-B1F6-B434254E6C0C}" type="pres">
      <dgm:prSet presAssocID="{99F4496A-FCFF-474F-9A66-B93B851994F6}" presName="compNode" presStyleCnt="0"/>
      <dgm:spPr/>
    </dgm:pt>
    <dgm:pt modelId="{62B5C4F5-0EBE-4D09-A108-388575E2741A}" type="pres">
      <dgm:prSet presAssocID="{99F4496A-FCFF-474F-9A66-B93B851994F6}" presName="bgRect" presStyleLbl="bgShp" presStyleIdx="0" presStyleCnt="5"/>
      <dgm:spPr/>
    </dgm:pt>
    <dgm:pt modelId="{0DEF4608-029E-4A87-A8EF-B6DA67E91696}" type="pres">
      <dgm:prSet presAssocID="{99F4496A-FCFF-474F-9A66-B93B851994F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626ACBE-5C84-4256-A3D3-135DC3FD6628}" type="pres">
      <dgm:prSet presAssocID="{99F4496A-FCFF-474F-9A66-B93B851994F6}" presName="spaceRect" presStyleCnt="0"/>
      <dgm:spPr/>
    </dgm:pt>
    <dgm:pt modelId="{09B90113-3B5E-485D-958D-79048D473666}" type="pres">
      <dgm:prSet presAssocID="{99F4496A-FCFF-474F-9A66-B93B851994F6}" presName="parTx" presStyleLbl="revTx" presStyleIdx="0" presStyleCnt="5">
        <dgm:presLayoutVars>
          <dgm:chMax val="0"/>
          <dgm:chPref val="0"/>
        </dgm:presLayoutVars>
      </dgm:prSet>
      <dgm:spPr/>
    </dgm:pt>
    <dgm:pt modelId="{7CF90965-5E58-46FE-AA3F-7F6D07F8A1C6}" type="pres">
      <dgm:prSet presAssocID="{B9ABA422-0BB5-45D5-911B-995F73916BA5}" presName="sibTrans" presStyleCnt="0"/>
      <dgm:spPr/>
    </dgm:pt>
    <dgm:pt modelId="{126233D6-6150-487A-B80F-D95EDF367641}" type="pres">
      <dgm:prSet presAssocID="{D3B1BE3D-A308-4D92-8CA4-19C92E2660A4}" presName="compNode" presStyleCnt="0"/>
      <dgm:spPr/>
    </dgm:pt>
    <dgm:pt modelId="{EB24F8D1-E5E1-41DF-BD01-B19AB6D46242}" type="pres">
      <dgm:prSet presAssocID="{D3B1BE3D-A308-4D92-8CA4-19C92E2660A4}" presName="bgRect" presStyleLbl="bgShp" presStyleIdx="1" presStyleCnt="5"/>
      <dgm:spPr/>
    </dgm:pt>
    <dgm:pt modelId="{C6F7466F-DFB6-47DA-8BD9-470E64A572C2}" type="pres">
      <dgm:prSet presAssocID="{D3B1BE3D-A308-4D92-8CA4-19C92E2660A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754B0594-5EE1-415A-96E2-F050D128612B}" type="pres">
      <dgm:prSet presAssocID="{D3B1BE3D-A308-4D92-8CA4-19C92E2660A4}" presName="spaceRect" presStyleCnt="0"/>
      <dgm:spPr/>
    </dgm:pt>
    <dgm:pt modelId="{B0DA2B39-1577-4B7C-B944-F7B97D973A1E}" type="pres">
      <dgm:prSet presAssocID="{D3B1BE3D-A308-4D92-8CA4-19C92E2660A4}" presName="parTx" presStyleLbl="revTx" presStyleIdx="1" presStyleCnt="5">
        <dgm:presLayoutVars>
          <dgm:chMax val="0"/>
          <dgm:chPref val="0"/>
        </dgm:presLayoutVars>
      </dgm:prSet>
      <dgm:spPr/>
    </dgm:pt>
    <dgm:pt modelId="{1593EACC-889B-45F7-B3F8-061DE3F9F994}" type="pres">
      <dgm:prSet presAssocID="{6CAEDB85-445D-467B-9FC6-94D9DE34B34C}" presName="sibTrans" presStyleCnt="0"/>
      <dgm:spPr/>
    </dgm:pt>
    <dgm:pt modelId="{328D1722-1E42-47D3-8B55-EA768B6FAE40}" type="pres">
      <dgm:prSet presAssocID="{95E46716-39C9-480E-B63D-A192B937F430}" presName="compNode" presStyleCnt="0"/>
      <dgm:spPr/>
    </dgm:pt>
    <dgm:pt modelId="{AEDCD966-7F67-45FD-AC46-6024191B54BF}" type="pres">
      <dgm:prSet presAssocID="{95E46716-39C9-480E-B63D-A192B937F430}" presName="bgRect" presStyleLbl="bgShp" presStyleIdx="2" presStyleCnt="5"/>
      <dgm:spPr/>
    </dgm:pt>
    <dgm:pt modelId="{6EF9F393-7BFE-4475-B52D-DACA9A11F1E0}" type="pres">
      <dgm:prSet presAssocID="{95E46716-39C9-480E-B63D-A192B937F43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1215B4C5-EE49-4D3C-A2C5-BAC93CFF46AD}" type="pres">
      <dgm:prSet presAssocID="{95E46716-39C9-480E-B63D-A192B937F430}" presName="spaceRect" presStyleCnt="0"/>
      <dgm:spPr/>
    </dgm:pt>
    <dgm:pt modelId="{1E4AC967-7D8A-42E8-AD43-EE578E2C05CB}" type="pres">
      <dgm:prSet presAssocID="{95E46716-39C9-480E-B63D-A192B937F430}" presName="parTx" presStyleLbl="revTx" presStyleIdx="2" presStyleCnt="5">
        <dgm:presLayoutVars>
          <dgm:chMax val="0"/>
          <dgm:chPref val="0"/>
        </dgm:presLayoutVars>
      </dgm:prSet>
      <dgm:spPr/>
    </dgm:pt>
    <dgm:pt modelId="{BE7E0EA2-C986-4A6C-8AE5-02B6BF9B0F4D}" type="pres">
      <dgm:prSet presAssocID="{F93DC323-3937-42B3-B0DE-47E3F7E479BB}" presName="sibTrans" presStyleCnt="0"/>
      <dgm:spPr/>
    </dgm:pt>
    <dgm:pt modelId="{C66EF212-5A6B-4FBF-8B07-D2592A91EE0D}" type="pres">
      <dgm:prSet presAssocID="{E1F026B7-3998-4EF5-A306-FC6EC05DDCAF}" presName="compNode" presStyleCnt="0"/>
      <dgm:spPr/>
    </dgm:pt>
    <dgm:pt modelId="{0C21AE0D-875E-4ABA-A865-DA9DD4A3B84D}" type="pres">
      <dgm:prSet presAssocID="{E1F026B7-3998-4EF5-A306-FC6EC05DDCAF}" presName="bgRect" presStyleLbl="bgShp" presStyleIdx="3" presStyleCnt="5"/>
      <dgm:spPr/>
    </dgm:pt>
    <dgm:pt modelId="{89A6A13C-BAF7-4C4E-8693-9BEED9C0B53F}" type="pres">
      <dgm:prSet presAssocID="{E1F026B7-3998-4EF5-A306-FC6EC05DDCA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F37F7015-D316-4C5B-9D53-11B299650C0D}" type="pres">
      <dgm:prSet presAssocID="{E1F026B7-3998-4EF5-A306-FC6EC05DDCAF}" presName="spaceRect" presStyleCnt="0"/>
      <dgm:spPr/>
    </dgm:pt>
    <dgm:pt modelId="{57F5CF47-3934-4861-8C54-2303025C53A5}" type="pres">
      <dgm:prSet presAssocID="{E1F026B7-3998-4EF5-A306-FC6EC05DDCAF}" presName="parTx" presStyleLbl="revTx" presStyleIdx="3" presStyleCnt="5">
        <dgm:presLayoutVars>
          <dgm:chMax val="0"/>
          <dgm:chPref val="0"/>
        </dgm:presLayoutVars>
      </dgm:prSet>
      <dgm:spPr/>
    </dgm:pt>
    <dgm:pt modelId="{9430D4DC-FD7F-4F77-ABD5-95958DB8C72A}" type="pres">
      <dgm:prSet presAssocID="{B08DC34F-BFAD-4628-98E5-20F4EBA72B99}" presName="sibTrans" presStyleCnt="0"/>
      <dgm:spPr/>
    </dgm:pt>
    <dgm:pt modelId="{CE0CDFB0-1E05-4EF5-9C67-AEEC2BFE4BDE}" type="pres">
      <dgm:prSet presAssocID="{AE450C8B-659E-4C4C-97A9-DC9010E5A5CC}" presName="compNode" presStyleCnt="0"/>
      <dgm:spPr/>
    </dgm:pt>
    <dgm:pt modelId="{8BA6669C-D548-454D-87BF-C5D37D90B5EA}" type="pres">
      <dgm:prSet presAssocID="{AE450C8B-659E-4C4C-97A9-DC9010E5A5CC}" presName="bgRect" presStyleLbl="bgShp" presStyleIdx="4" presStyleCnt="5"/>
      <dgm:spPr/>
    </dgm:pt>
    <dgm:pt modelId="{DFDA868A-69A2-475A-8DF1-2E9AE9FC2093}" type="pres">
      <dgm:prSet presAssocID="{AE450C8B-659E-4C4C-97A9-DC9010E5A5C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302712B5-B28D-4750-9AC7-6339DC7C3558}" type="pres">
      <dgm:prSet presAssocID="{AE450C8B-659E-4C4C-97A9-DC9010E5A5CC}" presName="spaceRect" presStyleCnt="0"/>
      <dgm:spPr/>
    </dgm:pt>
    <dgm:pt modelId="{4A2BA637-5630-4798-9844-B1D77780EAB6}" type="pres">
      <dgm:prSet presAssocID="{AE450C8B-659E-4C4C-97A9-DC9010E5A5CC}" presName="parTx" presStyleLbl="revTx" presStyleIdx="4" presStyleCnt="5">
        <dgm:presLayoutVars>
          <dgm:chMax val="0"/>
          <dgm:chPref val="0"/>
        </dgm:presLayoutVars>
      </dgm:prSet>
      <dgm:spPr/>
    </dgm:pt>
  </dgm:ptLst>
  <dgm:cxnLst>
    <dgm:cxn modelId="{797C2A03-961C-4BF9-96E3-1DCCDB04B73F}" type="presOf" srcId="{D3B1BE3D-A308-4D92-8CA4-19C92E2660A4}" destId="{B0DA2B39-1577-4B7C-B944-F7B97D973A1E}" srcOrd="0" destOrd="0" presId="urn:microsoft.com/office/officeart/2018/2/layout/IconVerticalSolidList"/>
    <dgm:cxn modelId="{88C7FD06-FBDF-43D4-85F3-6577F36E3E56}" type="presOf" srcId="{AA3D6A16-DB56-46B9-BC97-9BE81368A46C}" destId="{80E3F439-0746-40C9-AA90-6B61C070B86C}" srcOrd="0" destOrd="0" presId="urn:microsoft.com/office/officeart/2018/2/layout/IconVerticalSolidList"/>
    <dgm:cxn modelId="{D5D8CF26-5BA2-4B2D-BFEE-305656E3793B}" srcId="{AA3D6A16-DB56-46B9-BC97-9BE81368A46C}" destId="{95E46716-39C9-480E-B63D-A192B937F430}" srcOrd="2" destOrd="0" parTransId="{BEAEE332-BE68-4F03-938E-B925CDDC65CD}" sibTransId="{F93DC323-3937-42B3-B0DE-47E3F7E479BB}"/>
    <dgm:cxn modelId="{9357CE28-A507-4A9F-A83E-D8C8636816D8}" srcId="{AA3D6A16-DB56-46B9-BC97-9BE81368A46C}" destId="{E1F026B7-3998-4EF5-A306-FC6EC05DDCAF}" srcOrd="3" destOrd="0" parTransId="{9AEE72F3-E64C-4D7D-ABAA-6EAC1C3CDB0D}" sibTransId="{B08DC34F-BFAD-4628-98E5-20F4EBA72B99}"/>
    <dgm:cxn modelId="{F42BD536-5582-4DB3-9428-79C9BF61486D}" type="presOf" srcId="{E1F026B7-3998-4EF5-A306-FC6EC05DDCAF}" destId="{57F5CF47-3934-4861-8C54-2303025C53A5}" srcOrd="0" destOrd="0" presId="urn:microsoft.com/office/officeart/2018/2/layout/IconVerticalSolidList"/>
    <dgm:cxn modelId="{2493CE4F-EC09-4605-A024-72385081D2B6}" type="presOf" srcId="{99F4496A-FCFF-474F-9A66-B93B851994F6}" destId="{09B90113-3B5E-485D-958D-79048D473666}" srcOrd="0" destOrd="0" presId="urn:microsoft.com/office/officeart/2018/2/layout/IconVerticalSolidList"/>
    <dgm:cxn modelId="{D21FDF59-FE5E-4106-9EBF-23F7834B305E}" srcId="{AA3D6A16-DB56-46B9-BC97-9BE81368A46C}" destId="{AE450C8B-659E-4C4C-97A9-DC9010E5A5CC}" srcOrd="4" destOrd="0" parTransId="{BE8F3D3A-A20E-4622-B406-E18873BA66BC}" sibTransId="{6810F9E1-D6D6-46EF-A76A-162BA84C5CDE}"/>
    <dgm:cxn modelId="{07E3227C-7F48-4E25-B37D-92239A068E65}" srcId="{AA3D6A16-DB56-46B9-BC97-9BE81368A46C}" destId="{D3B1BE3D-A308-4D92-8CA4-19C92E2660A4}" srcOrd="1" destOrd="0" parTransId="{B2F60326-05C9-49AE-AA27-AE0EA5FA83BF}" sibTransId="{6CAEDB85-445D-467B-9FC6-94D9DE34B34C}"/>
    <dgm:cxn modelId="{3C44198F-8D96-4AE3-88FF-08555C8AC296}" type="presOf" srcId="{AE450C8B-659E-4C4C-97A9-DC9010E5A5CC}" destId="{4A2BA637-5630-4798-9844-B1D77780EAB6}" srcOrd="0" destOrd="0" presId="urn:microsoft.com/office/officeart/2018/2/layout/IconVerticalSolidList"/>
    <dgm:cxn modelId="{CD4D4794-BC0C-45E2-8AB7-43C60C0347EF}" srcId="{AA3D6A16-DB56-46B9-BC97-9BE81368A46C}" destId="{99F4496A-FCFF-474F-9A66-B93B851994F6}" srcOrd="0" destOrd="0" parTransId="{99C678CC-A217-4122-A178-322CC5580DAF}" sibTransId="{B9ABA422-0BB5-45D5-911B-995F73916BA5}"/>
    <dgm:cxn modelId="{CFCC89FB-463C-43B4-8060-875210F7D05D}" type="presOf" srcId="{95E46716-39C9-480E-B63D-A192B937F430}" destId="{1E4AC967-7D8A-42E8-AD43-EE578E2C05CB}" srcOrd="0" destOrd="0" presId="urn:microsoft.com/office/officeart/2018/2/layout/IconVerticalSolidList"/>
    <dgm:cxn modelId="{B0583D37-86DB-49DC-A1DF-E3C9C4D92BA4}" type="presParOf" srcId="{80E3F439-0746-40C9-AA90-6B61C070B86C}" destId="{7C8FAC0B-900A-44EE-B1F6-B434254E6C0C}" srcOrd="0" destOrd="0" presId="urn:microsoft.com/office/officeart/2018/2/layout/IconVerticalSolidList"/>
    <dgm:cxn modelId="{638C9052-C3A5-4626-83CB-B6ADE6BB27AE}" type="presParOf" srcId="{7C8FAC0B-900A-44EE-B1F6-B434254E6C0C}" destId="{62B5C4F5-0EBE-4D09-A108-388575E2741A}" srcOrd="0" destOrd="0" presId="urn:microsoft.com/office/officeart/2018/2/layout/IconVerticalSolidList"/>
    <dgm:cxn modelId="{AD002480-AEF6-4BC6-BF2E-D14BEE57A18F}" type="presParOf" srcId="{7C8FAC0B-900A-44EE-B1F6-B434254E6C0C}" destId="{0DEF4608-029E-4A87-A8EF-B6DA67E91696}" srcOrd="1" destOrd="0" presId="urn:microsoft.com/office/officeart/2018/2/layout/IconVerticalSolidList"/>
    <dgm:cxn modelId="{ADBE46E2-5A2E-4850-BADF-1C95522972C2}" type="presParOf" srcId="{7C8FAC0B-900A-44EE-B1F6-B434254E6C0C}" destId="{2626ACBE-5C84-4256-A3D3-135DC3FD6628}" srcOrd="2" destOrd="0" presId="urn:microsoft.com/office/officeart/2018/2/layout/IconVerticalSolidList"/>
    <dgm:cxn modelId="{D51D0808-0455-4D04-BD55-33AEF9D33C9E}" type="presParOf" srcId="{7C8FAC0B-900A-44EE-B1F6-B434254E6C0C}" destId="{09B90113-3B5E-485D-958D-79048D473666}" srcOrd="3" destOrd="0" presId="urn:microsoft.com/office/officeart/2018/2/layout/IconVerticalSolidList"/>
    <dgm:cxn modelId="{83DB990B-9250-4AB7-8E79-4C5C0898E99B}" type="presParOf" srcId="{80E3F439-0746-40C9-AA90-6B61C070B86C}" destId="{7CF90965-5E58-46FE-AA3F-7F6D07F8A1C6}" srcOrd="1" destOrd="0" presId="urn:microsoft.com/office/officeart/2018/2/layout/IconVerticalSolidList"/>
    <dgm:cxn modelId="{0DB7205F-6CAB-40B4-ADDC-0F779C1DBF8D}" type="presParOf" srcId="{80E3F439-0746-40C9-AA90-6B61C070B86C}" destId="{126233D6-6150-487A-B80F-D95EDF367641}" srcOrd="2" destOrd="0" presId="urn:microsoft.com/office/officeart/2018/2/layout/IconVerticalSolidList"/>
    <dgm:cxn modelId="{9DD00407-E81F-4EBA-AE2E-48BD1B984E62}" type="presParOf" srcId="{126233D6-6150-487A-B80F-D95EDF367641}" destId="{EB24F8D1-E5E1-41DF-BD01-B19AB6D46242}" srcOrd="0" destOrd="0" presId="urn:microsoft.com/office/officeart/2018/2/layout/IconVerticalSolidList"/>
    <dgm:cxn modelId="{12FB9B5C-0EF6-4A30-8789-BC24D4E8C209}" type="presParOf" srcId="{126233D6-6150-487A-B80F-D95EDF367641}" destId="{C6F7466F-DFB6-47DA-8BD9-470E64A572C2}" srcOrd="1" destOrd="0" presId="urn:microsoft.com/office/officeart/2018/2/layout/IconVerticalSolidList"/>
    <dgm:cxn modelId="{878AE719-4FBB-46FD-8258-1158DDC6DFB5}" type="presParOf" srcId="{126233D6-6150-487A-B80F-D95EDF367641}" destId="{754B0594-5EE1-415A-96E2-F050D128612B}" srcOrd="2" destOrd="0" presId="urn:microsoft.com/office/officeart/2018/2/layout/IconVerticalSolidList"/>
    <dgm:cxn modelId="{45DE63C6-A1EF-4336-A4D9-F3DD9D5FBCC2}" type="presParOf" srcId="{126233D6-6150-487A-B80F-D95EDF367641}" destId="{B0DA2B39-1577-4B7C-B944-F7B97D973A1E}" srcOrd="3" destOrd="0" presId="urn:microsoft.com/office/officeart/2018/2/layout/IconVerticalSolidList"/>
    <dgm:cxn modelId="{4AF3EB39-00D1-440C-A88F-0134E3533D32}" type="presParOf" srcId="{80E3F439-0746-40C9-AA90-6B61C070B86C}" destId="{1593EACC-889B-45F7-B3F8-061DE3F9F994}" srcOrd="3" destOrd="0" presId="urn:microsoft.com/office/officeart/2018/2/layout/IconVerticalSolidList"/>
    <dgm:cxn modelId="{A0C1277E-1921-4DC9-A452-4B86581740A4}" type="presParOf" srcId="{80E3F439-0746-40C9-AA90-6B61C070B86C}" destId="{328D1722-1E42-47D3-8B55-EA768B6FAE40}" srcOrd="4" destOrd="0" presId="urn:microsoft.com/office/officeart/2018/2/layout/IconVerticalSolidList"/>
    <dgm:cxn modelId="{99C33FF6-B01E-41DA-AA3C-535CE37B8ECC}" type="presParOf" srcId="{328D1722-1E42-47D3-8B55-EA768B6FAE40}" destId="{AEDCD966-7F67-45FD-AC46-6024191B54BF}" srcOrd="0" destOrd="0" presId="urn:microsoft.com/office/officeart/2018/2/layout/IconVerticalSolidList"/>
    <dgm:cxn modelId="{ED4E7259-DC22-4E24-90B6-11CA00C63E31}" type="presParOf" srcId="{328D1722-1E42-47D3-8B55-EA768B6FAE40}" destId="{6EF9F393-7BFE-4475-B52D-DACA9A11F1E0}" srcOrd="1" destOrd="0" presId="urn:microsoft.com/office/officeart/2018/2/layout/IconVerticalSolidList"/>
    <dgm:cxn modelId="{FDDA1C28-91F1-4E1D-A8B2-EE3AF236089E}" type="presParOf" srcId="{328D1722-1E42-47D3-8B55-EA768B6FAE40}" destId="{1215B4C5-EE49-4D3C-A2C5-BAC93CFF46AD}" srcOrd="2" destOrd="0" presId="urn:microsoft.com/office/officeart/2018/2/layout/IconVerticalSolidList"/>
    <dgm:cxn modelId="{8A94F0A3-07C6-4202-8631-20D0E3961D2C}" type="presParOf" srcId="{328D1722-1E42-47D3-8B55-EA768B6FAE40}" destId="{1E4AC967-7D8A-42E8-AD43-EE578E2C05CB}" srcOrd="3" destOrd="0" presId="urn:microsoft.com/office/officeart/2018/2/layout/IconVerticalSolidList"/>
    <dgm:cxn modelId="{10AB9DFD-78C4-4819-8C46-D38AA97CD2C9}" type="presParOf" srcId="{80E3F439-0746-40C9-AA90-6B61C070B86C}" destId="{BE7E0EA2-C986-4A6C-8AE5-02B6BF9B0F4D}" srcOrd="5" destOrd="0" presId="urn:microsoft.com/office/officeart/2018/2/layout/IconVerticalSolidList"/>
    <dgm:cxn modelId="{C630BE40-95E9-4D0C-A719-642F8E7B99A4}" type="presParOf" srcId="{80E3F439-0746-40C9-AA90-6B61C070B86C}" destId="{C66EF212-5A6B-4FBF-8B07-D2592A91EE0D}" srcOrd="6" destOrd="0" presId="urn:microsoft.com/office/officeart/2018/2/layout/IconVerticalSolidList"/>
    <dgm:cxn modelId="{86C59843-E91E-4A53-96A0-9CDB09B7B3C6}" type="presParOf" srcId="{C66EF212-5A6B-4FBF-8B07-D2592A91EE0D}" destId="{0C21AE0D-875E-4ABA-A865-DA9DD4A3B84D}" srcOrd="0" destOrd="0" presId="urn:microsoft.com/office/officeart/2018/2/layout/IconVerticalSolidList"/>
    <dgm:cxn modelId="{A51C7F6E-3AC6-4774-8098-EE3B4323C7DC}" type="presParOf" srcId="{C66EF212-5A6B-4FBF-8B07-D2592A91EE0D}" destId="{89A6A13C-BAF7-4C4E-8693-9BEED9C0B53F}" srcOrd="1" destOrd="0" presId="urn:microsoft.com/office/officeart/2018/2/layout/IconVerticalSolidList"/>
    <dgm:cxn modelId="{406FFB93-DCB7-4509-B91D-C895AEE2EFF4}" type="presParOf" srcId="{C66EF212-5A6B-4FBF-8B07-D2592A91EE0D}" destId="{F37F7015-D316-4C5B-9D53-11B299650C0D}" srcOrd="2" destOrd="0" presId="urn:microsoft.com/office/officeart/2018/2/layout/IconVerticalSolidList"/>
    <dgm:cxn modelId="{CF048825-96CD-4D54-85CD-AD06FAB77B0B}" type="presParOf" srcId="{C66EF212-5A6B-4FBF-8B07-D2592A91EE0D}" destId="{57F5CF47-3934-4861-8C54-2303025C53A5}" srcOrd="3" destOrd="0" presId="urn:microsoft.com/office/officeart/2018/2/layout/IconVerticalSolidList"/>
    <dgm:cxn modelId="{F33A76D0-8F42-400A-9304-0E44B334F19E}" type="presParOf" srcId="{80E3F439-0746-40C9-AA90-6B61C070B86C}" destId="{9430D4DC-FD7F-4F77-ABD5-95958DB8C72A}" srcOrd="7" destOrd="0" presId="urn:microsoft.com/office/officeart/2018/2/layout/IconVerticalSolidList"/>
    <dgm:cxn modelId="{37F91631-D1BF-4189-ABAC-D9399A9BAA38}" type="presParOf" srcId="{80E3F439-0746-40C9-AA90-6B61C070B86C}" destId="{CE0CDFB0-1E05-4EF5-9C67-AEEC2BFE4BDE}" srcOrd="8" destOrd="0" presId="urn:microsoft.com/office/officeart/2018/2/layout/IconVerticalSolidList"/>
    <dgm:cxn modelId="{95242968-765F-45E9-B568-6675067E0495}" type="presParOf" srcId="{CE0CDFB0-1E05-4EF5-9C67-AEEC2BFE4BDE}" destId="{8BA6669C-D548-454D-87BF-C5D37D90B5EA}" srcOrd="0" destOrd="0" presId="urn:microsoft.com/office/officeart/2018/2/layout/IconVerticalSolidList"/>
    <dgm:cxn modelId="{070CD870-E6BD-4726-B8A1-563F8F6580A6}" type="presParOf" srcId="{CE0CDFB0-1E05-4EF5-9C67-AEEC2BFE4BDE}" destId="{DFDA868A-69A2-475A-8DF1-2E9AE9FC2093}" srcOrd="1" destOrd="0" presId="urn:microsoft.com/office/officeart/2018/2/layout/IconVerticalSolidList"/>
    <dgm:cxn modelId="{19FA7B92-F5CB-422C-B920-15E7B4135580}" type="presParOf" srcId="{CE0CDFB0-1E05-4EF5-9C67-AEEC2BFE4BDE}" destId="{302712B5-B28D-4750-9AC7-6339DC7C3558}" srcOrd="2" destOrd="0" presId="urn:microsoft.com/office/officeart/2018/2/layout/IconVerticalSolidList"/>
    <dgm:cxn modelId="{7B77263D-2783-49EE-B1F6-62E928ABE058}" type="presParOf" srcId="{CE0CDFB0-1E05-4EF5-9C67-AEEC2BFE4BDE}" destId="{4A2BA637-5630-4798-9844-B1D77780EA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5C4F5-0EBE-4D09-A108-388575E2741A}">
      <dsp:nvSpPr>
        <dsp:cNvPr id="0" name=""/>
        <dsp:cNvSpPr/>
      </dsp:nvSpPr>
      <dsp:spPr>
        <a:xfrm>
          <a:off x="0" y="3571"/>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EF4608-029E-4A87-A8EF-B6DA67E91696}">
      <dsp:nvSpPr>
        <dsp:cNvPr id="0" name=""/>
        <dsp:cNvSpPr/>
      </dsp:nvSpPr>
      <dsp:spPr>
        <a:xfrm>
          <a:off x="230144" y="174753"/>
          <a:ext cx="418445" cy="41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B90113-3B5E-485D-958D-79048D473666}">
      <dsp:nvSpPr>
        <dsp:cNvPr id="0" name=""/>
        <dsp:cNvSpPr/>
      </dsp:nvSpPr>
      <dsp:spPr>
        <a:xfrm>
          <a:off x="878734" y="3571"/>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Software industry for nearly 30 years</a:t>
          </a:r>
        </a:p>
      </dsp:txBody>
      <dsp:txXfrm>
        <a:off x="878734" y="3571"/>
        <a:ext cx="5617315" cy="760809"/>
      </dsp:txXfrm>
    </dsp:sp>
    <dsp:sp modelId="{EB24F8D1-E5E1-41DF-BD01-B19AB6D46242}">
      <dsp:nvSpPr>
        <dsp:cNvPr id="0" name=""/>
        <dsp:cNvSpPr/>
      </dsp:nvSpPr>
      <dsp:spPr>
        <a:xfrm>
          <a:off x="0" y="954583"/>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7466F-DFB6-47DA-8BD9-470E64A572C2}">
      <dsp:nvSpPr>
        <dsp:cNvPr id="0" name=""/>
        <dsp:cNvSpPr/>
      </dsp:nvSpPr>
      <dsp:spPr>
        <a:xfrm>
          <a:off x="230144" y="1125765"/>
          <a:ext cx="418445" cy="41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DA2B39-1577-4B7C-B944-F7B97D973A1E}">
      <dsp:nvSpPr>
        <dsp:cNvPr id="0" name=""/>
        <dsp:cNvSpPr/>
      </dsp:nvSpPr>
      <dsp:spPr>
        <a:xfrm>
          <a:off x="878734" y="954583"/>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Morning Dew link blog</a:t>
          </a:r>
        </a:p>
      </dsp:txBody>
      <dsp:txXfrm>
        <a:off x="878734" y="954583"/>
        <a:ext cx="5617315" cy="760809"/>
      </dsp:txXfrm>
    </dsp:sp>
    <dsp:sp modelId="{AEDCD966-7F67-45FD-AC46-6024191B54BF}">
      <dsp:nvSpPr>
        <dsp:cNvPr id="0" name=""/>
        <dsp:cNvSpPr/>
      </dsp:nvSpPr>
      <dsp:spPr>
        <a:xfrm>
          <a:off x="0" y="1905595"/>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F9F393-7BFE-4475-B52D-DACA9A11F1E0}">
      <dsp:nvSpPr>
        <dsp:cNvPr id="0" name=""/>
        <dsp:cNvSpPr/>
      </dsp:nvSpPr>
      <dsp:spPr>
        <a:xfrm>
          <a:off x="230144" y="2076777"/>
          <a:ext cx="418445" cy="41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4AC967-7D8A-42E8-AD43-EE578E2C05CB}">
      <dsp:nvSpPr>
        <dsp:cNvPr id="0" name=""/>
        <dsp:cNvSpPr/>
      </dsp:nvSpPr>
      <dsp:spPr>
        <a:xfrm>
          <a:off x="878734" y="1905595"/>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Three books for Packt Publishing</a:t>
          </a:r>
        </a:p>
      </dsp:txBody>
      <dsp:txXfrm>
        <a:off x="878734" y="1905595"/>
        <a:ext cx="5617315" cy="760809"/>
      </dsp:txXfrm>
    </dsp:sp>
    <dsp:sp modelId="{0C21AE0D-875E-4ABA-A865-DA9DD4A3B84D}">
      <dsp:nvSpPr>
        <dsp:cNvPr id="0" name=""/>
        <dsp:cNvSpPr/>
      </dsp:nvSpPr>
      <dsp:spPr>
        <a:xfrm>
          <a:off x="0" y="2856607"/>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6A13C-BAF7-4C4E-8693-9BEED9C0B53F}">
      <dsp:nvSpPr>
        <dsp:cNvPr id="0" name=""/>
        <dsp:cNvSpPr/>
      </dsp:nvSpPr>
      <dsp:spPr>
        <a:xfrm>
          <a:off x="230144" y="3027789"/>
          <a:ext cx="418445" cy="418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F5CF47-3934-4861-8C54-2303025C53A5}">
      <dsp:nvSpPr>
        <dsp:cNvPr id="0" name=""/>
        <dsp:cNvSpPr/>
      </dsp:nvSpPr>
      <dsp:spPr>
        <a:xfrm>
          <a:off x="878734" y="2856607"/>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Content developer at Microsoft since 2022</a:t>
          </a:r>
        </a:p>
      </dsp:txBody>
      <dsp:txXfrm>
        <a:off x="878734" y="2856607"/>
        <a:ext cx="5617315" cy="760809"/>
      </dsp:txXfrm>
    </dsp:sp>
    <dsp:sp modelId="{8BA6669C-D548-454D-87BF-C5D37D90B5EA}">
      <dsp:nvSpPr>
        <dsp:cNvPr id="0" name=""/>
        <dsp:cNvSpPr/>
      </dsp:nvSpPr>
      <dsp:spPr>
        <a:xfrm>
          <a:off x="0" y="3807618"/>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DA868A-69A2-475A-8DF1-2E9AE9FC2093}">
      <dsp:nvSpPr>
        <dsp:cNvPr id="0" name=""/>
        <dsp:cNvSpPr/>
      </dsp:nvSpPr>
      <dsp:spPr>
        <a:xfrm>
          <a:off x="230144" y="3978800"/>
          <a:ext cx="418445" cy="418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2BA637-5630-4798-9844-B1D77780EAB6}">
      <dsp:nvSpPr>
        <dsp:cNvPr id="0" name=""/>
        <dsp:cNvSpPr/>
      </dsp:nvSpPr>
      <dsp:spPr>
        <a:xfrm>
          <a:off x="878734" y="3807618"/>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TechBash dev conference organizer since 2016</a:t>
          </a:r>
        </a:p>
      </dsp:txBody>
      <dsp:txXfrm>
        <a:off x="878734" y="3807618"/>
        <a:ext cx="5617315" cy="760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B10F5-9066-4A54-B3E5-B7F0DC270549}" type="datetimeFigureOut">
              <a:rPr lang="en-US" smtClean="0"/>
              <a:t>5/3/2025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6A954-A844-441C-BF35-6533A347C0F8}" type="slidenum">
              <a:rPr lang="en-US" smtClean="0"/>
              <a:t>‹#›</a:t>
            </a:fld>
            <a:endParaRPr lang="en-US"/>
          </a:p>
        </p:txBody>
      </p:sp>
    </p:spTree>
    <p:extLst>
      <p:ext uri="{BB962C8B-B14F-4D97-AF65-F5344CB8AC3E}">
        <p14:creationId xmlns:p14="http://schemas.microsoft.com/office/powerpoint/2010/main" val="188325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a:p>
            <a:endParaRPr lang="en-US" dirty="0"/>
          </a:p>
          <a:p>
            <a:endParaRPr lang="en-US" dirty="0"/>
          </a:p>
        </p:txBody>
      </p:sp>
      <p:sp>
        <p:nvSpPr>
          <p:cNvPr id="4" name="Slide Number Placeholder 3"/>
          <p:cNvSpPr>
            <a:spLocks noGrp="1"/>
          </p:cNvSpPr>
          <p:nvPr>
            <p:ph type="sldNum" sz="quarter" idx="5"/>
          </p:nvPr>
        </p:nvSpPr>
        <p:spPr/>
        <p:txBody>
          <a:bodyPr/>
          <a:lstStyle/>
          <a:p>
            <a:fld id="{6FA6A954-A844-441C-BF35-6533A347C0F8}" type="slidenum">
              <a:rPr lang="en-US" smtClean="0"/>
              <a:t>2</a:t>
            </a:fld>
            <a:endParaRPr lang="en-US"/>
          </a:p>
        </p:txBody>
      </p:sp>
    </p:spTree>
    <p:extLst>
      <p:ext uri="{BB962C8B-B14F-4D97-AF65-F5344CB8AC3E}">
        <p14:creationId xmlns:p14="http://schemas.microsoft.com/office/powerpoint/2010/main" val="1941774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Q&amp;A session, we will open the floor for questions from the audience. This is a great opportunity to discuss any topics covered during the presentation and clarify any doubts.</a:t>
            </a:r>
          </a:p>
        </p:txBody>
      </p:sp>
      <p:sp>
        <p:nvSpPr>
          <p:cNvPr id="4" name="Slide Number Placeholder 3"/>
          <p:cNvSpPr>
            <a:spLocks noGrp="1"/>
          </p:cNvSpPr>
          <p:nvPr>
            <p:ph type="sldNum" sz="quarter" idx="5"/>
          </p:nvPr>
        </p:nvSpPr>
        <p:spPr/>
        <p:txBody>
          <a:bodyPr/>
          <a:lstStyle/>
          <a:p>
            <a:fld id="{6FA6A954-A844-441C-BF35-6533A347C0F8}" type="slidenum">
              <a:rPr lang="en-US" smtClean="0"/>
              <a:t>13</a:t>
            </a:fld>
            <a:endParaRPr lang="en-US"/>
          </a:p>
        </p:txBody>
      </p:sp>
    </p:spTree>
    <p:extLst>
      <p:ext uri="{BB962C8B-B14F-4D97-AF65-F5344CB8AC3E}">
        <p14:creationId xmlns:p14="http://schemas.microsoft.com/office/powerpoint/2010/main" val="8442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233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we'll explore various AI options that are specifically designed for .NET developers. This includes tools, frameworks, and best practices that can streamline the integration of AI into your existing applications.</a:t>
            </a:r>
          </a:p>
        </p:txBody>
      </p:sp>
      <p:sp>
        <p:nvSpPr>
          <p:cNvPr id="4" name="Slide Number Placeholder 3"/>
          <p:cNvSpPr>
            <a:spLocks noGrp="1"/>
          </p:cNvSpPr>
          <p:nvPr>
            <p:ph type="sldNum" sz="quarter" idx="5"/>
          </p:nvPr>
        </p:nvSpPr>
        <p:spPr/>
        <p:txBody>
          <a:bodyPr/>
          <a:lstStyle/>
          <a:p>
            <a:fld id="{6FA6A954-A844-441C-BF35-6533A347C0F8}" type="slidenum">
              <a:rPr lang="en-US" smtClean="0"/>
              <a:t>6</a:t>
            </a:fld>
            <a:endParaRPr lang="en-US"/>
          </a:p>
        </p:txBody>
      </p:sp>
    </p:spTree>
    <p:extLst>
      <p:ext uri="{BB962C8B-B14F-4D97-AF65-F5344CB8AC3E}">
        <p14:creationId xmlns:p14="http://schemas.microsoft.com/office/powerpoint/2010/main" val="397696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will cover the advantages of using WinUI in your application development. We will also discuss how the Windows App SDK can enhance the overall development experience and what features are available when using both together.</a:t>
            </a:r>
          </a:p>
        </p:txBody>
      </p:sp>
      <p:sp>
        <p:nvSpPr>
          <p:cNvPr id="4" name="Slide Number Placeholder 3"/>
          <p:cNvSpPr>
            <a:spLocks noGrp="1"/>
          </p:cNvSpPr>
          <p:nvPr>
            <p:ph type="sldNum" sz="quarter" idx="5"/>
          </p:nvPr>
        </p:nvSpPr>
        <p:spPr/>
        <p:txBody>
          <a:bodyPr/>
          <a:lstStyle/>
          <a:p>
            <a:fld id="{6FA6A954-A844-441C-BF35-6533A347C0F8}" type="slidenum">
              <a:rPr lang="en-US" smtClean="0"/>
              <a:t>7</a:t>
            </a:fld>
            <a:endParaRPr lang="en-US"/>
          </a:p>
        </p:txBody>
      </p:sp>
    </p:spTree>
    <p:extLst>
      <p:ext uri="{BB962C8B-B14F-4D97-AF65-F5344CB8AC3E}">
        <p14:creationId xmlns:p14="http://schemas.microsoft.com/office/powerpoint/2010/main" val="422344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will provide an overview of Copilot+ PCs and their significance in development environments. Additionally, we will explore how Phi Silica contributes to performance improvements and what that means for developers.</a:t>
            </a:r>
          </a:p>
        </p:txBody>
      </p:sp>
      <p:sp>
        <p:nvSpPr>
          <p:cNvPr id="4" name="Slide Number Placeholder 3"/>
          <p:cNvSpPr>
            <a:spLocks noGrp="1"/>
          </p:cNvSpPr>
          <p:nvPr>
            <p:ph type="sldNum" sz="quarter" idx="5"/>
          </p:nvPr>
        </p:nvSpPr>
        <p:spPr/>
        <p:txBody>
          <a:bodyPr/>
          <a:lstStyle/>
          <a:p>
            <a:fld id="{6FA6A954-A844-441C-BF35-6533A347C0F8}" type="slidenum">
              <a:rPr lang="en-US" smtClean="0"/>
              <a:t>8</a:t>
            </a:fld>
            <a:endParaRPr lang="en-US"/>
          </a:p>
        </p:txBody>
      </p:sp>
    </p:spTree>
    <p:extLst>
      <p:ext uri="{BB962C8B-B14F-4D97-AF65-F5344CB8AC3E}">
        <p14:creationId xmlns:p14="http://schemas.microsoft.com/office/powerpoint/2010/main" val="240346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delve into the Phil Silica APIs available through the Windows App SDK. We will cover how to effectively use these APIs in your projects and present case studies of successful implementations.</a:t>
            </a:r>
          </a:p>
        </p:txBody>
      </p:sp>
      <p:sp>
        <p:nvSpPr>
          <p:cNvPr id="4" name="Slide Number Placeholder 3"/>
          <p:cNvSpPr>
            <a:spLocks noGrp="1"/>
          </p:cNvSpPr>
          <p:nvPr>
            <p:ph type="sldNum" sz="quarter" idx="5"/>
          </p:nvPr>
        </p:nvSpPr>
        <p:spPr/>
        <p:txBody>
          <a:bodyPr/>
          <a:lstStyle/>
          <a:p>
            <a:fld id="{6FA6A954-A844-441C-BF35-6533A347C0F8}" type="slidenum">
              <a:rPr lang="en-US" smtClean="0"/>
              <a:t>9</a:t>
            </a:fld>
            <a:endParaRPr lang="en-US"/>
          </a:p>
        </p:txBody>
      </p:sp>
    </p:spTree>
    <p:extLst>
      <p:ext uri="{BB962C8B-B14F-4D97-AF65-F5344CB8AC3E}">
        <p14:creationId xmlns:p14="http://schemas.microsoft.com/office/powerpoint/2010/main" val="2143017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will focus on text recognition APIs, their functionalities, and potential applications. We will also go over coding examples to illustrate how these APIs can be incorporated into your applications effectively.</a:t>
            </a:r>
          </a:p>
        </p:txBody>
      </p:sp>
      <p:sp>
        <p:nvSpPr>
          <p:cNvPr id="4" name="Slide Number Placeholder 3"/>
          <p:cNvSpPr>
            <a:spLocks noGrp="1"/>
          </p:cNvSpPr>
          <p:nvPr>
            <p:ph type="sldNum" sz="quarter" idx="5"/>
          </p:nvPr>
        </p:nvSpPr>
        <p:spPr/>
        <p:txBody>
          <a:bodyPr/>
          <a:lstStyle/>
          <a:p>
            <a:fld id="{6FA6A954-A844-441C-BF35-6533A347C0F8}" type="slidenum">
              <a:rPr lang="en-US" smtClean="0"/>
              <a:t>10</a:t>
            </a:fld>
            <a:endParaRPr lang="en-US"/>
          </a:p>
        </p:txBody>
      </p:sp>
    </p:spTree>
    <p:extLst>
      <p:ext uri="{BB962C8B-B14F-4D97-AF65-F5344CB8AC3E}">
        <p14:creationId xmlns:p14="http://schemas.microsoft.com/office/powerpoint/2010/main" val="160747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final section, we will explore how Recall can be integrated into Windows applications. We'll discuss memory management importance and share best practices to enhance the overall user experience in your apps.</a:t>
            </a:r>
          </a:p>
        </p:txBody>
      </p:sp>
      <p:sp>
        <p:nvSpPr>
          <p:cNvPr id="4" name="Slide Number Placeholder 3"/>
          <p:cNvSpPr>
            <a:spLocks noGrp="1"/>
          </p:cNvSpPr>
          <p:nvPr>
            <p:ph type="sldNum" sz="quarter" idx="5"/>
          </p:nvPr>
        </p:nvSpPr>
        <p:spPr/>
        <p:txBody>
          <a:bodyPr/>
          <a:lstStyle/>
          <a:p>
            <a:fld id="{6FA6A954-A844-441C-BF35-6533A347C0F8}" type="slidenum">
              <a:rPr lang="en-US" smtClean="0"/>
              <a:t>11</a:t>
            </a:fld>
            <a:endParaRPr lang="en-US"/>
          </a:p>
        </p:txBody>
      </p:sp>
    </p:spTree>
    <p:extLst>
      <p:ext uri="{BB962C8B-B14F-4D97-AF65-F5344CB8AC3E}">
        <p14:creationId xmlns:p14="http://schemas.microsoft.com/office/powerpoint/2010/main" val="689057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we'll introduce the AI Dev Gallery app for Windows, highlighting its features and available resources. We will also encourage users to provide feedback and contribute to the app's growth.</a:t>
            </a:r>
          </a:p>
        </p:txBody>
      </p:sp>
      <p:sp>
        <p:nvSpPr>
          <p:cNvPr id="4" name="Slide Number Placeholder 3"/>
          <p:cNvSpPr>
            <a:spLocks noGrp="1"/>
          </p:cNvSpPr>
          <p:nvPr>
            <p:ph type="sldNum" sz="quarter" idx="5"/>
          </p:nvPr>
        </p:nvSpPr>
        <p:spPr/>
        <p:txBody>
          <a:bodyPr/>
          <a:lstStyle/>
          <a:p>
            <a:fld id="{6FA6A954-A844-441C-BF35-6533A347C0F8}" type="slidenum">
              <a:rPr lang="en-US" smtClean="0"/>
              <a:t>12</a:t>
            </a:fld>
            <a:endParaRPr lang="en-US"/>
          </a:p>
        </p:txBody>
      </p:sp>
    </p:spTree>
    <p:extLst>
      <p:ext uri="{BB962C8B-B14F-4D97-AF65-F5344CB8AC3E}">
        <p14:creationId xmlns:p14="http://schemas.microsoft.com/office/powerpoint/2010/main" val="16813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DA1B5-7104-436F-9E1E-E978D03B73E0}"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2801657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DA1B5-7104-436F-9E1E-E978D03B73E0}"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87568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4DA1B5-7104-436F-9E1E-E978D03B73E0}"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1227056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4DA1B5-7104-436F-9E1E-E978D03B73E0}"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3548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DA1B5-7104-436F-9E1E-E978D03B73E0}"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641696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4DA1B5-7104-436F-9E1E-E978D03B73E0}" type="datetimeFigureOut">
              <a:rPr lang="en-US" smtClean="0"/>
              <a:t>5/3/2025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3912359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4DA1B5-7104-436F-9E1E-E978D03B73E0}" type="datetimeFigureOut">
              <a:rPr lang="en-US" smtClean="0"/>
              <a:t>5/3/2025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92365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DA1B5-7104-436F-9E1E-E978D03B73E0}"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426986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DA1B5-7104-436F-9E1E-E978D03B73E0}"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37384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DA1B5-7104-436F-9E1E-E978D03B73E0}"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42585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DA1B5-7104-436F-9E1E-E978D03B73E0}"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71307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DA1B5-7104-436F-9E1E-E978D03B73E0}"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76954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DA1B5-7104-436F-9E1E-E978D03B73E0}" type="datetimeFigureOut">
              <a:rPr lang="en-US" smtClean="0"/>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41742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4DA1B5-7104-436F-9E1E-E978D03B73E0}" type="datetimeFigureOut">
              <a:rPr lang="en-US" smtClean="0"/>
              <a:t>5/3/2025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244330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4DA1B5-7104-436F-9E1E-E978D03B73E0}" type="datetimeFigureOut">
              <a:rPr lang="en-US" smtClean="0"/>
              <a:t>5/3/2025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233222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4DA1B5-7104-436F-9E1E-E978D03B73E0}" type="datetimeFigureOut">
              <a:rPr lang="en-US" smtClean="0"/>
              <a:t>5/3/2025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230438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DA1B5-7104-436F-9E1E-E978D03B73E0}"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334768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4DA1B5-7104-436F-9E1E-E978D03B73E0}" type="datetimeFigureOut">
              <a:rPr lang="en-US" smtClean="0"/>
              <a:t>5/3/2025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D5ED9A-8112-474E-848D-58A1302279E5}" type="slidenum">
              <a:rPr lang="en-US" smtClean="0"/>
              <a:t>‹#›</a:t>
            </a:fld>
            <a:endParaRPr lang="en-US"/>
          </a:p>
        </p:txBody>
      </p:sp>
    </p:spTree>
    <p:extLst>
      <p:ext uri="{BB962C8B-B14F-4D97-AF65-F5344CB8AC3E}">
        <p14:creationId xmlns:p14="http://schemas.microsoft.com/office/powerpoint/2010/main" val="74101598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hyperlink" Target="mailto:alvin@alvinashcraft.co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32.png"/><Relationship Id="rId4" Type="http://schemas.openxmlformats.org/officeDocument/2006/relationships/image" Target="../media/image2.png"/><Relationship Id="rId9" Type="http://schemas.openxmlformats.org/officeDocument/2006/relationships/image" Target="../media/image31.jpe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hyperlink" Target="https://techbash.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vslive.com/microsofthq"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2000"/>
                <a:hueMod val="108000"/>
                <a:satMod val="164000"/>
                <a:lumMod val="69000"/>
              </a:schemeClr>
              <a:schemeClr val="bg1">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731151-418C-4F0C-BFEC-3E68137FF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789A0D3-7A83-8842-CC8E-36FD805E120B}"/>
              </a:ext>
            </a:extLst>
          </p:cNvPr>
          <p:cNvSpPr>
            <a:spLocks noGrp="1"/>
          </p:cNvSpPr>
          <p:nvPr>
            <p:ph type="subTitle" idx="1"/>
          </p:nvPr>
        </p:nvSpPr>
        <p:spPr>
          <a:xfrm>
            <a:off x="1154955" y="4777380"/>
            <a:ext cx="8825658" cy="861420"/>
          </a:xfrm>
        </p:spPr>
        <p:txBody>
          <a:bodyPr>
            <a:normAutofit/>
          </a:bodyPr>
          <a:lstStyle/>
          <a:p>
            <a:r>
              <a:rPr lang="en-US">
                <a:solidFill>
                  <a:schemeClr val="tx1"/>
                </a:solidFill>
              </a:rPr>
              <a:t>Alvin Ashcraft</a:t>
            </a:r>
          </a:p>
          <a:p>
            <a:r>
              <a:rPr lang="en-US">
                <a:solidFill>
                  <a:schemeClr val="tx1"/>
                </a:solidFill>
              </a:rPr>
              <a:t>Sr. Content Developer - Microsoft</a:t>
            </a:r>
          </a:p>
        </p:txBody>
      </p:sp>
      <p:sp>
        <p:nvSpPr>
          <p:cNvPr id="2" name="Title 1">
            <a:extLst>
              <a:ext uri="{FF2B5EF4-FFF2-40B4-BE49-F238E27FC236}">
                <a16:creationId xmlns:a16="http://schemas.microsoft.com/office/drawing/2014/main" id="{4A026826-BFDA-899B-C3C2-393D98A5497B}"/>
              </a:ext>
            </a:extLst>
          </p:cNvPr>
          <p:cNvSpPr>
            <a:spLocks noGrp="1"/>
          </p:cNvSpPr>
          <p:nvPr>
            <p:ph type="ctrTitle"/>
          </p:nvPr>
        </p:nvSpPr>
        <p:spPr>
          <a:xfrm>
            <a:off x="1154955" y="1447800"/>
            <a:ext cx="8825658" cy="3329581"/>
          </a:xfrm>
        </p:spPr>
        <p:txBody>
          <a:bodyPr>
            <a:normAutofit/>
          </a:bodyPr>
          <a:lstStyle/>
          <a:p>
            <a:pPr>
              <a:lnSpc>
                <a:spcPct val="90000"/>
              </a:lnSpc>
            </a:pPr>
            <a:r>
              <a:rPr lang="en-US" sz="5600"/>
              <a:t>Build intelligent apps with WinUI, Phi Silica and the Windows Copilot Runtime</a:t>
            </a:r>
          </a:p>
        </p:txBody>
      </p:sp>
      <p:sp>
        <p:nvSpPr>
          <p:cNvPr id="10" name="Rectangle 9">
            <a:extLst>
              <a:ext uri="{FF2B5EF4-FFF2-40B4-BE49-F238E27FC236}">
                <a16:creationId xmlns:a16="http://schemas.microsoft.com/office/drawing/2014/main" id="{41D25EAF-C5BE-4B57-A0E1-BA35B7C83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5223373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E97917C-5C5F-BBEE-5836-80BDDB3EA7EE}"/>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3900"/>
              <a:t>Text Recognition APIs</a:t>
            </a:r>
          </a:p>
        </p:txBody>
      </p:sp>
      <p:sp>
        <p:nvSpPr>
          <p:cNvPr id="4" name="Content Placeholder 3">
            <a:extLst>
              <a:ext uri="{FF2B5EF4-FFF2-40B4-BE49-F238E27FC236}">
                <a16:creationId xmlns:a16="http://schemas.microsoft.com/office/drawing/2014/main" id="{19245C36-1C07-2109-55A0-D66697567480}"/>
              </a:ext>
            </a:extLst>
          </p:cNvPr>
          <p:cNvSpPr>
            <a:spLocks noGrp="1"/>
          </p:cNvSpPr>
          <p:nvPr>
            <p:ph sz="half" idx="2"/>
          </p:nvPr>
        </p:nvSpPr>
        <p:spPr>
          <a:xfrm>
            <a:off x="648931" y="2438400"/>
            <a:ext cx="4166509" cy="3785419"/>
          </a:xfrm>
        </p:spPr>
        <p:txBody>
          <a:bodyPr vert="horz" lIns="91440" tIns="45720" rIns="91440" bIns="45720" rtlCol="0">
            <a:normAutofit/>
          </a:bodyPr>
          <a:lstStyle/>
          <a:p>
            <a:r>
              <a:rPr lang="en-US" dirty="0"/>
              <a:t>Explain the functionality of text recognition capabilities.</a:t>
            </a:r>
          </a:p>
          <a:p>
            <a:r>
              <a:rPr lang="en-US" dirty="0"/>
              <a:t>Discuss potential applications of text recognition in apps.</a:t>
            </a:r>
          </a:p>
          <a:p>
            <a:r>
              <a:rPr lang="en-US" dirty="0"/>
              <a:t>Demo</a:t>
            </a:r>
          </a:p>
          <a:p>
            <a:pPr lvl="1"/>
            <a:r>
              <a:rPr lang="en-US" dirty="0"/>
              <a:t>WPF app</a:t>
            </a:r>
          </a:p>
          <a:p>
            <a:pPr lvl="1"/>
            <a:r>
              <a:rPr lang="en-US" dirty="0"/>
              <a:t>Load image</a:t>
            </a:r>
          </a:p>
          <a:p>
            <a:pPr lvl="1"/>
            <a:r>
              <a:rPr lang="en-US" dirty="0"/>
              <a:t>OCR to product text</a:t>
            </a:r>
          </a:p>
          <a:p>
            <a:pPr lvl="1"/>
            <a:r>
              <a:rPr lang="en-US" dirty="0"/>
              <a:t>Use model to explain the text</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Binary Code">
            <a:extLst>
              <a:ext uri="{FF2B5EF4-FFF2-40B4-BE49-F238E27FC236}">
                <a16:creationId xmlns:a16="http://schemas.microsoft.com/office/drawing/2014/main" id="{D50F5DF6-6984-49AC-9DE1-CA6D59C4ACFB}"/>
              </a:ext>
            </a:extLst>
          </p:cNvPr>
          <p:cNvPicPr>
            <a:picLocks noGrp="1" noChangeAspect="1"/>
          </p:cNvPicPr>
          <p:nvPr>
            <p:ph sz="half" idx="1"/>
          </p:nvPr>
        </p:nvPicPr>
        <p:blipFill>
          <a:blip r:embed="rId8"/>
          <a:stretch>
            <a:fillRect/>
          </a:stretch>
        </p:blipFill>
        <p:spPr>
          <a:xfrm>
            <a:off x="6642569" y="647698"/>
            <a:ext cx="4352735" cy="5562601"/>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3621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9" name="Rectangle 38">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Memory chips associated with a laptop computer, the stick of computer memory is used to expand the capability of a computer expanding it's RAM. A laptop computer keyboard is in the background.">
            <a:extLst>
              <a:ext uri="{FF2B5EF4-FFF2-40B4-BE49-F238E27FC236}">
                <a16:creationId xmlns:a16="http://schemas.microsoft.com/office/drawing/2014/main" id="{A49225BA-8B96-4061-B890-9832B13050B9}"/>
              </a:ext>
            </a:extLst>
          </p:cNvPr>
          <p:cNvPicPr>
            <a:picLocks noGrp="1" noChangeAspect="1"/>
          </p:cNvPicPr>
          <p:nvPr>
            <p:ph sz="half" idx="1"/>
          </p:nvPr>
        </p:nvPicPr>
        <p:blipFill>
          <a:blip r:embed="rId8">
            <a:duotone>
              <a:prstClr val="black"/>
              <a:schemeClr val="accent5">
                <a:tint val="45000"/>
                <a:satMod val="400000"/>
              </a:schemeClr>
            </a:duotone>
            <a:alphaModFix amt="15000"/>
          </a:blip>
          <a:srcRect t="15564" b="9436"/>
          <a:stretch/>
        </p:blipFill>
        <p:spPr>
          <a:xfrm>
            <a:off x="20" y="10"/>
            <a:ext cx="12191980" cy="6857990"/>
          </a:xfrm>
          <a:prstGeom prst="rect">
            <a:avLst/>
          </a:prstGeom>
        </p:spPr>
      </p:pic>
      <p:sp>
        <p:nvSpPr>
          <p:cNvPr id="2" name="Title 1">
            <a:extLst>
              <a:ext uri="{FF2B5EF4-FFF2-40B4-BE49-F238E27FC236}">
                <a16:creationId xmlns:a16="http://schemas.microsoft.com/office/drawing/2014/main" id="{D8A226E3-1224-042E-E97D-8BBABC5851DE}"/>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dirty="0"/>
              <a:t>Recall in Windows &amp; Integration with Your Apps</a:t>
            </a:r>
          </a:p>
        </p:txBody>
      </p:sp>
      <p:sp>
        <p:nvSpPr>
          <p:cNvPr id="41" name="Rectangle 40">
            <a:extLst>
              <a:ext uri="{FF2B5EF4-FFF2-40B4-BE49-F238E27FC236}">
                <a16:creationId xmlns:a16="http://schemas.microsoft.com/office/drawing/2014/main" id="{C696EBFA-4394-4B46-9875-039A1F1D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D290954F-BE96-3D6D-5F21-454C18842437}"/>
              </a:ext>
            </a:extLst>
          </p:cNvPr>
          <p:cNvSpPr>
            <a:spLocks noGrp="1"/>
          </p:cNvSpPr>
          <p:nvPr>
            <p:ph sz="half" idx="2"/>
          </p:nvPr>
        </p:nvSpPr>
        <p:spPr>
          <a:xfrm>
            <a:off x="1103312" y="2052918"/>
            <a:ext cx="8946541" cy="4195481"/>
          </a:xfrm>
        </p:spPr>
        <p:txBody>
          <a:bodyPr vert="horz" lIns="91440" tIns="45720" rIns="91440" bIns="45720" rtlCol="0" anchor="ctr">
            <a:normAutofit/>
          </a:bodyPr>
          <a:lstStyle/>
          <a:p>
            <a:r>
              <a:rPr lang="en-US" dirty="0"/>
              <a:t>Windows Recall integration options in Windows apps.</a:t>
            </a:r>
          </a:p>
          <a:p>
            <a:r>
              <a:rPr lang="en-US" dirty="0"/>
              <a:t>Opt-in feature only available on Copilot+ PCs.</a:t>
            </a:r>
          </a:p>
          <a:p>
            <a:r>
              <a:rPr lang="en-US" dirty="0"/>
              <a:t>Enhance user experience in Recall:</a:t>
            </a:r>
          </a:p>
          <a:p>
            <a:pPr lvl="1"/>
            <a:r>
              <a:rPr lang="en-US" dirty="0"/>
              <a:t>Launch Click to Do</a:t>
            </a:r>
          </a:p>
          <a:p>
            <a:pPr lvl="1"/>
            <a:r>
              <a:rPr lang="en-US" dirty="0"/>
              <a:t>Search Recall for images related to your app</a:t>
            </a:r>
          </a:p>
          <a:p>
            <a:pPr lvl="1"/>
            <a:r>
              <a:rPr lang="en-US" dirty="0"/>
              <a:t>Use </a:t>
            </a:r>
            <a:r>
              <a:rPr lang="en-US"/>
              <a:t>UserActivity</a:t>
            </a:r>
            <a:r>
              <a:rPr lang="en-US" dirty="0"/>
              <a:t> APIs to record specific app data related to saved snapshots.</a:t>
            </a:r>
          </a:p>
          <a:p>
            <a:r>
              <a:rPr lang="en-US" dirty="0"/>
              <a:t>APIs still in experimental state and evolving.</a:t>
            </a:r>
          </a:p>
        </p:txBody>
      </p:sp>
    </p:spTree>
    <p:extLst>
      <p:ext uri="{BB962C8B-B14F-4D97-AF65-F5344CB8AC3E}">
        <p14:creationId xmlns:p14="http://schemas.microsoft.com/office/powerpoint/2010/main" val="2917158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FAD124D-B022-EB29-A7E3-CF84BE351104}"/>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a:t>AI Dev Gallery App for Windows</a:t>
            </a:r>
          </a:p>
        </p:txBody>
      </p:sp>
      <p:sp>
        <p:nvSpPr>
          <p:cNvPr id="4" name="Content Placeholder 3">
            <a:extLst>
              <a:ext uri="{FF2B5EF4-FFF2-40B4-BE49-F238E27FC236}">
                <a16:creationId xmlns:a16="http://schemas.microsoft.com/office/drawing/2014/main" id="{35A28908-3F28-CC07-76B7-E34743E86E1B}"/>
              </a:ext>
            </a:extLst>
          </p:cNvPr>
          <p:cNvSpPr>
            <a:spLocks noGrp="1"/>
          </p:cNvSpPr>
          <p:nvPr>
            <p:ph sz="half" idx="2"/>
          </p:nvPr>
        </p:nvSpPr>
        <p:spPr>
          <a:xfrm>
            <a:off x="648931" y="2438400"/>
            <a:ext cx="4166509" cy="3785419"/>
          </a:xfrm>
        </p:spPr>
        <p:txBody>
          <a:bodyPr vert="horz" lIns="91440" tIns="45720" rIns="91440" bIns="45720" rtlCol="0">
            <a:normAutofit/>
          </a:bodyPr>
          <a:lstStyle/>
          <a:p>
            <a:r>
              <a:rPr lang="en-US" dirty="0"/>
              <a:t>AI Dev Gallery – Get it in the Microsoft Store.</a:t>
            </a:r>
          </a:p>
          <a:p>
            <a:r>
              <a:rPr lang="en-US" dirty="0"/>
              <a:t>Over 25 interactive local AI sample apps.</a:t>
            </a:r>
          </a:p>
          <a:p>
            <a:r>
              <a:rPr lang="en-US" dirty="0"/>
              <a:t>Discover and download local models.</a:t>
            </a:r>
          </a:p>
          <a:p>
            <a:r>
              <a:rPr lang="en-US" dirty="0"/>
              <a:t>Open source on GitHub:</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3D abstract glass rectangles with color gradient">
            <a:extLst>
              <a:ext uri="{FF2B5EF4-FFF2-40B4-BE49-F238E27FC236}">
                <a16:creationId xmlns:a16="http://schemas.microsoft.com/office/drawing/2014/main" id="{CBE90B11-94E9-49A9-9E8A-7ACD8626BF07}"/>
              </a:ext>
            </a:extLst>
          </p:cNvPr>
          <p:cNvPicPr>
            <a:picLocks noGrp="1" noChangeAspect="1"/>
          </p:cNvPicPr>
          <p:nvPr>
            <p:ph sz="half" idx="1"/>
          </p:nvPr>
        </p:nvPicPr>
        <p:blipFill>
          <a:blip r:embed="rId8"/>
          <a:stretch>
            <a:fillRect/>
          </a:stretch>
        </p:blipFill>
        <p:spPr>
          <a:xfrm>
            <a:off x="6093992" y="1385290"/>
            <a:ext cx="5449889" cy="4087416"/>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39A0C7FB-5E3E-C3AB-2751-8141EB4E4A06}"/>
              </a:ext>
            </a:extLst>
          </p:cNvPr>
          <p:cNvPicPr>
            <a:picLocks noChangeAspect="1"/>
          </p:cNvPicPr>
          <p:nvPr/>
        </p:nvPicPr>
        <p:blipFill>
          <a:blip r:embed="rId9"/>
          <a:stretch>
            <a:fillRect/>
          </a:stretch>
        </p:blipFill>
        <p:spPr>
          <a:xfrm>
            <a:off x="3446975" y="4934438"/>
            <a:ext cx="1606472" cy="1606472"/>
          </a:xfrm>
          <a:prstGeom prst="rect">
            <a:avLst/>
          </a:prstGeom>
        </p:spPr>
      </p:pic>
    </p:spTree>
    <p:extLst>
      <p:ext uri="{BB962C8B-B14F-4D97-AF65-F5344CB8AC3E}">
        <p14:creationId xmlns:p14="http://schemas.microsoft.com/office/powerpoint/2010/main" val="306130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6226518-D2E3-80A8-883F-D8F66315E801}"/>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dirty="0"/>
              <a:t>Q&amp;A</a:t>
            </a:r>
          </a:p>
        </p:txBody>
      </p:sp>
      <p:sp>
        <p:nvSpPr>
          <p:cNvPr id="4" name="Content Placeholder 3">
            <a:extLst>
              <a:ext uri="{FF2B5EF4-FFF2-40B4-BE49-F238E27FC236}">
                <a16:creationId xmlns:a16="http://schemas.microsoft.com/office/drawing/2014/main" id="{E519A9C1-7E52-74C3-8D35-590DD7226B96}"/>
              </a:ext>
            </a:extLst>
          </p:cNvPr>
          <p:cNvSpPr>
            <a:spLocks noGrp="1"/>
          </p:cNvSpPr>
          <p:nvPr>
            <p:ph sz="half" idx="2"/>
          </p:nvPr>
        </p:nvSpPr>
        <p:spPr>
          <a:xfrm>
            <a:off x="648931" y="2438400"/>
            <a:ext cx="4166509" cy="3785419"/>
          </a:xfrm>
        </p:spPr>
        <p:txBody>
          <a:bodyPr vert="horz" lIns="91440" tIns="45720" rIns="91440" bIns="45720" rtlCol="0">
            <a:normAutofit/>
          </a:bodyPr>
          <a:lstStyle/>
          <a:p>
            <a:r>
              <a:rPr lang="en-US" dirty="0"/>
              <a:t>Any questions?</a:t>
            </a:r>
          </a:p>
          <a:p>
            <a:r>
              <a:rPr lang="en-US" dirty="0"/>
              <a:t>Contact me: </a:t>
            </a:r>
            <a:r>
              <a:rPr lang="en-US" dirty="0">
                <a:hlinkClick r:id="rId8"/>
              </a:rPr>
              <a:t>alvin@alvinashcraft.com</a:t>
            </a:r>
            <a:r>
              <a:rPr lang="en-US" dirty="0"/>
              <a:t> </a:t>
            </a:r>
          </a:p>
          <a:p>
            <a:r>
              <a:rPr lang="en-US" dirty="0"/>
              <a:t>Learn more in the Windows AI docs on Microsoft Learn:</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Wooden blocks with question marks">
            <a:extLst>
              <a:ext uri="{FF2B5EF4-FFF2-40B4-BE49-F238E27FC236}">
                <a16:creationId xmlns:a16="http://schemas.microsoft.com/office/drawing/2014/main" id="{C1E0E35B-6C97-4B79-B5DC-65050C4CDB18}"/>
              </a:ext>
            </a:extLst>
          </p:cNvPr>
          <p:cNvPicPr>
            <a:picLocks noGrp="1" noChangeAspect="1"/>
          </p:cNvPicPr>
          <p:nvPr>
            <p:ph sz="half" idx="1"/>
          </p:nvPr>
        </p:nvPicPr>
        <p:blipFill>
          <a:blip r:embed="rId9"/>
          <a:stretch>
            <a:fillRect/>
          </a:stretch>
        </p:blipFill>
        <p:spPr>
          <a:xfrm>
            <a:off x="6093992" y="1610097"/>
            <a:ext cx="5449889" cy="3637802"/>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12D60F4D-4D18-3352-13E5-C8AB077C0060}"/>
              </a:ext>
            </a:extLst>
          </p:cNvPr>
          <p:cNvPicPr>
            <a:picLocks noChangeAspect="1"/>
          </p:cNvPicPr>
          <p:nvPr/>
        </p:nvPicPr>
        <p:blipFill>
          <a:blip r:embed="rId10"/>
          <a:stretch>
            <a:fillRect/>
          </a:stretch>
        </p:blipFill>
        <p:spPr>
          <a:xfrm>
            <a:off x="2589254" y="4321793"/>
            <a:ext cx="2295525" cy="2295525"/>
          </a:xfrm>
          <a:prstGeom prst="rect">
            <a:avLst/>
          </a:prstGeom>
        </p:spPr>
      </p:pic>
    </p:spTree>
    <p:extLst>
      <p:ext uri="{BB962C8B-B14F-4D97-AF65-F5344CB8AC3E}">
        <p14:creationId xmlns:p14="http://schemas.microsoft.com/office/powerpoint/2010/main" val="86797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1A201-1838-9926-C549-F416EF6E55BF}"/>
              </a:ext>
            </a:extLst>
          </p:cNvPr>
          <p:cNvSpPr>
            <a:spLocks noGrp="1"/>
          </p:cNvSpPr>
          <p:nvPr>
            <p:ph type="title"/>
          </p:nvPr>
        </p:nvSpPr>
        <p:spPr>
          <a:xfrm>
            <a:off x="643855" y="1447800"/>
            <a:ext cx="3108626" cy="4572000"/>
          </a:xfrm>
        </p:spPr>
        <p:txBody>
          <a:bodyPr anchor="ctr">
            <a:normAutofit/>
          </a:bodyPr>
          <a:lstStyle/>
          <a:p>
            <a:r>
              <a:rPr lang="en-US" sz="3600">
                <a:solidFill>
                  <a:srgbClr val="EBEBEB"/>
                </a:solidFill>
              </a:rPr>
              <a:t>About Me</a:t>
            </a:r>
          </a:p>
        </p:txBody>
      </p:sp>
      <p:sp>
        <p:nvSpPr>
          <p:cNvPr id="11" name="Freeform: Shape 10">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8319475-7C76-0CE8-E02C-C34B7CFA8C8D}"/>
              </a:ext>
            </a:extLst>
          </p:cNvPr>
          <p:cNvGraphicFramePr>
            <a:graphicFrameLocks noGrp="1"/>
          </p:cNvGraphicFramePr>
          <p:nvPr>
            <p:ph idx="1"/>
            <p:extLst>
              <p:ext uri="{D42A27DB-BD31-4B8C-83A1-F6EECF244321}">
                <p14:modId xmlns:p14="http://schemas.microsoft.com/office/powerpoint/2010/main" val="144993909"/>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D74147DC-3367-6B41-241D-5954D2529BF4}"/>
              </a:ext>
            </a:extLst>
          </p:cNvPr>
          <p:cNvPicPr>
            <a:picLocks noChangeAspect="1"/>
          </p:cNvPicPr>
          <p:nvPr/>
        </p:nvPicPr>
        <p:blipFill>
          <a:blip r:embed="rId8"/>
          <a:stretch>
            <a:fillRect/>
          </a:stretch>
        </p:blipFill>
        <p:spPr>
          <a:xfrm>
            <a:off x="2369402" y="5140701"/>
            <a:ext cx="1551454" cy="1551454"/>
          </a:xfrm>
          <a:prstGeom prst="rect">
            <a:avLst/>
          </a:prstGeom>
        </p:spPr>
      </p:pic>
      <p:sp>
        <p:nvSpPr>
          <p:cNvPr id="7" name="TextBox 6">
            <a:extLst>
              <a:ext uri="{FF2B5EF4-FFF2-40B4-BE49-F238E27FC236}">
                <a16:creationId xmlns:a16="http://schemas.microsoft.com/office/drawing/2014/main" id="{72B9424C-C01C-54CE-1E63-C124F7488EEF}"/>
              </a:ext>
            </a:extLst>
          </p:cNvPr>
          <p:cNvSpPr txBox="1"/>
          <p:nvPr/>
        </p:nvSpPr>
        <p:spPr>
          <a:xfrm>
            <a:off x="1139873" y="5087034"/>
            <a:ext cx="1176540" cy="646331"/>
          </a:xfrm>
          <a:prstGeom prst="rect">
            <a:avLst/>
          </a:prstGeom>
          <a:noFill/>
        </p:spPr>
        <p:txBody>
          <a:bodyPr wrap="square" rtlCol="0">
            <a:spAutoFit/>
          </a:bodyPr>
          <a:lstStyle/>
          <a:p>
            <a:pPr algn="r"/>
            <a:r>
              <a:rPr lang="en-US" b="1" dirty="0">
                <a:solidFill>
                  <a:schemeClr val="accent2"/>
                </a:solidFill>
              </a:rPr>
              <a:t>Slides &amp; demos:</a:t>
            </a:r>
          </a:p>
        </p:txBody>
      </p:sp>
    </p:spTree>
    <p:extLst>
      <p:ext uri="{BB962C8B-B14F-4D97-AF65-F5344CB8AC3E}">
        <p14:creationId xmlns:p14="http://schemas.microsoft.com/office/powerpoint/2010/main" val="125244604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6A578F-CEAC-4062-B6A7-640B1A396BCF}"/>
              </a:ext>
            </a:extLst>
          </p:cNvPr>
          <p:cNvSpPr/>
          <p:nvPr/>
        </p:nvSpPr>
        <p:spPr>
          <a:xfrm>
            <a:off x="0" y="1122305"/>
            <a:ext cx="12192000" cy="5735697"/>
          </a:xfrm>
          <a:prstGeom prst="rect">
            <a:avLst/>
          </a:prstGeom>
          <a:solidFill>
            <a:srgbClr val="5FB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7ADA133-D8C7-4CA7-8F73-DBA01B8D925C}"/>
              </a:ext>
            </a:extLst>
          </p:cNvPr>
          <p:cNvSpPr/>
          <p:nvPr/>
        </p:nvSpPr>
        <p:spPr>
          <a:xfrm>
            <a:off x="1" y="0"/>
            <a:ext cx="12192000" cy="1050587"/>
          </a:xfrm>
          <a:prstGeom prst="rect">
            <a:avLst/>
          </a:prstGeom>
          <a:solidFill>
            <a:srgbClr val="121921"/>
          </a:solidFill>
          <a:ln>
            <a:solidFill>
              <a:srgbClr val="1219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A picture containing text, map&#10;&#10;Description generated with very high confidence">
            <a:extLst>
              <a:ext uri="{FF2B5EF4-FFF2-40B4-BE49-F238E27FC236}">
                <a16:creationId xmlns:a16="http://schemas.microsoft.com/office/drawing/2014/main" id="{2F15CFF6-EB6F-4E50-BCC9-09B91C4E1B1C}"/>
              </a:ext>
            </a:extLst>
          </p:cNvPr>
          <p:cNvPicPr>
            <a:picLocks noChangeAspect="1"/>
          </p:cNvPicPr>
          <p:nvPr/>
        </p:nvPicPr>
        <p:blipFill>
          <a:blip r:embed="rId3"/>
          <a:stretch>
            <a:fillRect/>
          </a:stretch>
        </p:blipFill>
        <p:spPr>
          <a:xfrm>
            <a:off x="7782966" y="1290160"/>
            <a:ext cx="4251873" cy="2574681"/>
          </a:xfrm>
          <a:prstGeom prst="rect">
            <a:avLst/>
          </a:prstGeom>
        </p:spPr>
      </p:pic>
      <p:sp>
        <p:nvSpPr>
          <p:cNvPr id="8" name="TextBox 7">
            <a:extLst>
              <a:ext uri="{FF2B5EF4-FFF2-40B4-BE49-F238E27FC236}">
                <a16:creationId xmlns:a16="http://schemas.microsoft.com/office/drawing/2014/main" id="{DA79E18D-A6D8-4DDA-8EA0-0B22236190BC}"/>
              </a:ext>
            </a:extLst>
          </p:cNvPr>
          <p:cNvSpPr txBox="1"/>
          <p:nvPr/>
        </p:nvSpPr>
        <p:spPr>
          <a:xfrm>
            <a:off x="157163" y="1271891"/>
            <a:ext cx="11153775" cy="5099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891" indent="-342891">
              <a:lnSpc>
                <a:spcPct val="125000"/>
              </a:lnSpc>
              <a:buFont typeface="Wingdings" panose="05000000000000000000" pitchFamily="2" charset="2"/>
              <a:buChar char="§"/>
            </a:pPr>
            <a:r>
              <a:rPr lang="en-US" sz="2200" dirty="0">
                <a:solidFill>
                  <a:srgbClr val="121921"/>
                </a:solidFill>
                <a:latin typeface="Source Sans Pro" panose="020B0503030403020204" pitchFamily="34" charset="0"/>
                <a:ea typeface="Source Sans Pro" panose="020B0503030403020204" pitchFamily="34" charset="0"/>
                <a:cs typeface="Arial"/>
              </a:rPr>
              <a:t>Great speakers with top content</a:t>
            </a:r>
            <a:endParaRPr lang="en-US" sz="2400" dirty="0">
              <a:cs typeface="Calibri" panose="020F0502020204030204"/>
            </a:endParaRPr>
          </a:p>
          <a:p>
            <a:pPr marL="342891" indent="-342891">
              <a:lnSpc>
                <a:spcPct val="125000"/>
              </a:lnSpc>
              <a:buFont typeface="Wingdings" panose="05000000000000000000" pitchFamily="2" charset="2"/>
              <a:buChar char="§"/>
            </a:pPr>
            <a:r>
              <a:rPr lang="en-US" sz="2200" dirty="0">
                <a:solidFill>
                  <a:srgbClr val="121921"/>
                </a:solidFill>
                <a:latin typeface="Source Sans Pro" panose="020B0503030403020204" pitchFamily="34" charset="0"/>
                <a:ea typeface="Source Sans Pro" panose="020B0503030403020204" pitchFamily="34" charset="0"/>
                <a:cs typeface="Arial"/>
              </a:rPr>
              <a:t>A fraction of the cost of many large conferences </a:t>
            </a:r>
          </a:p>
          <a:p>
            <a:pPr>
              <a:lnSpc>
                <a:spcPct val="125000"/>
              </a:lnSpc>
            </a:pPr>
            <a:r>
              <a:rPr lang="en-US" sz="2200" dirty="0">
                <a:solidFill>
                  <a:srgbClr val="121921"/>
                </a:solidFill>
                <a:latin typeface="Source Sans Pro"/>
                <a:ea typeface="Source Sans Pro"/>
                <a:cs typeface="Arial"/>
              </a:rPr>
              <a:t>         - 3-day event plus lodging for less than $1300 (Early Bird) </a:t>
            </a:r>
          </a:p>
          <a:p>
            <a:pPr marL="342891" indent="-342891">
              <a:lnSpc>
                <a:spcPct val="125000"/>
              </a:lnSpc>
              <a:buFont typeface="Wingdings" panose="05000000000000000000" pitchFamily="2" charset="2"/>
              <a:buChar char="§"/>
            </a:pPr>
            <a:r>
              <a:rPr lang="en-US" sz="2200" dirty="0">
                <a:solidFill>
                  <a:srgbClr val="121921"/>
                </a:solidFill>
                <a:latin typeface="Source Sans Pro"/>
                <a:ea typeface="Source Sans Pro"/>
                <a:cs typeface="Arial"/>
              </a:rPr>
              <a:t>Workshops announced: Jeremy Clark, Chad Green &amp; more</a:t>
            </a:r>
          </a:p>
          <a:p>
            <a:pPr marL="800091" lvl="1" indent="-342891">
              <a:lnSpc>
                <a:spcPct val="125000"/>
              </a:lnSpc>
              <a:buFont typeface="Wingdings" panose="05000000000000000000" pitchFamily="2" charset="2"/>
              <a:buChar char="§"/>
            </a:pPr>
            <a:r>
              <a:rPr lang="en-US" sz="2000" dirty="0">
                <a:solidFill>
                  <a:srgbClr val="121921"/>
                </a:solidFill>
                <a:latin typeface="Source Sans Pro"/>
                <a:ea typeface="Source Sans Pro"/>
                <a:cs typeface="Arial"/>
              </a:rPr>
              <a:t>Kubernetes, DI in C#, AI, Messaging Patterns &amp; PostgreSQL </a:t>
            </a:r>
          </a:p>
          <a:p>
            <a:pPr marL="342891" indent="-342891">
              <a:lnSpc>
                <a:spcPct val="125000"/>
              </a:lnSpc>
              <a:buFont typeface="Wingdings" panose="05000000000000000000" pitchFamily="2" charset="2"/>
              <a:buChar char="§"/>
            </a:pPr>
            <a:r>
              <a:rPr lang="en-US" sz="2200" dirty="0">
                <a:solidFill>
                  <a:srgbClr val="121921"/>
                </a:solidFill>
                <a:latin typeface="Source Sans Pro"/>
                <a:ea typeface="Source Sans Pro"/>
                <a:cs typeface="Arial"/>
              </a:rPr>
              <a:t>World-class keynotes</a:t>
            </a:r>
          </a:p>
          <a:p>
            <a:pPr marL="800091" lvl="1" indent="-342891">
              <a:lnSpc>
                <a:spcPct val="125000"/>
              </a:lnSpc>
              <a:buFont typeface="Wingdings" panose="05000000000000000000" pitchFamily="2" charset="2"/>
              <a:buChar char="§"/>
            </a:pPr>
            <a:r>
              <a:rPr lang="en-US" sz="2000" dirty="0">
                <a:solidFill>
                  <a:srgbClr val="121921"/>
                </a:solidFill>
                <a:latin typeface="Source Sans Pro"/>
                <a:ea typeface="Source Sans Pro"/>
                <a:cs typeface="Arial"/>
              </a:rPr>
              <a:t>Kevin Griffin – State of .NET Foundation &amp; .NET Open-Source</a:t>
            </a:r>
          </a:p>
          <a:p>
            <a:pPr marL="800091" lvl="1" indent="-342891">
              <a:lnSpc>
                <a:spcPct val="125000"/>
              </a:lnSpc>
              <a:buFont typeface="Wingdings" panose="05000000000000000000" pitchFamily="2" charset="2"/>
              <a:buChar char="§"/>
            </a:pPr>
            <a:r>
              <a:rPr lang="en-US" sz="2000" dirty="0">
                <a:solidFill>
                  <a:srgbClr val="121921"/>
                </a:solidFill>
                <a:latin typeface="Source Sans Pro"/>
                <a:ea typeface="Source Sans Pro"/>
                <a:cs typeface="Arial"/>
              </a:rPr>
              <a:t>Nicole Tibaldi – Prioritizing the health of your engineering team</a:t>
            </a:r>
          </a:p>
          <a:p>
            <a:pPr marL="342891" indent="-342891">
              <a:lnSpc>
                <a:spcPct val="125000"/>
              </a:lnSpc>
              <a:buFont typeface="Wingdings" panose="05000000000000000000" pitchFamily="2" charset="2"/>
              <a:buChar char="§"/>
            </a:pPr>
            <a:r>
              <a:rPr lang="en-US" sz="2200" dirty="0">
                <a:solidFill>
                  <a:srgbClr val="121921"/>
                </a:solidFill>
                <a:latin typeface="Source Sans Pro"/>
                <a:ea typeface="Source Sans Pro"/>
                <a:cs typeface="Arial"/>
              </a:rPr>
              <a:t>In addition to the sessions, you get great networking, amazing food, attendee Welcome Reception, Game Night &amp; more</a:t>
            </a:r>
          </a:p>
          <a:p>
            <a:pPr marL="342891" indent="-342891">
              <a:lnSpc>
                <a:spcPct val="125000"/>
              </a:lnSpc>
              <a:buFont typeface="Wingdings" panose="05000000000000000000" pitchFamily="2" charset="2"/>
              <a:buChar char="§"/>
            </a:pPr>
            <a:r>
              <a:rPr lang="en-US" sz="2200" dirty="0">
                <a:solidFill>
                  <a:srgbClr val="121921"/>
                </a:solidFill>
                <a:latin typeface="Source Sans Pro"/>
                <a:ea typeface="Source Sans Pro"/>
                <a:cs typeface="Arial"/>
              </a:rPr>
              <a:t>Family Day Friday - full day of kids' sessions, free for attendees' families</a:t>
            </a:r>
          </a:p>
          <a:p>
            <a:pPr marL="342891" indent="-342891">
              <a:lnSpc>
                <a:spcPct val="125000"/>
              </a:lnSpc>
              <a:buFont typeface="Wingdings" panose="05000000000000000000" pitchFamily="2" charset="2"/>
              <a:buChar char="§"/>
            </a:pPr>
            <a:r>
              <a:rPr lang="en-US" sz="2200" dirty="0">
                <a:solidFill>
                  <a:srgbClr val="121921"/>
                </a:solidFill>
                <a:latin typeface="Source Sans Pro"/>
                <a:ea typeface="Source Sans Pro"/>
                <a:cs typeface="Arial"/>
              </a:rPr>
              <a:t>Discounted Kalahari Resort rooms with water park access: stay, learn &amp; play all week</a:t>
            </a:r>
          </a:p>
        </p:txBody>
      </p:sp>
      <p:sp>
        <p:nvSpPr>
          <p:cNvPr id="9" name="TextBox 8">
            <a:extLst>
              <a:ext uri="{FF2B5EF4-FFF2-40B4-BE49-F238E27FC236}">
                <a16:creationId xmlns:a16="http://schemas.microsoft.com/office/drawing/2014/main" id="{3E93AAE9-B6FF-416F-900F-43D38126E2F1}"/>
              </a:ext>
            </a:extLst>
          </p:cNvPr>
          <p:cNvSpPr txBox="1"/>
          <p:nvPr/>
        </p:nvSpPr>
        <p:spPr>
          <a:xfrm>
            <a:off x="3313693" y="6266301"/>
            <a:ext cx="5564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121921"/>
                </a:solidFill>
                <a:latin typeface="Source Sans Pro Black" panose="020B0803030403020204" pitchFamily="34" charset="0"/>
                <a:ea typeface="Source Sans Pro" panose="020B0503030403020204" pitchFamily="34" charset="0"/>
                <a:cs typeface="Segoe UI"/>
                <a:hlinkClick r:id="rId4">
                  <a:extLst>
                    <a:ext uri="{A12FA001-AC4F-418D-AE19-62706E023703}">
                      <ahyp:hlinkClr xmlns:ahyp="http://schemas.microsoft.com/office/drawing/2018/hyperlinkcolor" val="tx"/>
                    </a:ext>
                  </a:extLst>
                </a:hlinkClick>
              </a:rPr>
              <a:t>https://techbash.com</a:t>
            </a:r>
            <a:r>
              <a:rPr lang="en-US" sz="2400" dirty="0">
                <a:solidFill>
                  <a:srgbClr val="121921"/>
                </a:solidFill>
                <a:latin typeface="Source Sans Pro" panose="020B0503030403020204" pitchFamily="34" charset="0"/>
                <a:ea typeface="Source Sans Pro" panose="020B0503030403020204" pitchFamily="34" charset="0"/>
              </a:rPr>
              <a:t> or </a:t>
            </a:r>
            <a:r>
              <a:rPr lang="en-US" sz="2400" dirty="0">
                <a:solidFill>
                  <a:srgbClr val="121921"/>
                </a:solidFill>
                <a:latin typeface="Source Sans Pro Black" panose="020B0803030403020204" pitchFamily="34" charset="0"/>
                <a:ea typeface="Source Sans Pro" panose="020B0503030403020204" pitchFamily="34" charset="0"/>
              </a:rPr>
              <a:t>@techbash</a:t>
            </a:r>
            <a:endParaRPr lang="en-US" sz="2400" dirty="0">
              <a:solidFill>
                <a:srgbClr val="121921"/>
              </a:solidFill>
              <a:latin typeface="Source Sans Pro Black" panose="020B0803030403020204" pitchFamily="34" charset="0"/>
              <a:ea typeface="Source Sans Pro" panose="020B0503030403020204" pitchFamily="34" charset="0"/>
              <a:cs typeface="Calibri"/>
            </a:endParaRPr>
          </a:p>
        </p:txBody>
      </p:sp>
      <p:pic>
        <p:nvPicPr>
          <p:cNvPr id="5" name="Picture 4" descr="A close up of a logo&#10;&#10;Description automatically generated">
            <a:extLst>
              <a:ext uri="{FF2B5EF4-FFF2-40B4-BE49-F238E27FC236}">
                <a16:creationId xmlns:a16="http://schemas.microsoft.com/office/drawing/2014/main" id="{5750C9C9-120D-4C81-BB23-3B8D109EA1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 y="1058824"/>
            <a:ext cx="12192000" cy="71717"/>
          </a:xfrm>
          <a:prstGeom prst="rect">
            <a:avLst/>
          </a:prstGeom>
        </p:spPr>
      </p:pic>
      <p:pic>
        <p:nvPicPr>
          <p:cNvPr id="11" name="Picture 10" descr="A picture containing clipart&#10;&#10;Description automatically generated">
            <a:extLst>
              <a:ext uri="{FF2B5EF4-FFF2-40B4-BE49-F238E27FC236}">
                <a16:creationId xmlns:a16="http://schemas.microsoft.com/office/drawing/2014/main" id="{E2AA25F2-6048-4660-B47E-23A873B0ADF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4594" y="136189"/>
            <a:ext cx="3977356" cy="772663"/>
          </a:xfrm>
          <a:prstGeom prst="rect">
            <a:avLst/>
          </a:prstGeom>
        </p:spPr>
      </p:pic>
      <p:sp>
        <p:nvSpPr>
          <p:cNvPr id="12" name="TextBox 11">
            <a:extLst>
              <a:ext uri="{FF2B5EF4-FFF2-40B4-BE49-F238E27FC236}">
                <a16:creationId xmlns:a16="http://schemas.microsoft.com/office/drawing/2014/main" id="{938AB65C-AA84-47D6-9062-85EA15816E10}"/>
              </a:ext>
            </a:extLst>
          </p:cNvPr>
          <p:cNvSpPr txBox="1"/>
          <p:nvPr/>
        </p:nvSpPr>
        <p:spPr>
          <a:xfrm>
            <a:off x="4230878" y="302927"/>
            <a:ext cx="788219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3200" dirty="0">
                <a:solidFill>
                  <a:srgbClr val="E3F1FA"/>
                </a:solidFill>
                <a:latin typeface="Oswald"/>
                <a:cs typeface="Segoe UI"/>
              </a:rPr>
              <a:t>November 4-7, 2025 | Pocono Manor, PA</a:t>
            </a:r>
            <a:endParaRPr lang="en-US" sz="3200" dirty="0">
              <a:solidFill>
                <a:srgbClr val="E3F1FA"/>
              </a:solidFill>
              <a:latin typeface="Oswald"/>
              <a:cs typeface="Calibri"/>
            </a:endParaRPr>
          </a:p>
        </p:txBody>
      </p:sp>
    </p:spTree>
    <p:extLst>
      <p:ext uri="{BB962C8B-B14F-4D97-AF65-F5344CB8AC3E}">
        <p14:creationId xmlns:p14="http://schemas.microsoft.com/office/powerpoint/2010/main" val="331239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3E47-FEBE-6F11-955E-933E58E93CC8}"/>
              </a:ext>
            </a:extLst>
          </p:cNvPr>
          <p:cNvSpPr>
            <a:spLocks noGrp="1"/>
          </p:cNvSpPr>
          <p:nvPr>
            <p:ph type="title"/>
          </p:nvPr>
        </p:nvSpPr>
        <p:spPr/>
        <p:txBody>
          <a:bodyPr/>
          <a:lstStyle/>
          <a:p>
            <a:r>
              <a:rPr lang="en-US" dirty="0"/>
              <a:t>Join Me at </a:t>
            </a:r>
            <a:r>
              <a:rPr lang="en-US" dirty="0" err="1"/>
              <a:t>VSLive</a:t>
            </a:r>
            <a:r>
              <a:rPr lang="en-US" dirty="0"/>
              <a:t>! @ </a:t>
            </a:r>
            <a:r>
              <a:rPr lang="en-US" dirty="0" err="1"/>
              <a:t>MicrosoftHQ</a:t>
            </a:r>
            <a:endParaRPr lang="en-US" dirty="0"/>
          </a:p>
        </p:txBody>
      </p:sp>
      <p:sp>
        <p:nvSpPr>
          <p:cNvPr id="3" name="Content Placeholder 2">
            <a:extLst>
              <a:ext uri="{FF2B5EF4-FFF2-40B4-BE49-F238E27FC236}">
                <a16:creationId xmlns:a16="http://schemas.microsoft.com/office/drawing/2014/main" id="{DD04C5A0-BB08-1546-63A2-26AD6EEB036C}"/>
              </a:ext>
            </a:extLst>
          </p:cNvPr>
          <p:cNvSpPr>
            <a:spLocks noGrp="1"/>
          </p:cNvSpPr>
          <p:nvPr>
            <p:ph sz="half" idx="1"/>
          </p:nvPr>
        </p:nvSpPr>
        <p:spPr/>
        <p:txBody>
          <a:bodyPr>
            <a:normAutofit/>
          </a:bodyPr>
          <a:lstStyle/>
          <a:p>
            <a:r>
              <a:rPr lang="en-US" sz="3200" dirty="0"/>
              <a:t>Use code “Ashcraft” to save $400 on 4-day or 5-day packages</a:t>
            </a:r>
          </a:p>
          <a:p>
            <a:r>
              <a:rPr lang="en-US" sz="3200" dirty="0"/>
              <a:t>Aug 4-8 at Redmond Campus</a:t>
            </a:r>
          </a:p>
          <a:p>
            <a:r>
              <a:rPr lang="en-US" sz="2667" dirty="0">
                <a:hlinkClick r:id="rId2"/>
              </a:rPr>
              <a:t>https://vslive.com/microsofthq</a:t>
            </a:r>
            <a:r>
              <a:rPr lang="en-US" sz="2667" dirty="0"/>
              <a:t> </a:t>
            </a:r>
          </a:p>
        </p:txBody>
      </p:sp>
      <p:pic>
        <p:nvPicPr>
          <p:cNvPr id="6" name="Content Placeholder 5" descr="A person in glasses and a blue shirt&#10;&#10;AI-generated content may be incorrect.">
            <a:extLst>
              <a:ext uri="{FF2B5EF4-FFF2-40B4-BE49-F238E27FC236}">
                <a16:creationId xmlns:a16="http://schemas.microsoft.com/office/drawing/2014/main" id="{7982A25B-569F-24A5-B265-DE16BDBAF95A}"/>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97600" y="2456138"/>
            <a:ext cx="5384800" cy="2813557"/>
          </a:xfrm>
        </p:spPr>
      </p:pic>
    </p:spTree>
    <p:extLst>
      <p:ext uri="{BB962C8B-B14F-4D97-AF65-F5344CB8AC3E}">
        <p14:creationId xmlns:p14="http://schemas.microsoft.com/office/powerpoint/2010/main" val="302431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F2FD-769A-DC28-8B08-DA9F02358762}"/>
              </a:ext>
            </a:extLst>
          </p:cNvPr>
          <p:cNvSpPr>
            <a:spLocks noGrp="1"/>
          </p:cNvSpPr>
          <p:nvPr>
            <p:ph type="title"/>
          </p:nvPr>
        </p:nvSpPr>
        <p:spPr>
          <a:xfrm>
            <a:off x="5282381" y="629266"/>
            <a:ext cx="4767471" cy="1641986"/>
          </a:xfrm>
        </p:spPr>
        <p:txBody>
          <a:bodyPr>
            <a:normAutofit/>
          </a:bodyPr>
          <a:lstStyle/>
          <a:p>
            <a:r>
              <a:rPr lang="en-US" dirty="0"/>
              <a:t>Agenda</a:t>
            </a:r>
          </a:p>
        </p:txBody>
      </p:sp>
      <p:pic>
        <p:nvPicPr>
          <p:cNvPr id="5" name="Picture 4" descr="A colorful squares and lines&#10;&#10;AI-generated content may be incorrect.">
            <a:extLst>
              <a:ext uri="{FF2B5EF4-FFF2-40B4-BE49-F238E27FC236}">
                <a16:creationId xmlns:a16="http://schemas.microsoft.com/office/drawing/2014/main" id="{49420B44-EA72-7C0D-0003-7200CBC57D75}"/>
              </a:ext>
            </a:extLst>
          </p:cNvPr>
          <p:cNvPicPr>
            <a:picLocks noChangeAspect="1"/>
          </p:cNvPicPr>
          <p:nvPr/>
        </p:nvPicPr>
        <p:blipFill>
          <a:blip r:embed="rId3"/>
          <a:srcRect l="24675" r="27512"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AFD6AD83-6BE7-A916-7C75-EEFA1BA33A28}"/>
              </a:ext>
            </a:extLst>
          </p:cNvPr>
          <p:cNvSpPr>
            <a:spLocks noGrp="1"/>
          </p:cNvSpPr>
          <p:nvPr>
            <p:ph idx="1"/>
          </p:nvPr>
        </p:nvSpPr>
        <p:spPr>
          <a:xfrm>
            <a:off x="5282381" y="2438400"/>
            <a:ext cx="4767471" cy="3809999"/>
          </a:xfrm>
        </p:spPr>
        <p:txBody>
          <a:bodyPr>
            <a:normAutofit/>
          </a:bodyPr>
          <a:lstStyle/>
          <a:p>
            <a:pPr>
              <a:lnSpc>
                <a:spcPct val="90000"/>
              </a:lnSpc>
            </a:pPr>
            <a:r>
              <a:rPr lang="en-US" sz="1900"/>
              <a:t>AI Options for .NET Developers</a:t>
            </a:r>
          </a:p>
          <a:p>
            <a:pPr>
              <a:lnSpc>
                <a:spcPct val="90000"/>
              </a:lnSpc>
            </a:pPr>
            <a:r>
              <a:rPr lang="en-US" sz="1900"/>
              <a:t>WinUI and Windows App SDK</a:t>
            </a:r>
          </a:p>
          <a:p>
            <a:pPr>
              <a:lnSpc>
                <a:spcPct val="90000"/>
              </a:lnSpc>
            </a:pPr>
            <a:r>
              <a:rPr lang="en-US" sz="1900"/>
              <a:t>Copilot+ PCs and Phi Silica</a:t>
            </a:r>
          </a:p>
          <a:p>
            <a:pPr>
              <a:lnSpc>
                <a:spcPct val="90000"/>
              </a:lnSpc>
            </a:pPr>
            <a:r>
              <a:rPr lang="en-US" sz="1900"/>
              <a:t>The Phil Silica APIs in Windows App SDK</a:t>
            </a:r>
          </a:p>
          <a:p>
            <a:pPr>
              <a:lnSpc>
                <a:spcPct val="90000"/>
              </a:lnSpc>
            </a:pPr>
            <a:r>
              <a:rPr lang="en-US" sz="1900"/>
              <a:t>Text Recognition APIs</a:t>
            </a:r>
          </a:p>
          <a:p>
            <a:pPr>
              <a:lnSpc>
                <a:spcPct val="90000"/>
              </a:lnSpc>
            </a:pPr>
            <a:r>
              <a:rPr lang="en-US" sz="1900"/>
              <a:t>Recall in Windows – Where does my app tie in?</a:t>
            </a:r>
          </a:p>
          <a:p>
            <a:pPr>
              <a:lnSpc>
                <a:spcPct val="90000"/>
              </a:lnSpc>
            </a:pPr>
            <a:r>
              <a:rPr lang="en-US" sz="1900"/>
              <a:t>The AI Dev Gallery app for Windows</a:t>
            </a:r>
          </a:p>
          <a:p>
            <a:pPr>
              <a:lnSpc>
                <a:spcPct val="90000"/>
              </a:lnSpc>
            </a:pPr>
            <a:r>
              <a:rPr lang="en-US" sz="1900"/>
              <a:t>Q&amp;A</a:t>
            </a:r>
          </a:p>
        </p:txBody>
      </p:sp>
    </p:spTree>
    <p:extLst>
      <p:ext uri="{BB962C8B-B14F-4D97-AF65-F5344CB8AC3E}">
        <p14:creationId xmlns:p14="http://schemas.microsoft.com/office/powerpoint/2010/main" val="389676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11A8F86-0A83-99E0-6689-2A5EEE3AEE89}"/>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3900"/>
              <a:t>Exploring AI for .NET Developers</a:t>
            </a:r>
          </a:p>
        </p:txBody>
      </p:sp>
      <p:sp>
        <p:nvSpPr>
          <p:cNvPr id="4" name="Content Placeholder 3">
            <a:extLst>
              <a:ext uri="{FF2B5EF4-FFF2-40B4-BE49-F238E27FC236}">
                <a16:creationId xmlns:a16="http://schemas.microsoft.com/office/drawing/2014/main" id="{7E0B2D86-0888-468A-984A-723E645EFF40}"/>
              </a:ext>
            </a:extLst>
          </p:cNvPr>
          <p:cNvSpPr>
            <a:spLocks noGrp="1"/>
          </p:cNvSpPr>
          <p:nvPr>
            <p:ph sz="half" idx="2"/>
          </p:nvPr>
        </p:nvSpPr>
        <p:spPr>
          <a:xfrm>
            <a:off x="648931" y="2438400"/>
            <a:ext cx="4166509" cy="3785419"/>
          </a:xfrm>
        </p:spPr>
        <p:txBody>
          <a:bodyPr vert="horz" lIns="91440" tIns="45720" rIns="91440" bIns="45720" rtlCol="0">
            <a:normAutofit/>
          </a:bodyPr>
          <a:lstStyle/>
          <a:p>
            <a:r>
              <a:rPr lang="en-US" dirty="0"/>
              <a:t>Microsoft.Extensions.AI libraries for .NET.</a:t>
            </a:r>
          </a:p>
          <a:p>
            <a:r>
              <a:rPr lang="en-US" dirty="0"/>
              <a:t>Semantic Kernel – Build agents and consume models with C#, Python or Java.</a:t>
            </a:r>
          </a:p>
          <a:p>
            <a:r>
              <a:rPr lang="en-US" dirty="0"/>
              <a:t>AI Toolkit for VS Code.</a:t>
            </a:r>
          </a:p>
          <a:p>
            <a:r>
              <a:rPr lang="en-US" dirty="0"/>
              <a:t>GitHub Copilot in Visual Studio and VS Code.</a:t>
            </a:r>
          </a:p>
          <a:p>
            <a:r>
              <a:rPr lang="en-US" dirty="0"/>
              <a:t>Azure AI Foundry</a:t>
            </a:r>
          </a:p>
          <a:p>
            <a:r>
              <a:rPr lang="en-US" dirty="0"/>
              <a:t>Windows Copilot Runtime</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Angle view of circuit shaped like a brain">
            <a:extLst>
              <a:ext uri="{FF2B5EF4-FFF2-40B4-BE49-F238E27FC236}">
                <a16:creationId xmlns:a16="http://schemas.microsoft.com/office/drawing/2014/main" id="{831FAF34-5E02-4BD0-87FE-6F22B559C7B2}"/>
              </a:ext>
            </a:extLst>
          </p:cNvPr>
          <p:cNvPicPr>
            <a:picLocks noGrp="1" noChangeAspect="1"/>
          </p:cNvPicPr>
          <p:nvPr>
            <p:ph sz="half" idx="1"/>
          </p:nvPr>
        </p:nvPicPr>
        <p:blipFill>
          <a:blip r:embed="rId8"/>
          <a:stretch>
            <a:fillRect/>
          </a:stretch>
        </p:blipFill>
        <p:spPr>
          <a:xfrm>
            <a:off x="6093992" y="1528349"/>
            <a:ext cx="5449889" cy="3801299"/>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4975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90A9480-EE12-D5D7-E7AC-AAB9F5E4EF0C}"/>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a:t>WinUI and Windows App SDK</a:t>
            </a:r>
          </a:p>
        </p:txBody>
      </p:sp>
      <p:sp>
        <p:nvSpPr>
          <p:cNvPr id="4" name="Content Placeholder 3">
            <a:extLst>
              <a:ext uri="{FF2B5EF4-FFF2-40B4-BE49-F238E27FC236}">
                <a16:creationId xmlns:a16="http://schemas.microsoft.com/office/drawing/2014/main" id="{0FB55D92-BC84-95A4-1261-F8B39791814E}"/>
              </a:ext>
            </a:extLst>
          </p:cNvPr>
          <p:cNvSpPr>
            <a:spLocks noGrp="1"/>
          </p:cNvSpPr>
          <p:nvPr>
            <p:ph sz="half" idx="2"/>
          </p:nvPr>
        </p:nvSpPr>
        <p:spPr>
          <a:xfrm>
            <a:off x="648931" y="2438400"/>
            <a:ext cx="4166509" cy="3785419"/>
          </a:xfrm>
        </p:spPr>
        <p:txBody>
          <a:bodyPr vert="horz" lIns="91440" tIns="45720" rIns="91440" bIns="45720" rtlCol="0">
            <a:normAutofit/>
          </a:bodyPr>
          <a:lstStyle/>
          <a:p>
            <a:r>
              <a:rPr lang="en-US" dirty="0"/>
              <a:t>Understand the benefits of WinUI for modern applications.</a:t>
            </a:r>
          </a:p>
          <a:p>
            <a:r>
              <a:rPr lang="en-US" dirty="0"/>
              <a:t>Learn how Windows App SDK enhances app development.</a:t>
            </a:r>
          </a:p>
          <a:p>
            <a:r>
              <a:rPr lang="en-US" dirty="0"/>
              <a:t>Access .NET 9, WinRT APIs, and Windows App SDK APIs in WinUI apps.</a:t>
            </a:r>
          </a:p>
          <a:p>
            <a:r>
              <a:rPr lang="en-US" dirty="0"/>
              <a:t>Get started on Microsoft Learn:</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People enjoying evening on Hawaiian beach, Honolulu">
            <a:extLst>
              <a:ext uri="{FF2B5EF4-FFF2-40B4-BE49-F238E27FC236}">
                <a16:creationId xmlns:a16="http://schemas.microsoft.com/office/drawing/2014/main" id="{046143D8-CF56-4B9C-A275-C2D58C4227D4}"/>
              </a:ext>
            </a:extLst>
          </p:cNvPr>
          <p:cNvPicPr>
            <a:picLocks noGrp="1" noChangeAspect="1"/>
          </p:cNvPicPr>
          <p:nvPr>
            <p:ph sz="half" idx="1"/>
          </p:nvPr>
        </p:nvPicPr>
        <p:blipFill>
          <a:blip r:embed="rId8"/>
          <a:stretch>
            <a:fillRect/>
          </a:stretch>
        </p:blipFill>
        <p:spPr>
          <a:xfrm>
            <a:off x="6093992" y="704054"/>
            <a:ext cx="5449889" cy="5449889"/>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8C827034-3CF7-9881-1C8D-3EC9F2DC2203}"/>
              </a:ext>
            </a:extLst>
          </p:cNvPr>
          <p:cNvPicPr>
            <a:picLocks noChangeAspect="1"/>
          </p:cNvPicPr>
          <p:nvPr/>
        </p:nvPicPr>
        <p:blipFill>
          <a:blip r:embed="rId9"/>
          <a:stretch>
            <a:fillRect/>
          </a:stretch>
        </p:blipFill>
        <p:spPr>
          <a:xfrm>
            <a:off x="3401787" y="5136776"/>
            <a:ext cx="1505141" cy="1505141"/>
          </a:xfrm>
          <a:prstGeom prst="rect">
            <a:avLst/>
          </a:prstGeom>
        </p:spPr>
      </p:pic>
    </p:spTree>
    <p:extLst>
      <p:ext uri="{BB962C8B-B14F-4D97-AF65-F5344CB8AC3E}">
        <p14:creationId xmlns:p14="http://schemas.microsoft.com/office/powerpoint/2010/main" val="374958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B0831A-8196-2F6B-F8BA-C5FE6EDB42FE}"/>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a:t>Copilot+ PCs and Phi Silica</a:t>
            </a:r>
          </a:p>
        </p:txBody>
      </p:sp>
      <p:sp>
        <p:nvSpPr>
          <p:cNvPr id="4" name="Content Placeholder 3">
            <a:extLst>
              <a:ext uri="{FF2B5EF4-FFF2-40B4-BE49-F238E27FC236}">
                <a16:creationId xmlns:a16="http://schemas.microsoft.com/office/drawing/2014/main" id="{8F958C57-4F12-9C94-C452-74FAC77D7B7D}"/>
              </a:ext>
            </a:extLst>
          </p:cNvPr>
          <p:cNvSpPr>
            <a:spLocks noGrp="1"/>
          </p:cNvSpPr>
          <p:nvPr>
            <p:ph sz="half" idx="2"/>
          </p:nvPr>
        </p:nvSpPr>
        <p:spPr>
          <a:xfrm>
            <a:off x="648931" y="2438400"/>
            <a:ext cx="4166509" cy="4188315"/>
          </a:xfrm>
        </p:spPr>
        <p:txBody>
          <a:bodyPr vert="horz" lIns="91440" tIns="45720" rIns="91440" bIns="45720" rtlCol="0">
            <a:normAutofit fontScale="92500" lnSpcReduction="10000"/>
          </a:bodyPr>
          <a:lstStyle/>
          <a:p>
            <a:r>
              <a:rPr lang="en-US" dirty="0"/>
              <a:t>Introducing Copilot+ PCs and their integration with Windows development tools.</a:t>
            </a:r>
          </a:p>
          <a:p>
            <a:r>
              <a:rPr lang="en-US" dirty="0"/>
              <a:t>What’s the role of Phi Silica on Windows Copilot+ PCs?</a:t>
            </a:r>
          </a:p>
          <a:p>
            <a:pPr lvl="1"/>
            <a:r>
              <a:rPr lang="en-US" dirty="0"/>
              <a:t>NPU-tuned local model</a:t>
            </a:r>
          </a:p>
          <a:p>
            <a:r>
              <a:rPr lang="en-US" dirty="0"/>
              <a:t>Practical applications of the Windows Copilot Runtime and benefits for developers:</a:t>
            </a:r>
          </a:p>
          <a:p>
            <a:pPr lvl="1"/>
            <a:r>
              <a:rPr lang="en-US" dirty="0"/>
              <a:t>Local model</a:t>
            </a:r>
          </a:p>
          <a:p>
            <a:pPr lvl="1"/>
            <a:r>
              <a:rPr lang="en-US" dirty="0"/>
              <a:t>OCR</a:t>
            </a:r>
          </a:p>
          <a:p>
            <a:pPr lvl="1"/>
            <a:r>
              <a:rPr lang="en-US" dirty="0"/>
              <a:t>Imaging</a:t>
            </a:r>
          </a:p>
          <a:p>
            <a:pPr lvl="1"/>
            <a:r>
              <a:rPr lang="en-US" dirty="0"/>
              <a:t>Content moderation</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Close-up of circuit board">
            <a:extLst>
              <a:ext uri="{FF2B5EF4-FFF2-40B4-BE49-F238E27FC236}">
                <a16:creationId xmlns:a16="http://schemas.microsoft.com/office/drawing/2014/main" id="{D5CCEA69-8BC3-4B79-81D2-C8054351ABA2}"/>
              </a:ext>
            </a:extLst>
          </p:cNvPr>
          <p:cNvPicPr>
            <a:picLocks noGrp="1" noChangeAspect="1"/>
          </p:cNvPicPr>
          <p:nvPr>
            <p:ph sz="half" idx="1"/>
          </p:nvPr>
        </p:nvPicPr>
        <p:blipFill>
          <a:blip r:embed="rId8"/>
          <a:stretch>
            <a:fillRect/>
          </a:stretch>
        </p:blipFill>
        <p:spPr>
          <a:xfrm>
            <a:off x="6093992" y="1610098"/>
            <a:ext cx="5449889" cy="3637800"/>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5186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7AD6769-4457-7223-D841-D46E321D0452}"/>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a:t>Phil Silica APIs in Windows App SDK</a:t>
            </a:r>
          </a:p>
        </p:txBody>
      </p:sp>
      <p:sp>
        <p:nvSpPr>
          <p:cNvPr id="4" name="Content Placeholder 3">
            <a:extLst>
              <a:ext uri="{FF2B5EF4-FFF2-40B4-BE49-F238E27FC236}">
                <a16:creationId xmlns:a16="http://schemas.microsoft.com/office/drawing/2014/main" id="{1CC44BBA-9AA6-D8C9-F031-356A72C8B358}"/>
              </a:ext>
            </a:extLst>
          </p:cNvPr>
          <p:cNvSpPr>
            <a:spLocks noGrp="1"/>
          </p:cNvSpPr>
          <p:nvPr>
            <p:ph sz="half" idx="2"/>
          </p:nvPr>
        </p:nvSpPr>
        <p:spPr>
          <a:xfrm>
            <a:off x="648931" y="2438400"/>
            <a:ext cx="4166509" cy="3785419"/>
          </a:xfrm>
        </p:spPr>
        <p:txBody>
          <a:bodyPr vert="horz" lIns="91440" tIns="45720" rIns="91440" bIns="45720" rtlCol="0">
            <a:normAutofit/>
          </a:bodyPr>
          <a:lstStyle/>
          <a:p>
            <a:r>
              <a:rPr lang="en-US" dirty="0"/>
              <a:t>Overview of the Phil Silica APIs.</a:t>
            </a:r>
          </a:p>
          <a:p>
            <a:r>
              <a:rPr lang="en-US" dirty="0"/>
              <a:t>Utilize these APIs in your Windows apps: WinUI, WPF and Windows Forms!</a:t>
            </a:r>
          </a:p>
          <a:p>
            <a:r>
              <a:rPr lang="en-US" dirty="0"/>
              <a:t>Demo time:</a:t>
            </a:r>
          </a:p>
          <a:p>
            <a:pPr lvl="1"/>
            <a:r>
              <a:rPr lang="en-US" dirty="0"/>
              <a:t>WinUI app</a:t>
            </a:r>
          </a:p>
          <a:p>
            <a:pPr lvl="1"/>
            <a:r>
              <a:rPr lang="en-US" dirty="0"/>
              <a:t>Query local model</a:t>
            </a:r>
          </a:p>
          <a:p>
            <a:pPr lvl="1"/>
            <a:r>
              <a:rPr lang="en-US" dirty="0"/>
              <a:t>Stream response or wait</a:t>
            </a:r>
          </a:p>
          <a:p>
            <a:pPr lvl="1"/>
            <a:r>
              <a:rPr lang="en-US" dirty="0"/>
              <a:t>Moderation filters</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Print computer key. Isolated on white with clipping path.">
            <a:extLst>
              <a:ext uri="{FF2B5EF4-FFF2-40B4-BE49-F238E27FC236}">
                <a16:creationId xmlns:a16="http://schemas.microsoft.com/office/drawing/2014/main" id="{E54D0D6B-11A1-4A58-A44B-761A5E4B88A1}"/>
              </a:ext>
            </a:extLst>
          </p:cNvPr>
          <p:cNvPicPr>
            <a:picLocks noGrp="1" noChangeAspect="1"/>
          </p:cNvPicPr>
          <p:nvPr>
            <p:ph sz="half" idx="1"/>
          </p:nvPr>
        </p:nvPicPr>
        <p:blipFill>
          <a:blip r:embed="rId8"/>
          <a:stretch>
            <a:fillRect/>
          </a:stretch>
        </p:blipFill>
        <p:spPr>
          <a:xfrm>
            <a:off x="6141935" y="647698"/>
            <a:ext cx="5354003" cy="5562601"/>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6104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53</TotalTime>
  <Words>1148</Words>
  <Application>Microsoft Office PowerPoint</Application>
  <PresentationFormat>Widescreen</PresentationFormat>
  <Paragraphs>118</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Calibri</vt:lpstr>
      <vt:lpstr>Century Gothic</vt:lpstr>
      <vt:lpstr>Oswald</vt:lpstr>
      <vt:lpstr>Source Sans Pro</vt:lpstr>
      <vt:lpstr>Source Sans Pro Black</vt:lpstr>
      <vt:lpstr>Wingdings</vt:lpstr>
      <vt:lpstr>Wingdings 3</vt:lpstr>
      <vt:lpstr>Ion</vt:lpstr>
      <vt:lpstr>Build intelligent apps with WinUI, Phi Silica and the Windows Copilot Runtime</vt:lpstr>
      <vt:lpstr>About Me</vt:lpstr>
      <vt:lpstr>PowerPoint Presentation</vt:lpstr>
      <vt:lpstr>Join Me at VSLive! @ MicrosoftHQ</vt:lpstr>
      <vt:lpstr>Agenda</vt:lpstr>
      <vt:lpstr>Exploring AI for .NET Developers</vt:lpstr>
      <vt:lpstr>WinUI and Windows App SDK</vt:lpstr>
      <vt:lpstr>Copilot+ PCs and Phi Silica</vt:lpstr>
      <vt:lpstr>Phil Silica APIs in Windows App SDK</vt:lpstr>
      <vt:lpstr>Text Recognition APIs</vt:lpstr>
      <vt:lpstr>Recall in Windows &amp; Integration with Your Apps</vt:lpstr>
      <vt:lpstr>AI Dev Gallery App for Windows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Alvin Ashcraft</dc:creator>
  <cp:lastModifiedBy>Alvin Ashcraft</cp:lastModifiedBy>
  <cp:revision>13</cp:revision>
  <dcterms:created xsi:type="dcterms:W3CDTF">2025-04-06T14:00:23Z</dcterms:created>
  <dcterms:modified xsi:type="dcterms:W3CDTF">2025-05-03T18:45:55Z</dcterms:modified>
</cp:coreProperties>
</file>