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75170"/>
  </p:normalViewPr>
  <p:slideViewPr>
    <p:cSldViewPr snapToGrid="0">
      <p:cViewPr varScale="1">
        <p:scale>
          <a:sx n="95" d="100"/>
          <a:sy n="95" d="100"/>
        </p:scale>
        <p:origin x="52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WindowsAppSDK/blob/main/docs/roadmap.md" TargetMode="External"/><Relationship Id="rId1" Type="http://schemas.openxmlformats.org/officeDocument/2006/relationships/hyperlink" Target="https://github.com/microsoft/microsoft-ui-xaml/blob/main/docs/roadmap.md" TargetMode="Externa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hyperlink" Target="mailto:alvin@alvinashcraft.com" TargetMode="Externa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WindowsAppSDK/blob/main/docs/roadmap.md" TargetMode="External"/><Relationship Id="rId1" Type="http://schemas.openxmlformats.org/officeDocument/2006/relationships/hyperlink" Target="https://github.com/microsoft/microsoft-ui-xaml/blob/main/docs/roadmap.md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5" Type="http://schemas.openxmlformats.org/officeDocument/2006/relationships/hyperlink" Target="mailto:alvin@alvinashcraft.com" TargetMode="External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33ACAE-7780-4DF5-858C-D6AA07E0E59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BB65D89-528B-4284-9C42-FE3083DAC981}">
      <dgm:prSet/>
      <dgm:spPr/>
      <dgm:t>
        <a:bodyPr/>
        <a:lstStyle/>
        <a:p>
          <a:r>
            <a:rPr lang="en-US"/>
            <a:t>Creating a new WinUI 3 project</a:t>
          </a:r>
        </a:p>
      </dgm:t>
    </dgm:pt>
    <dgm:pt modelId="{4EA7726A-B92A-43C8-9E91-0ECDB3585903}" type="parTrans" cxnId="{63D7F87B-A8FD-44CD-A5F9-018A01A32536}">
      <dgm:prSet/>
      <dgm:spPr/>
      <dgm:t>
        <a:bodyPr/>
        <a:lstStyle/>
        <a:p>
          <a:endParaRPr lang="en-US"/>
        </a:p>
      </dgm:t>
    </dgm:pt>
    <dgm:pt modelId="{ED4C0813-4A38-4FF1-B48B-49E524FFD054}" type="sibTrans" cxnId="{63D7F87B-A8FD-44CD-A5F9-018A01A32536}">
      <dgm:prSet/>
      <dgm:spPr/>
      <dgm:t>
        <a:bodyPr/>
        <a:lstStyle/>
        <a:p>
          <a:endParaRPr lang="en-US"/>
        </a:p>
      </dgm:t>
    </dgm:pt>
    <dgm:pt modelId="{A5819F66-59C4-4704-A22F-419521284766}">
      <dgm:prSet/>
      <dgm:spPr/>
      <dgm:t>
        <a:bodyPr/>
        <a:lstStyle/>
        <a:p>
          <a:r>
            <a:rPr lang="en-US"/>
            <a:t>Working with controls &amp; styles</a:t>
          </a:r>
        </a:p>
      </dgm:t>
    </dgm:pt>
    <dgm:pt modelId="{E7AA1A4E-B192-4BE4-A63C-129465BE8446}" type="parTrans" cxnId="{E207C44C-3845-411E-BF35-CFB0DC884139}">
      <dgm:prSet/>
      <dgm:spPr/>
      <dgm:t>
        <a:bodyPr/>
        <a:lstStyle/>
        <a:p>
          <a:endParaRPr lang="en-US"/>
        </a:p>
      </dgm:t>
    </dgm:pt>
    <dgm:pt modelId="{900063D9-3B12-47BF-B23D-971318CAB0A7}" type="sibTrans" cxnId="{E207C44C-3845-411E-BF35-CFB0DC884139}">
      <dgm:prSet/>
      <dgm:spPr/>
      <dgm:t>
        <a:bodyPr/>
        <a:lstStyle/>
        <a:p>
          <a:endParaRPr lang="en-US"/>
        </a:p>
      </dgm:t>
    </dgm:pt>
    <dgm:pt modelId="{E603327F-15B3-4D48-A753-A9139F8B0D35}">
      <dgm:prSet/>
      <dgm:spPr/>
      <dgm:t>
        <a:bodyPr/>
        <a:lstStyle/>
        <a:p>
          <a:r>
            <a:rPr lang="en-US"/>
            <a:t>Model-View-ViewModel with the MVVM Toolkit</a:t>
          </a:r>
        </a:p>
      </dgm:t>
    </dgm:pt>
    <dgm:pt modelId="{970FE23F-581A-49DB-AE37-3D6FB1C300F2}" type="parTrans" cxnId="{2B24550E-81B3-426F-BE48-6FA07DEB0006}">
      <dgm:prSet/>
      <dgm:spPr/>
      <dgm:t>
        <a:bodyPr/>
        <a:lstStyle/>
        <a:p>
          <a:endParaRPr lang="en-US"/>
        </a:p>
      </dgm:t>
    </dgm:pt>
    <dgm:pt modelId="{622E9EE8-5C74-4C09-B275-BD0BEB6D5C08}" type="sibTrans" cxnId="{2B24550E-81B3-426F-BE48-6FA07DEB0006}">
      <dgm:prSet/>
      <dgm:spPr/>
      <dgm:t>
        <a:bodyPr/>
        <a:lstStyle/>
        <a:p>
          <a:endParaRPr lang="en-US"/>
        </a:p>
      </dgm:t>
    </dgm:pt>
    <dgm:pt modelId="{61A30870-CC18-475D-8026-243365D951DD}" type="pres">
      <dgm:prSet presAssocID="{A933ACAE-7780-4DF5-858C-D6AA07E0E593}" presName="root" presStyleCnt="0">
        <dgm:presLayoutVars>
          <dgm:dir/>
          <dgm:resizeHandles val="exact"/>
        </dgm:presLayoutVars>
      </dgm:prSet>
      <dgm:spPr/>
    </dgm:pt>
    <dgm:pt modelId="{87A06EAC-D2BA-4BE3-BFB1-EC410284ED14}" type="pres">
      <dgm:prSet presAssocID="{DBB65D89-528B-4284-9C42-FE3083DAC981}" presName="compNode" presStyleCnt="0"/>
      <dgm:spPr/>
    </dgm:pt>
    <dgm:pt modelId="{70BB2616-0E39-4EDB-AA59-ED07943D76F8}" type="pres">
      <dgm:prSet presAssocID="{DBB65D89-528B-4284-9C42-FE3083DAC981}" presName="bgRect" presStyleLbl="bgShp" presStyleIdx="0" presStyleCnt="3"/>
      <dgm:spPr/>
    </dgm:pt>
    <dgm:pt modelId="{9B29EBAD-774B-4B5D-9EF7-323E74338EB6}" type="pres">
      <dgm:prSet presAssocID="{DBB65D89-528B-4284-9C42-FE3083DAC98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05EDA8B2-6DD2-4C29-938D-FB222C32F360}" type="pres">
      <dgm:prSet presAssocID="{DBB65D89-528B-4284-9C42-FE3083DAC981}" presName="spaceRect" presStyleCnt="0"/>
      <dgm:spPr/>
    </dgm:pt>
    <dgm:pt modelId="{23DC7C18-DD0C-4A94-9C0D-E94F74E12519}" type="pres">
      <dgm:prSet presAssocID="{DBB65D89-528B-4284-9C42-FE3083DAC981}" presName="parTx" presStyleLbl="revTx" presStyleIdx="0" presStyleCnt="3">
        <dgm:presLayoutVars>
          <dgm:chMax val="0"/>
          <dgm:chPref val="0"/>
        </dgm:presLayoutVars>
      </dgm:prSet>
      <dgm:spPr/>
    </dgm:pt>
    <dgm:pt modelId="{BE7ABFFE-FADD-4837-9F55-DE06A7FB2D2A}" type="pres">
      <dgm:prSet presAssocID="{ED4C0813-4A38-4FF1-B48B-49E524FFD054}" presName="sibTrans" presStyleCnt="0"/>
      <dgm:spPr/>
    </dgm:pt>
    <dgm:pt modelId="{CADDCD9A-6D50-426F-9138-932C779673BD}" type="pres">
      <dgm:prSet presAssocID="{A5819F66-59C4-4704-A22F-419521284766}" presName="compNode" presStyleCnt="0"/>
      <dgm:spPr/>
    </dgm:pt>
    <dgm:pt modelId="{3F92F5C8-816E-4512-83BB-48FBC958DC22}" type="pres">
      <dgm:prSet presAssocID="{A5819F66-59C4-4704-A22F-419521284766}" presName="bgRect" presStyleLbl="bgShp" presStyleIdx="1" presStyleCnt="3"/>
      <dgm:spPr/>
    </dgm:pt>
    <dgm:pt modelId="{4B3BE01F-9FDE-4962-9573-A71B991B272E}" type="pres">
      <dgm:prSet presAssocID="{A5819F66-59C4-4704-A22F-41952128476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BA0D7C1-EAD2-4228-88DF-F67B3F43A749}" type="pres">
      <dgm:prSet presAssocID="{A5819F66-59C4-4704-A22F-419521284766}" presName="spaceRect" presStyleCnt="0"/>
      <dgm:spPr/>
    </dgm:pt>
    <dgm:pt modelId="{4A25BFB9-6C99-42BB-A0A6-3C10A0BF6051}" type="pres">
      <dgm:prSet presAssocID="{A5819F66-59C4-4704-A22F-419521284766}" presName="parTx" presStyleLbl="revTx" presStyleIdx="1" presStyleCnt="3">
        <dgm:presLayoutVars>
          <dgm:chMax val="0"/>
          <dgm:chPref val="0"/>
        </dgm:presLayoutVars>
      </dgm:prSet>
      <dgm:spPr/>
    </dgm:pt>
    <dgm:pt modelId="{D03E24F8-F0F2-40C9-8FA0-3B60CDF3447B}" type="pres">
      <dgm:prSet presAssocID="{900063D9-3B12-47BF-B23D-971318CAB0A7}" presName="sibTrans" presStyleCnt="0"/>
      <dgm:spPr/>
    </dgm:pt>
    <dgm:pt modelId="{0D0F3BE9-66F0-444C-8222-307B15389349}" type="pres">
      <dgm:prSet presAssocID="{E603327F-15B3-4D48-A753-A9139F8B0D35}" presName="compNode" presStyleCnt="0"/>
      <dgm:spPr/>
    </dgm:pt>
    <dgm:pt modelId="{3DDD1DA9-DC79-43B0-B8DF-3D80A87E657A}" type="pres">
      <dgm:prSet presAssocID="{E603327F-15B3-4D48-A753-A9139F8B0D35}" presName="bgRect" presStyleLbl="bgShp" presStyleIdx="2" presStyleCnt="3"/>
      <dgm:spPr/>
    </dgm:pt>
    <dgm:pt modelId="{FEAAD51D-1580-4C6C-B200-553442EADD01}" type="pres">
      <dgm:prSet presAssocID="{E603327F-15B3-4D48-A753-A9139F8B0D3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F8CA326E-5F8B-46BF-9DE4-63950DF934EA}" type="pres">
      <dgm:prSet presAssocID="{E603327F-15B3-4D48-A753-A9139F8B0D35}" presName="spaceRect" presStyleCnt="0"/>
      <dgm:spPr/>
    </dgm:pt>
    <dgm:pt modelId="{103DC83F-D0A3-48D7-AB6D-EDD100A7CAA4}" type="pres">
      <dgm:prSet presAssocID="{E603327F-15B3-4D48-A753-A9139F8B0D3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B24550E-81B3-426F-BE48-6FA07DEB0006}" srcId="{A933ACAE-7780-4DF5-858C-D6AA07E0E593}" destId="{E603327F-15B3-4D48-A753-A9139F8B0D35}" srcOrd="2" destOrd="0" parTransId="{970FE23F-581A-49DB-AE37-3D6FB1C300F2}" sibTransId="{622E9EE8-5C74-4C09-B275-BD0BEB6D5C08}"/>
    <dgm:cxn modelId="{6C2D9868-A5AB-4DE5-97F0-8847999668D7}" type="presOf" srcId="{E603327F-15B3-4D48-A753-A9139F8B0D35}" destId="{103DC83F-D0A3-48D7-AB6D-EDD100A7CAA4}" srcOrd="0" destOrd="0" presId="urn:microsoft.com/office/officeart/2018/2/layout/IconVerticalSolidList"/>
    <dgm:cxn modelId="{E207C44C-3845-411E-BF35-CFB0DC884139}" srcId="{A933ACAE-7780-4DF5-858C-D6AA07E0E593}" destId="{A5819F66-59C4-4704-A22F-419521284766}" srcOrd="1" destOrd="0" parTransId="{E7AA1A4E-B192-4BE4-A63C-129465BE8446}" sibTransId="{900063D9-3B12-47BF-B23D-971318CAB0A7}"/>
    <dgm:cxn modelId="{0874616F-2898-4294-B1AD-8CD6BCE2FE2C}" type="presOf" srcId="{A933ACAE-7780-4DF5-858C-D6AA07E0E593}" destId="{61A30870-CC18-475D-8026-243365D951DD}" srcOrd="0" destOrd="0" presId="urn:microsoft.com/office/officeart/2018/2/layout/IconVerticalSolidList"/>
    <dgm:cxn modelId="{63D7F87B-A8FD-44CD-A5F9-018A01A32536}" srcId="{A933ACAE-7780-4DF5-858C-D6AA07E0E593}" destId="{DBB65D89-528B-4284-9C42-FE3083DAC981}" srcOrd="0" destOrd="0" parTransId="{4EA7726A-B92A-43C8-9E91-0ECDB3585903}" sibTransId="{ED4C0813-4A38-4FF1-B48B-49E524FFD054}"/>
    <dgm:cxn modelId="{0A266E89-782C-457A-A8ED-71D9EBDEEC6C}" type="presOf" srcId="{DBB65D89-528B-4284-9C42-FE3083DAC981}" destId="{23DC7C18-DD0C-4A94-9C0D-E94F74E12519}" srcOrd="0" destOrd="0" presId="urn:microsoft.com/office/officeart/2018/2/layout/IconVerticalSolidList"/>
    <dgm:cxn modelId="{FD3FE3D8-6CEF-4F97-AC17-473F19DE7A70}" type="presOf" srcId="{A5819F66-59C4-4704-A22F-419521284766}" destId="{4A25BFB9-6C99-42BB-A0A6-3C10A0BF6051}" srcOrd="0" destOrd="0" presId="urn:microsoft.com/office/officeart/2018/2/layout/IconVerticalSolidList"/>
    <dgm:cxn modelId="{CD275412-0045-4487-86D6-6C09FACCFAA5}" type="presParOf" srcId="{61A30870-CC18-475D-8026-243365D951DD}" destId="{87A06EAC-D2BA-4BE3-BFB1-EC410284ED14}" srcOrd="0" destOrd="0" presId="urn:microsoft.com/office/officeart/2018/2/layout/IconVerticalSolidList"/>
    <dgm:cxn modelId="{4334D557-2585-48BC-BDF6-FFF0F1F31993}" type="presParOf" srcId="{87A06EAC-D2BA-4BE3-BFB1-EC410284ED14}" destId="{70BB2616-0E39-4EDB-AA59-ED07943D76F8}" srcOrd="0" destOrd="0" presId="urn:microsoft.com/office/officeart/2018/2/layout/IconVerticalSolidList"/>
    <dgm:cxn modelId="{D2BC6409-4145-4726-A41F-12D1D49F1D9B}" type="presParOf" srcId="{87A06EAC-D2BA-4BE3-BFB1-EC410284ED14}" destId="{9B29EBAD-774B-4B5D-9EF7-323E74338EB6}" srcOrd="1" destOrd="0" presId="urn:microsoft.com/office/officeart/2018/2/layout/IconVerticalSolidList"/>
    <dgm:cxn modelId="{106DAD93-0598-4856-83C9-3BF5E3586F97}" type="presParOf" srcId="{87A06EAC-D2BA-4BE3-BFB1-EC410284ED14}" destId="{05EDA8B2-6DD2-4C29-938D-FB222C32F360}" srcOrd="2" destOrd="0" presId="urn:microsoft.com/office/officeart/2018/2/layout/IconVerticalSolidList"/>
    <dgm:cxn modelId="{82E84EF3-3126-4442-9918-6FEA0C2B9699}" type="presParOf" srcId="{87A06EAC-D2BA-4BE3-BFB1-EC410284ED14}" destId="{23DC7C18-DD0C-4A94-9C0D-E94F74E12519}" srcOrd="3" destOrd="0" presId="urn:microsoft.com/office/officeart/2018/2/layout/IconVerticalSolidList"/>
    <dgm:cxn modelId="{D8CB814A-D299-4B4A-B216-9991CA82ACBB}" type="presParOf" srcId="{61A30870-CC18-475D-8026-243365D951DD}" destId="{BE7ABFFE-FADD-4837-9F55-DE06A7FB2D2A}" srcOrd="1" destOrd="0" presId="urn:microsoft.com/office/officeart/2018/2/layout/IconVerticalSolidList"/>
    <dgm:cxn modelId="{1DC2BBA7-E294-4B5E-94D5-42863EC00BE1}" type="presParOf" srcId="{61A30870-CC18-475D-8026-243365D951DD}" destId="{CADDCD9A-6D50-426F-9138-932C779673BD}" srcOrd="2" destOrd="0" presId="urn:microsoft.com/office/officeart/2018/2/layout/IconVerticalSolidList"/>
    <dgm:cxn modelId="{DDBA0B07-D0EF-4DCD-9C5D-0C71D7B82632}" type="presParOf" srcId="{CADDCD9A-6D50-426F-9138-932C779673BD}" destId="{3F92F5C8-816E-4512-83BB-48FBC958DC22}" srcOrd="0" destOrd="0" presId="urn:microsoft.com/office/officeart/2018/2/layout/IconVerticalSolidList"/>
    <dgm:cxn modelId="{A1F05F50-9422-42B0-8AD7-5C2AF1AF4197}" type="presParOf" srcId="{CADDCD9A-6D50-426F-9138-932C779673BD}" destId="{4B3BE01F-9FDE-4962-9573-A71B991B272E}" srcOrd="1" destOrd="0" presId="urn:microsoft.com/office/officeart/2018/2/layout/IconVerticalSolidList"/>
    <dgm:cxn modelId="{72CD745C-25F6-4DE6-99F4-EF6FD8FEF4E8}" type="presParOf" srcId="{CADDCD9A-6D50-426F-9138-932C779673BD}" destId="{CBA0D7C1-EAD2-4228-88DF-F67B3F43A749}" srcOrd="2" destOrd="0" presId="urn:microsoft.com/office/officeart/2018/2/layout/IconVerticalSolidList"/>
    <dgm:cxn modelId="{83B119ED-C0DC-474A-AE9E-3CFCC8A28C6C}" type="presParOf" srcId="{CADDCD9A-6D50-426F-9138-932C779673BD}" destId="{4A25BFB9-6C99-42BB-A0A6-3C10A0BF6051}" srcOrd="3" destOrd="0" presId="urn:microsoft.com/office/officeart/2018/2/layout/IconVerticalSolidList"/>
    <dgm:cxn modelId="{62227491-7990-4140-966E-C170CDFC2EB0}" type="presParOf" srcId="{61A30870-CC18-475D-8026-243365D951DD}" destId="{D03E24F8-F0F2-40C9-8FA0-3B60CDF3447B}" srcOrd="3" destOrd="0" presId="urn:microsoft.com/office/officeart/2018/2/layout/IconVerticalSolidList"/>
    <dgm:cxn modelId="{032EF998-0D4C-4AE1-8AB5-7E142BCF51D7}" type="presParOf" srcId="{61A30870-CC18-475D-8026-243365D951DD}" destId="{0D0F3BE9-66F0-444C-8222-307B15389349}" srcOrd="4" destOrd="0" presId="urn:microsoft.com/office/officeart/2018/2/layout/IconVerticalSolidList"/>
    <dgm:cxn modelId="{E6EB6F77-C8DD-4F61-A491-C6092B9BDB96}" type="presParOf" srcId="{0D0F3BE9-66F0-444C-8222-307B15389349}" destId="{3DDD1DA9-DC79-43B0-B8DF-3D80A87E657A}" srcOrd="0" destOrd="0" presId="urn:microsoft.com/office/officeart/2018/2/layout/IconVerticalSolidList"/>
    <dgm:cxn modelId="{C4179197-5CC6-4CEF-8290-4A4CB5F3126A}" type="presParOf" srcId="{0D0F3BE9-66F0-444C-8222-307B15389349}" destId="{FEAAD51D-1580-4C6C-B200-553442EADD01}" srcOrd="1" destOrd="0" presId="urn:microsoft.com/office/officeart/2018/2/layout/IconVerticalSolidList"/>
    <dgm:cxn modelId="{D9779ECB-9B2F-45D4-8550-052A243DE55B}" type="presParOf" srcId="{0D0F3BE9-66F0-444C-8222-307B15389349}" destId="{F8CA326E-5F8B-46BF-9DE4-63950DF934EA}" srcOrd="2" destOrd="0" presId="urn:microsoft.com/office/officeart/2018/2/layout/IconVerticalSolidList"/>
    <dgm:cxn modelId="{F49DF31E-67C2-4906-A49D-ACCF9C849EEB}" type="presParOf" srcId="{0D0F3BE9-66F0-444C-8222-307B15389349}" destId="{103DC83F-D0A3-48D7-AB6D-EDD100A7CA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B621F4-1CB3-4A38-806E-6C0EF11C685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004030C-332B-4072-AFE1-22E865A21FF9}">
      <dgm:prSet/>
      <dgm:spPr/>
      <dgm:t>
        <a:bodyPr/>
        <a:lstStyle/>
        <a:p>
          <a:r>
            <a:rPr lang="en-US" dirty="0"/>
            <a:t>Up next: Windows App SDK 1.6</a:t>
          </a:r>
        </a:p>
      </dgm:t>
    </dgm:pt>
    <dgm:pt modelId="{E3888E9E-84A6-4D2D-BC97-85E6DC9366CE}" type="parTrans" cxnId="{310FA379-9390-4B05-B319-8D6186712055}">
      <dgm:prSet/>
      <dgm:spPr/>
      <dgm:t>
        <a:bodyPr/>
        <a:lstStyle/>
        <a:p>
          <a:endParaRPr lang="en-US"/>
        </a:p>
      </dgm:t>
    </dgm:pt>
    <dgm:pt modelId="{7F482F4D-60F1-47A9-B984-CEAF1529164F}" type="sibTrans" cxnId="{310FA379-9390-4B05-B319-8D6186712055}">
      <dgm:prSet/>
      <dgm:spPr/>
      <dgm:t>
        <a:bodyPr/>
        <a:lstStyle/>
        <a:p>
          <a:endParaRPr lang="en-US"/>
        </a:p>
      </dgm:t>
    </dgm:pt>
    <dgm:pt modelId="{828584FC-0DD2-428B-A303-21FB1DBEBBB8}">
      <dgm:prSet/>
      <dgm:spPr/>
      <dgm:t>
        <a:bodyPr/>
        <a:lstStyle/>
        <a:p>
          <a:r>
            <a:rPr lang="en-US"/>
            <a:t>WinUI 3 roadmap on GitHub: </a:t>
          </a:r>
          <a:r>
            <a:rPr lang="en-US">
              <a:hlinkClick xmlns:r="http://schemas.openxmlformats.org/officeDocument/2006/relationships" r:id="rId1"/>
            </a:rPr>
            <a:t>https://github.com/microsoft/microsoft-ui-xaml/blob/main/docs/roadmap.md</a:t>
          </a:r>
          <a:r>
            <a:rPr lang="en-US"/>
            <a:t> </a:t>
          </a:r>
        </a:p>
      </dgm:t>
    </dgm:pt>
    <dgm:pt modelId="{AD49C757-38D4-44C2-8233-3801DBA519EE}" type="parTrans" cxnId="{4A0DD8FD-49F9-49C9-8B7F-B013A8007769}">
      <dgm:prSet/>
      <dgm:spPr/>
      <dgm:t>
        <a:bodyPr/>
        <a:lstStyle/>
        <a:p>
          <a:endParaRPr lang="en-US"/>
        </a:p>
      </dgm:t>
    </dgm:pt>
    <dgm:pt modelId="{2B4FCE66-8E93-4BE1-9C77-7005A1682A3D}" type="sibTrans" cxnId="{4A0DD8FD-49F9-49C9-8B7F-B013A8007769}">
      <dgm:prSet/>
      <dgm:spPr/>
      <dgm:t>
        <a:bodyPr/>
        <a:lstStyle/>
        <a:p>
          <a:endParaRPr lang="en-US"/>
        </a:p>
      </dgm:t>
    </dgm:pt>
    <dgm:pt modelId="{21DAA279-68CC-4BFC-9FFC-60956DB38B95}">
      <dgm:prSet/>
      <dgm:spPr/>
      <dgm:t>
        <a:bodyPr/>
        <a:lstStyle/>
        <a:p>
          <a:r>
            <a:rPr lang="en-US"/>
            <a:t>Windows App SDK roadmap on GitHub: </a:t>
          </a:r>
          <a:r>
            <a:rPr lang="en-US">
              <a:hlinkClick xmlns:r="http://schemas.openxmlformats.org/officeDocument/2006/relationships" r:id="rId2"/>
            </a:rPr>
            <a:t>https://github.com/microsoft/WindowsAppSDK/blob/main/docs/roadmap.md</a:t>
          </a:r>
          <a:r>
            <a:rPr lang="en-US"/>
            <a:t> </a:t>
          </a:r>
        </a:p>
      </dgm:t>
    </dgm:pt>
    <dgm:pt modelId="{B9CFB572-DA12-4322-BE93-4839838635D9}" type="parTrans" cxnId="{5FE963D1-79B1-4A80-BDB9-F3F4AAF1AE77}">
      <dgm:prSet/>
      <dgm:spPr/>
      <dgm:t>
        <a:bodyPr/>
        <a:lstStyle/>
        <a:p>
          <a:endParaRPr lang="en-US"/>
        </a:p>
      </dgm:t>
    </dgm:pt>
    <dgm:pt modelId="{877D17CD-95A3-49D6-BF80-8B4B2F693A0C}" type="sibTrans" cxnId="{5FE963D1-79B1-4A80-BDB9-F3F4AAF1AE77}">
      <dgm:prSet/>
      <dgm:spPr/>
      <dgm:t>
        <a:bodyPr/>
        <a:lstStyle/>
        <a:p>
          <a:endParaRPr lang="en-US"/>
        </a:p>
      </dgm:t>
    </dgm:pt>
    <dgm:pt modelId="{811C0B52-2A08-4327-AD76-D45F602ADC98}">
      <dgm:prSet/>
      <dgm:spPr/>
      <dgm:t>
        <a:bodyPr/>
        <a:lstStyle/>
        <a:p>
          <a:r>
            <a:rPr lang="en-US" dirty="0"/>
            <a:t>Quality - Address top issues (controls and Windows App SDK installer)</a:t>
          </a:r>
        </a:p>
      </dgm:t>
    </dgm:pt>
    <dgm:pt modelId="{C79EF54C-3433-4056-8B95-AEB2821DEA4D}" type="parTrans" cxnId="{90D66076-E5EF-4D1B-9387-CC5805EFDBC8}">
      <dgm:prSet/>
      <dgm:spPr/>
      <dgm:t>
        <a:bodyPr/>
        <a:lstStyle/>
        <a:p>
          <a:endParaRPr lang="en-US"/>
        </a:p>
      </dgm:t>
    </dgm:pt>
    <dgm:pt modelId="{2891C27F-9060-4775-AFF5-D891B31AA9A7}" type="sibTrans" cxnId="{90D66076-E5EF-4D1B-9387-CC5805EFDBC8}">
      <dgm:prSet/>
      <dgm:spPr/>
      <dgm:t>
        <a:bodyPr/>
        <a:lstStyle/>
        <a:p>
          <a:endParaRPr lang="en-US"/>
        </a:p>
      </dgm:t>
    </dgm:pt>
    <dgm:pt modelId="{F4C94C3A-3E70-45DF-9EED-33CC8B5D880E}">
      <dgm:prSet/>
      <dgm:spPr/>
      <dgm:t>
        <a:bodyPr/>
        <a:lstStyle/>
        <a:p>
          <a:r>
            <a:rPr lang="en-US" dirty="0"/>
            <a:t>Performance</a:t>
          </a:r>
        </a:p>
      </dgm:t>
    </dgm:pt>
    <dgm:pt modelId="{0D66A478-318F-4559-B813-125B60FC0777}" type="parTrans" cxnId="{D63CE6AF-4CBE-4A4A-BC21-67C6A2F7D345}">
      <dgm:prSet/>
      <dgm:spPr/>
      <dgm:t>
        <a:bodyPr/>
        <a:lstStyle/>
        <a:p>
          <a:endParaRPr lang="en-US"/>
        </a:p>
      </dgm:t>
    </dgm:pt>
    <dgm:pt modelId="{3B706A9A-784E-41E8-AD4C-3AE07EDFA898}" type="sibTrans" cxnId="{D63CE6AF-4CBE-4A4A-BC21-67C6A2F7D345}">
      <dgm:prSet/>
      <dgm:spPr/>
      <dgm:t>
        <a:bodyPr/>
        <a:lstStyle/>
        <a:p>
          <a:endParaRPr lang="en-US"/>
        </a:p>
      </dgm:t>
    </dgm:pt>
    <dgm:pt modelId="{4A8003FA-FE2D-40DD-9140-79042F59634A}">
      <dgm:prSet/>
      <dgm:spPr/>
      <dgm:t>
        <a:bodyPr/>
        <a:lstStyle/>
        <a:p>
          <a:r>
            <a:rPr lang="en-US" dirty="0"/>
            <a:t>Improved </a:t>
          </a:r>
          <a:r>
            <a:rPr lang="en-US" dirty="0" err="1"/>
            <a:t>TitleBar</a:t>
          </a:r>
          <a:r>
            <a:rPr lang="en-US" dirty="0"/>
            <a:t> and tab dragging</a:t>
          </a:r>
        </a:p>
      </dgm:t>
    </dgm:pt>
    <dgm:pt modelId="{03110B09-6457-4F4C-8770-60EF59BDDFF4}" type="parTrans" cxnId="{AC8E6334-8B6D-4FE1-BF9F-DFF3A7B131A0}">
      <dgm:prSet/>
      <dgm:spPr/>
      <dgm:t>
        <a:bodyPr/>
        <a:lstStyle/>
        <a:p>
          <a:endParaRPr lang="en-US"/>
        </a:p>
      </dgm:t>
    </dgm:pt>
    <dgm:pt modelId="{2B791422-97C0-46C2-9DA9-744F5C86CB9C}" type="sibTrans" cxnId="{AC8E6334-8B6D-4FE1-BF9F-DFF3A7B131A0}">
      <dgm:prSet/>
      <dgm:spPr/>
      <dgm:t>
        <a:bodyPr/>
        <a:lstStyle/>
        <a:p>
          <a:endParaRPr lang="en-US"/>
        </a:p>
      </dgm:t>
    </dgm:pt>
    <dgm:pt modelId="{0E1CF8A5-A4C0-4DFE-A6FA-20B8C50C4D8F}">
      <dgm:prSet/>
      <dgm:spPr/>
      <dgm:t>
        <a:bodyPr/>
        <a:lstStyle/>
        <a:p>
          <a:r>
            <a:rPr lang="en-US" dirty="0"/>
            <a:t>IntelliSense and x:Bind improvements</a:t>
          </a:r>
        </a:p>
      </dgm:t>
    </dgm:pt>
    <dgm:pt modelId="{6528BF6C-2D88-4456-B903-801A0026B28C}" type="parTrans" cxnId="{26CAF3A7-3C0B-4B97-B618-9A6709A0473F}">
      <dgm:prSet/>
      <dgm:spPr/>
      <dgm:t>
        <a:bodyPr/>
        <a:lstStyle/>
        <a:p>
          <a:endParaRPr lang="en-US"/>
        </a:p>
      </dgm:t>
    </dgm:pt>
    <dgm:pt modelId="{6113F7E1-7E14-4FBB-A205-7C6C6ADF9282}" type="sibTrans" cxnId="{26CAF3A7-3C0B-4B97-B618-9A6709A0473F}">
      <dgm:prSet/>
      <dgm:spPr/>
      <dgm:t>
        <a:bodyPr/>
        <a:lstStyle/>
        <a:p>
          <a:endParaRPr lang="en-US"/>
        </a:p>
      </dgm:t>
    </dgm:pt>
    <dgm:pt modelId="{5200F57D-1822-4986-B754-342BD97DC98F}">
      <dgm:prSet/>
      <dgm:spPr/>
      <dgm:t>
        <a:bodyPr/>
        <a:lstStyle/>
        <a:p>
          <a:r>
            <a:rPr lang="en-US" dirty="0"/>
            <a:t>Continued work in 1.6, but release in 1.7+</a:t>
          </a:r>
        </a:p>
      </dgm:t>
    </dgm:pt>
    <dgm:pt modelId="{A91CE92A-5D79-4EE7-BD8D-BD257B2B065B}" type="parTrans" cxnId="{2F4EAA6F-BF6A-4459-B693-6AC1BA8FF695}">
      <dgm:prSet/>
      <dgm:spPr/>
      <dgm:t>
        <a:bodyPr/>
        <a:lstStyle/>
        <a:p>
          <a:endParaRPr lang="en-US"/>
        </a:p>
      </dgm:t>
    </dgm:pt>
    <dgm:pt modelId="{46526B07-030F-4AD8-9D7C-329675D7F0F9}" type="sibTrans" cxnId="{2F4EAA6F-BF6A-4459-B693-6AC1BA8FF695}">
      <dgm:prSet/>
      <dgm:spPr/>
      <dgm:t>
        <a:bodyPr/>
        <a:lstStyle/>
        <a:p>
          <a:endParaRPr lang="en-US"/>
        </a:p>
      </dgm:t>
    </dgm:pt>
    <dgm:pt modelId="{BA269B1F-8AA7-40BF-BB5D-F7E53F2EA80D}">
      <dgm:prSet/>
      <dgm:spPr/>
      <dgm:t>
        <a:bodyPr/>
        <a:lstStyle/>
        <a:p>
          <a:r>
            <a:rPr lang="en-US" dirty="0" err="1"/>
            <a:t>TableView</a:t>
          </a:r>
          <a:r>
            <a:rPr lang="en-US" dirty="0"/>
            <a:t>, inking controls, and cross-process Islands</a:t>
          </a:r>
        </a:p>
      </dgm:t>
    </dgm:pt>
    <dgm:pt modelId="{E4B04BEB-7662-49CA-B608-5E382E133FF8}" type="parTrans" cxnId="{B79D5CD8-464D-4CE6-B013-4E96A9876C08}">
      <dgm:prSet/>
      <dgm:spPr/>
      <dgm:t>
        <a:bodyPr/>
        <a:lstStyle/>
        <a:p>
          <a:endParaRPr lang="en-US"/>
        </a:p>
      </dgm:t>
    </dgm:pt>
    <dgm:pt modelId="{4FF46375-5515-4A15-B08C-92617686AB26}" type="sibTrans" cxnId="{B79D5CD8-464D-4CE6-B013-4E96A9876C08}">
      <dgm:prSet/>
      <dgm:spPr/>
      <dgm:t>
        <a:bodyPr/>
        <a:lstStyle/>
        <a:p>
          <a:endParaRPr lang="en-US"/>
        </a:p>
      </dgm:t>
    </dgm:pt>
    <dgm:pt modelId="{EF73EB12-6A93-4F6D-BE4B-D244678E171A}">
      <dgm:prSet/>
      <dgm:spPr/>
      <dgm:t>
        <a:bodyPr/>
        <a:lstStyle/>
        <a:p>
          <a:r>
            <a:rPr lang="en-US" dirty="0"/>
            <a:t>Smooth app resizing</a:t>
          </a:r>
        </a:p>
      </dgm:t>
    </dgm:pt>
    <dgm:pt modelId="{167CD09A-EF19-4301-BB06-5B4233691BDE}" type="parTrans" cxnId="{C653E750-05F1-4C02-8924-B243DAFEA797}">
      <dgm:prSet/>
      <dgm:spPr/>
      <dgm:t>
        <a:bodyPr/>
        <a:lstStyle/>
        <a:p>
          <a:endParaRPr lang="en-US"/>
        </a:p>
      </dgm:t>
    </dgm:pt>
    <dgm:pt modelId="{7DF1DCCA-2092-4EA4-82FD-4F1B010D766F}" type="sibTrans" cxnId="{C653E750-05F1-4C02-8924-B243DAFEA797}">
      <dgm:prSet/>
      <dgm:spPr/>
      <dgm:t>
        <a:bodyPr/>
        <a:lstStyle/>
        <a:p>
          <a:endParaRPr lang="en-US"/>
        </a:p>
      </dgm:t>
    </dgm:pt>
    <dgm:pt modelId="{A253A4DA-CB27-4A49-A5DD-667DA2616790}">
      <dgm:prSet/>
      <dgm:spPr/>
      <dgm:t>
        <a:bodyPr/>
        <a:lstStyle/>
        <a:p>
          <a:r>
            <a:rPr lang="en-US" dirty="0"/>
            <a:t>C# Native </a:t>
          </a:r>
          <a:r>
            <a:rPr lang="en-US"/>
            <a:t>AOT support</a:t>
          </a:r>
          <a:endParaRPr lang="en-US" dirty="0"/>
        </a:p>
      </dgm:t>
    </dgm:pt>
    <dgm:pt modelId="{70583D9D-7666-4375-B284-799E2E24E54C}" type="parTrans" cxnId="{2EEEC16C-8446-4EEF-923F-9E195B0829F7}">
      <dgm:prSet/>
      <dgm:spPr/>
      <dgm:t>
        <a:bodyPr/>
        <a:lstStyle/>
        <a:p>
          <a:endParaRPr lang="en-US"/>
        </a:p>
      </dgm:t>
    </dgm:pt>
    <dgm:pt modelId="{8976510E-3400-4415-B8F0-6E2CCA8F0AEA}" type="sibTrans" cxnId="{2EEEC16C-8446-4EEF-923F-9E195B0829F7}">
      <dgm:prSet/>
      <dgm:spPr/>
      <dgm:t>
        <a:bodyPr/>
        <a:lstStyle/>
        <a:p>
          <a:endParaRPr lang="en-US"/>
        </a:p>
      </dgm:t>
    </dgm:pt>
    <dgm:pt modelId="{F673AD63-71AD-4934-A86C-121E6B918FA0}">
      <dgm:prSet/>
      <dgm:spPr/>
      <dgm:t>
        <a:bodyPr/>
        <a:lstStyle/>
        <a:p>
          <a:r>
            <a:rPr lang="en-US" dirty="0"/>
            <a:t>General perf improvements</a:t>
          </a:r>
        </a:p>
      </dgm:t>
    </dgm:pt>
    <dgm:pt modelId="{028F30BA-7BFA-40B3-B3DF-C47548A4E973}" type="parTrans" cxnId="{D631BFBD-79AB-4A1B-9089-F0B22EB25BBE}">
      <dgm:prSet/>
      <dgm:spPr/>
      <dgm:t>
        <a:bodyPr/>
        <a:lstStyle/>
        <a:p>
          <a:endParaRPr lang="en-US"/>
        </a:p>
      </dgm:t>
    </dgm:pt>
    <dgm:pt modelId="{C1700AEA-38B8-4555-8AE2-397020220160}" type="sibTrans" cxnId="{D631BFBD-79AB-4A1B-9089-F0B22EB25BBE}">
      <dgm:prSet/>
      <dgm:spPr/>
      <dgm:t>
        <a:bodyPr/>
        <a:lstStyle/>
        <a:p>
          <a:endParaRPr lang="en-US"/>
        </a:p>
      </dgm:t>
    </dgm:pt>
    <dgm:pt modelId="{E8036105-7427-4AEC-A09C-7A715734ECC3}" type="pres">
      <dgm:prSet presAssocID="{A6B621F4-1CB3-4A38-806E-6C0EF11C685E}" presName="linear" presStyleCnt="0">
        <dgm:presLayoutVars>
          <dgm:animLvl val="lvl"/>
          <dgm:resizeHandles val="exact"/>
        </dgm:presLayoutVars>
      </dgm:prSet>
      <dgm:spPr/>
    </dgm:pt>
    <dgm:pt modelId="{21A12690-DA36-452B-9960-5AA31672A6D5}" type="pres">
      <dgm:prSet presAssocID="{2004030C-332B-4072-AFE1-22E865A21FF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0088698-C6FC-4465-A958-32E43273EA05}" type="pres">
      <dgm:prSet presAssocID="{2004030C-332B-4072-AFE1-22E865A21FF9}" presName="childText" presStyleLbl="revTx" presStyleIdx="0" presStyleCnt="1">
        <dgm:presLayoutVars>
          <dgm:bulletEnabled val="1"/>
        </dgm:presLayoutVars>
      </dgm:prSet>
      <dgm:spPr/>
    </dgm:pt>
    <dgm:pt modelId="{080DD3DD-C325-46D2-94F5-8D18732AA821}" type="pres">
      <dgm:prSet presAssocID="{828584FC-0DD2-428B-A303-21FB1DBEBBB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1E529B3-822F-4965-903F-950F6ADFBF0E}" type="pres">
      <dgm:prSet presAssocID="{2B4FCE66-8E93-4BE1-9C77-7005A1682A3D}" presName="spacer" presStyleCnt="0"/>
      <dgm:spPr/>
    </dgm:pt>
    <dgm:pt modelId="{BFFDD1B2-ED31-4779-97B3-01E417A0EE2F}" type="pres">
      <dgm:prSet presAssocID="{21DAA279-68CC-4BFC-9FFC-60956DB38B9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06B8F21-3584-4B67-89D1-9B683AA646FF}" type="presOf" srcId="{BA269B1F-8AA7-40BF-BB5D-F7E53F2EA80D}" destId="{10088698-C6FC-4465-A958-32E43273EA05}" srcOrd="0" destOrd="7" presId="urn:microsoft.com/office/officeart/2005/8/layout/vList2"/>
    <dgm:cxn modelId="{DFDA5528-5934-4DD9-AB50-F778973AD1FA}" type="presOf" srcId="{EF73EB12-6A93-4F6D-BE4B-D244678E171A}" destId="{10088698-C6FC-4465-A958-32E43273EA05}" srcOrd="0" destOrd="8" presId="urn:microsoft.com/office/officeart/2005/8/layout/vList2"/>
    <dgm:cxn modelId="{AC8E6334-8B6D-4FE1-BF9F-DFF3A7B131A0}" srcId="{2004030C-332B-4072-AFE1-22E865A21FF9}" destId="{4A8003FA-FE2D-40DD-9140-79042F59634A}" srcOrd="2" destOrd="0" parTransId="{03110B09-6457-4F4C-8770-60EF59BDDFF4}" sibTransId="{2B791422-97C0-46C2-9DA9-744F5C86CB9C}"/>
    <dgm:cxn modelId="{44635460-5BAE-4B15-B326-6C6A7EE6532F}" type="presOf" srcId="{A253A4DA-CB27-4A49-A5DD-667DA2616790}" destId="{10088698-C6FC-4465-A958-32E43273EA05}" srcOrd="0" destOrd="2" presId="urn:microsoft.com/office/officeart/2005/8/layout/vList2"/>
    <dgm:cxn modelId="{2EEEC16C-8446-4EEF-923F-9E195B0829F7}" srcId="{F4C94C3A-3E70-45DF-9EED-33CC8B5D880E}" destId="{A253A4DA-CB27-4A49-A5DD-667DA2616790}" srcOrd="0" destOrd="0" parTransId="{70583D9D-7666-4375-B284-799E2E24E54C}" sibTransId="{8976510E-3400-4415-B8F0-6E2CCA8F0AEA}"/>
    <dgm:cxn modelId="{2F4EAA6F-BF6A-4459-B693-6AC1BA8FF695}" srcId="{2004030C-332B-4072-AFE1-22E865A21FF9}" destId="{5200F57D-1822-4986-B754-342BD97DC98F}" srcOrd="4" destOrd="0" parTransId="{A91CE92A-5D79-4EE7-BD8D-BD257B2B065B}" sibTransId="{46526B07-030F-4AD8-9D7C-329675D7F0F9}"/>
    <dgm:cxn modelId="{C653E750-05F1-4C02-8924-B243DAFEA797}" srcId="{5200F57D-1822-4986-B754-342BD97DC98F}" destId="{EF73EB12-6A93-4F6D-BE4B-D244678E171A}" srcOrd="1" destOrd="0" parTransId="{167CD09A-EF19-4301-BB06-5B4233691BDE}" sibTransId="{7DF1DCCA-2092-4EA4-82FD-4F1B010D766F}"/>
    <dgm:cxn modelId="{E2F81455-43C9-4995-AA3C-43DD9D81186E}" type="presOf" srcId="{4A8003FA-FE2D-40DD-9140-79042F59634A}" destId="{10088698-C6FC-4465-A958-32E43273EA05}" srcOrd="0" destOrd="4" presId="urn:microsoft.com/office/officeart/2005/8/layout/vList2"/>
    <dgm:cxn modelId="{90D66076-E5EF-4D1B-9387-CC5805EFDBC8}" srcId="{2004030C-332B-4072-AFE1-22E865A21FF9}" destId="{811C0B52-2A08-4327-AD76-D45F602ADC98}" srcOrd="0" destOrd="0" parTransId="{C79EF54C-3433-4056-8B95-AEB2821DEA4D}" sibTransId="{2891C27F-9060-4775-AFF5-D891B31AA9A7}"/>
    <dgm:cxn modelId="{310FA379-9390-4B05-B319-8D6186712055}" srcId="{A6B621F4-1CB3-4A38-806E-6C0EF11C685E}" destId="{2004030C-332B-4072-AFE1-22E865A21FF9}" srcOrd="0" destOrd="0" parTransId="{E3888E9E-84A6-4D2D-BC97-85E6DC9366CE}" sibTransId="{7F482F4D-60F1-47A9-B984-CEAF1529164F}"/>
    <dgm:cxn modelId="{5B24DD8B-9B2D-4DBA-9D13-3B97AABC5846}" type="presOf" srcId="{828584FC-0DD2-428B-A303-21FB1DBEBBB8}" destId="{080DD3DD-C325-46D2-94F5-8D18732AA821}" srcOrd="0" destOrd="0" presId="urn:microsoft.com/office/officeart/2005/8/layout/vList2"/>
    <dgm:cxn modelId="{F8BECF8F-A398-4ADE-9512-0CD9139ECFB7}" type="presOf" srcId="{811C0B52-2A08-4327-AD76-D45F602ADC98}" destId="{10088698-C6FC-4465-A958-32E43273EA05}" srcOrd="0" destOrd="0" presId="urn:microsoft.com/office/officeart/2005/8/layout/vList2"/>
    <dgm:cxn modelId="{B20873A0-3156-49F5-8720-8478C2F797BF}" type="presOf" srcId="{0E1CF8A5-A4C0-4DFE-A6FA-20B8C50C4D8F}" destId="{10088698-C6FC-4465-A958-32E43273EA05}" srcOrd="0" destOrd="5" presId="urn:microsoft.com/office/officeart/2005/8/layout/vList2"/>
    <dgm:cxn modelId="{26CAF3A7-3C0B-4B97-B618-9A6709A0473F}" srcId="{2004030C-332B-4072-AFE1-22E865A21FF9}" destId="{0E1CF8A5-A4C0-4DFE-A6FA-20B8C50C4D8F}" srcOrd="3" destOrd="0" parTransId="{6528BF6C-2D88-4456-B903-801A0026B28C}" sibTransId="{6113F7E1-7E14-4FBB-A205-7C6C6ADF9282}"/>
    <dgm:cxn modelId="{D63CE6AF-4CBE-4A4A-BC21-67C6A2F7D345}" srcId="{2004030C-332B-4072-AFE1-22E865A21FF9}" destId="{F4C94C3A-3E70-45DF-9EED-33CC8B5D880E}" srcOrd="1" destOrd="0" parTransId="{0D66A478-318F-4559-B813-125B60FC0777}" sibTransId="{3B706A9A-784E-41E8-AD4C-3AE07EDFA898}"/>
    <dgm:cxn modelId="{D631BFBD-79AB-4A1B-9089-F0B22EB25BBE}" srcId="{F4C94C3A-3E70-45DF-9EED-33CC8B5D880E}" destId="{F673AD63-71AD-4934-A86C-121E6B918FA0}" srcOrd="1" destOrd="0" parTransId="{028F30BA-7BFA-40B3-B3DF-C47548A4E973}" sibTransId="{C1700AEA-38B8-4555-8AE2-397020220160}"/>
    <dgm:cxn modelId="{B19A75CE-8CCF-4294-8112-1B1D9368C6BE}" type="presOf" srcId="{A6B621F4-1CB3-4A38-806E-6C0EF11C685E}" destId="{E8036105-7427-4AEC-A09C-7A715734ECC3}" srcOrd="0" destOrd="0" presId="urn:microsoft.com/office/officeart/2005/8/layout/vList2"/>
    <dgm:cxn modelId="{5FE963D1-79B1-4A80-BDB9-F3F4AAF1AE77}" srcId="{A6B621F4-1CB3-4A38-806E-6C0EF11C685E}" destId="{21DAA279-68CC-4BFC-9FFC-60956DB38B95}" srcOrd="2" destOrd="0" parTransId="{B9CFB572-DA12-4322-BE93-4839838635D9}" sibTransId="{877D17CD-95A3-49D6-BF80-8B4B2F693A0C}"/>
    <dgm:cxn modelId="{B79D5CD8-464D-4CE6-B013-4E96A9876C08}" srcId="{5200F57D-1822-4986-B754-342BD97DC98F}" destId="{BA269B1F-8AA7-40BF-BB5D-F7E53F2EA80D}" srcOrd="0" destOrd="0" parTransId="{E4B04BEB-7662-49CA-B608-5E382E133FF8}" sibTransId="{4FF46375-5515-4A15-B08C-92617686AB26}"/>
    <dgm:cxn modelId="{D53806DD-8B81-4C8B-8A11-7CB922CD94DD}" type="presOf" srcId="{5200F57D-1822-4986-B754-342BD97DC98F}" destId="{10088698-C6FC-4465-A958-32E43273EA05}" srcOrd="0" destOrd="6" presId="urn:microsoft.com/office/officeart/2005/8/layout/vList2"/>
    <dgm:cxn modelId="{DDF165E3-9778-4359-80DB-C0C8CC3E5264}" type="presOf" srcId="{F4C94C3A-3E70-45DF-9EED-33CC8B5D880E}" destId="{10088698-C6FC-4465-A958-32E43273EA05}" srcOrd="0" destOrd="1" presId="urn:microsoft.com/office/officeart/2005/8/layout/vList2"/>
    <dgm:cxn modelId="{6EEE57EB-7E7F-43D0-8D48-607FC7F64C2D}" type="presOf" srcId="{F673AD63-71AD-4934-A86C-121E6B918FA0}" destId="{10088698-C6FC-4465-A958-32E43273EA05}" srcOrd="0" destOrd="3" presId="urn:microsoft.com/office/officeart/2005/8/layout/vList2"/>
    <dgm:cxn modelId="{F8D6D7EF-E7CE-4D90-8645-13A875AA782B}" type="presOf" srcId="{2004030C-332B-4072-AFE1-22E865A21FF9}" destId="{21A12690-DA36-452B-9960-5AA31672A6D5}" srcOrd="0" destOrd="0" presId="urn:microsoft.com/office/officeart/2005/8/layout/vList2"/>
    <dgm:cxn modelId="{EE3A0BF2-6B0C-4484-95F7-D9556F720FE5}" type="presOf" srcId="{21DAA279-68CC-4BFC-9FFC-60956DB38B95}" destId="{BFFDD1B2-ED31-4779-97B3-01E417A0EE2F}" srcOrd="0" destOrd="0" presId="urn:microsoft.com/office/officeart/2005/8/layout/vList2"/>
    <dgm:cxn modelId="{4A0DD8FD-49F9-49C9-8B7F-B013A8007769}" srcId="{A6B621F4-1CB3-4A38-806E-6C0EF11C685E}" destId="{828584FC-0DD2-428B-A303-21FB1DBEBBB8}" srcOrd="1" destOrd="0" parTransId="{AD49C757-38D4-44C2-8233-3801DBA519EE}" sibTransId="{2B4FCE66-8E93-4BE1-9C77-7005A1682A3D}"/>
    <dgm:cxn modelId="{E355CC90-6C45-480D-BD13-A1701FBA29F2}" type="presParOf" srcId="{E8036105-7427-4AEC-A09C-7A715734ECC3}" destId="{21A12690-DA36-452B-9960-5AA31672A6D5}" srcOrd="0" destOrd="0" presId="urn:microsoft.com/office/officeart/2005/8/layout/vList2"/>
    <dgm:cxn modelId="{AAD55691-A60D-4DAD-9AC9-1F155FAC92C0}" type="presParOf" srcId="{E8036105-7427-4AEC-A09C-7A715734ECC3}" destId="{10088698-C6FC-4465-A958-32E43273EA05}" srcOrd="1" destOrd="0" presId="urn:microsoft.com/office/officeart/2005/8/layout/vList2"/>
    <dgm:cxn modelId="{05E9738D-3C67-47A8-9AB5-E944177C2F00}" type="presParOf" srcId="{E8036105-7427-4AEC-A09C-7A715734ECC3}" destId="{080DD3DD-C325-46D2-94F5-8D18732AA821}" srcOrd="2" destOrd="0" presId="urn:microsoft.com/office/officeart/2005/8/layout/vList2"/>
    <dgm:cxn modelId="{5E227042-056C-452D-92B5-3C389C31AF2A}" type="presParOf" srcId="{E8036105-7427-4AEC-A09C-7A715734ECC3}" destId="{61E529B3-822F-4965-903F-950F6ADFBF0E}" srcOrd="3" destOrd="0" presId="urn:microsoft.com/office/officeart/2005/8/layout/vList2"/>
    <dgm:cxn modelId="{12CADAC9-C104-425C-B312-0E401464D3EE}" type="presParOf" srcId="{E8036105-7427-4AEC-A09C-7A715734ECC3}" destId="{BFFDD1B2-ED31-4779-97B3-01E417A0EE2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D607C54-3C57-431A-A541-899B64264F4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42EB145-2A9C-4BAC-9383-2A17EBE2E2B3}">
      <dgm:prSet/>
      <dgm:spPr/>
      <dgm:t>
        <a:bodyPr/>
        <a:lstStyle/>
        <a:p>
          <a:pPr>
            <a:defRPr cap="all"/>
          </a:pPr>
          <a:r>
            <a:rPr lang="en-US"/>
            <a:t>Questions?</a:t>
          </a:r>
        </a:p>
      </dgm:t>
    </dgm:pt>
    <dgm:pt modelId="{9F5C4DF3-3166-4E6B-8B1E-1EC62718A8BC}" type="parTrans" cxnId="{49C4FC73-B7DF-4652-9FC4-457E497FF25A}">
      <dgm:prSet/>
      <dgm:spPr/>
      <dgm:t>
        <a:bodyPr/>
        <a:lstStyle/>
        <a:p>
          <a:endParaRPr lang="en-US"/>
        </a:p>
      </dgm:t>
    </dgm:pt>
    <dgm:pt modelId="{74A08AE9-5876-4CCF-8CC0-AC114322973A}" type="sibTrans" cxnId="{49C4FC73-B7DF-4652-9FC4-457E497FF25A}">
      <dgm:prSet/>
      <dgm:spPr/>
      <dgm:t>
        <a:bodyPr/>
        <a:lstStyle/>
        <a:p>
          <a:endParaRPr lang="en-US"/>
        </a:p>
      </dgm:t>
    </dgm:pt>
    <dgm:pt modelId="{F2C66D6E-9023-4B58-A0D6-88CF5C7A2CCA}">
      <dgm:prSet/>
      <dgm:spPr/>
      <dgm:t>
        <a:bodyPr/>
        <a:lstStyle/>
        <a:p>
          <a:pPr>
            <a:defRPr cap="all"/>
          </a:pPr>
          <a:r>
            <a:rPr lang="en-US"/>
            <a:t>Contact me: </a:t>
          </a:r>
          <a:r>
            <a:rPr lang="en-US">
              <a:hlinkClick xmlns:r="http://schemas.openxmlformats.org/officeDocument/2006/relationships" r:id="rId1"/>
            </a:rPr>
            <a:t>alvin@alvinashcraft.com</a:t>
          </a:r>
          <a:r>
            <a:rPr lang="en-US"/>
            <a:t> </a:t>
          </a:r>
        </a:p>
      </dgm:t>
    </dgm:pt>
    <dgm:pt modelId="{722C5C73-2FEA-4B5C-9DD7-1DE221B48137}" type="parTrans" cxnId="{E356078F-A7CF-4E1C-A5FE-0863CC77D6F0}">
      <dgm:prSet/>
      <dgm:spPr/>
      <dgm:t>
        <a:bodyPr/>
        <a:lstStyle/>
        <a:p>
          <a:endParaRPr lang="en-US"/>
        </a:p>
      </dgm:t>
    </dgm:pt>
    <dgm:pt modelId="{50B275F7-21EE-4A41-95F7-7A802186D980}" type="sibTrans" cxnId="{E356078F-A7CF-4E1C-A5FE-0863CC77D6F0}">
      <dgm:prSet/>
      <dgm:spPr/>
      <dgm:t>
        <a:bodyPr/>
        <a:lstStyle/>
        <a:p>
          <a:endParaRPr lang="en-US"/>
        </a:p>
      </dgm:t>
    </dgm:pt>
    <dgm:pt modelId="{5D8A9487-FACC-42D2-9655-E011CAC0B9EA}" type="pres">
      <dgm:prSet presAssocID="{9D607C54-3C57-431A-A541-899B64264F47}" presName="root" presStyleCnt="0">
        <dgm:presLayoutVars>
          <dgm:dir/>
          <dgm:resizeHandles val="exact"/>
        </dgm:presLayoutVars>
      </dgm:prSet>
      <dgm:spPr/>
    </dgm:pt>
    <dgm:pt modelId="{24626BA8-B2B4-4355-839D-8F9FDC61C553}" type="pres">
      <dgm:prSet presAssocID="{E42EB145-2A9C-4BAC-9383-2A17EBE2E2B3}" presName="compNode" presStyleCnt="0"/>
      <dgm:spPr/>
    </dgm:pt>
    <dgm:pt modelId="{C29DB18D-C759-4DE6-9F7E-A27BDA789591}" type="pres">
      <dgm:prSet presAssocID="{E42EB145-2A9C-4BAC-9383-2A17EBE2E2B3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9BF715D-A360-4FC3-942B-3C38CBF21041}" type="pres">
      <dgm:prSet presAssocID="{E42EB145-2A9C-4BAC-9383-2A17EBE2E2B3}" presName="iconRect" presStyleLbl="node1" presStyleIdx="0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FE53FB74-598E-4687-8265-26F02B31A0AC}" type="pres">
      <dgm:prSet presAssocID="{E42EB145-2A9C-4BAC-9383-2A17EBE2E2B3}" presName="spaceRect" presStyleCnt="0"/>
      <dgm:spPr/>
    </dgm:pt>
    <dgm:pt modelId="{1DE46645-26DB-4578-B6BE-3D3D1BDE19F5}" type="pres">
      <dgm:prSet presAssocID="{E42EB145-2A9C-4BAC-9383-2A17EBE2E2B3}" presName="textRect" presStyleLbl="revTx" presStyleIdx="0" presStyleCnt="2">
        <dgm:presLayoutVars>
          <dgm:chMax val="1"/>
          <dgm:chPref val="1"/>
        </dgm:presLayoutVars>
      </dgm:prSet>
      <dgm:spPr/>
    </dgm:pt>
    <dgm:pt modelId="{F69E02A1-A50B-46F1-80AC-6FA328496C9F}" type="pres">
      <dgm:prSet presAssocID="{74A08AE9-5876-4CCF-8CC0-AC114322973A}" presName="sibTrans" presStyleCnt="0"/>
      <dgm:spPr/>
    </dgm:pt>
    <dgm:pt modelId="{E4A98EFD-C9B5-462B-8F6E-1DF607B3802A}" type="pres">
      <dgm:prSet presAssocID="{F2C66D6E-9023-4B58-A0D6-88CF5C7A2CCA}" presName="compNode" presStyleCnt="0"/>
      <dgm:spPr/>
    </dgm:pt>
    <dgm:pt modelId="{F4443F2F-458B-4A9A-8E36-70466D8A5691}" type="pres">
      <dgm:prSet presAssocID="{F2C66D6E-9023-4B58-A0D6-88CF5C7A2CCA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EBE92BC3-CA58-46AA-8895-AA35CC7A23DE}" type="pres">
      <dgm:prSet presAssocID="{F2C66D6E-9023-4B58-A0D6-88CF5C7A2CCA}" presName="iconRect" presStyleLbl="node1" presStyleIdx="1" presStyleCnt="2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8AB38180-53AB-4325-AB5D-BA57FA059173}" type="pres">
      <dgm:prSet presAssocID="{F2C66D6E-9023-4B58-A0D6-88CF5C7A2CCA}" presName="spaceRect" presStyleCnt="0"/>
      <dgm:spPr/>
    </dgm:pt>
    <dgm:pt modelId="{247D8AD9-B2AF-4616-9DA4-6680441CED3E}" type="pres">
      <dgm:prSet presAssocID="{F2C66D6E-9023-4B58-A0D6-88CF5C7A2CC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93BE901-9305-456B-AB30-F134B7423272}" type="presOf" srcId="{9D607C54-3C57-431A-A541-899B64264F47}" destId="{5D8A9487-FACC-42D2-9655-E011CAC0B9EA}" srcOrd="0" destOrd="0" presId="urn:microsoft.com/office/officeart/2018/5/layout/IconLeafLabelList"/>
    <dgm:cxn modelId="{1FFADD1D-DF00-4530-805C-A1DC1335060F}" type="presOf" srcId="{E42EB145-2A9C-4BAC-9383-2A17EBE2E2B3}" destId="{1DE46645-26DB-4578-B6BE-3D3D1BDE19F5}" srcOrd="0" destOrd="0" presId="urn:microsoft.com/office/officeart/2018/5/layout/IconLeafLabelList"/>
    <dgm:cxn modelId="{8152F550-D2A0-435D-BF17-7BA29B85255E}" type="presOf" srcId="{F2C66D6E-9023-4B58-A0D6-88CF5C7A2CCA}" destId="{247D8AD9-B2AF-4616-9DA4-6680441CED3E}" srcOrd="0" destOrd="0" presId="urn:microsoft.com/office/officeart/2018/5/layout/IconLeafLabelList"/>
    <dgm:cxn modelId="{49C4FC73-B7DF-4652-9FC4-457E497FF25A}" srcId="{9D607C54-3C57-431A-A541-899B64264F47}" destId="{E42EB145-2A9C-4BAC-9383-2A17EBE2E2B3}" srcOrd="0" destOrd="0" parTransId="{9F5C4DF3-3166-4E6B-8B1E-1EC62718A8BC}" sibTransId="{74A08AE9-5876-4CCF-8CC0-AC114322973A}"/>
    <dgm:cxn modelId="{E356078F-A7CF-4E1C-A5FE-0863CC77D6F0}" srcId="{9D607C54-3C57-431A-A541-899B64264F47}" destId="{F2C66D6E-9023-4B58-A0D6-88CF5C7A2CCA}" srcOrd="1" destOrd="0" parTransId="{722C5C73-2FEA-4B5C-9DD7-1DE221B48137}" sibTransId="{50B275F7-21EE-4A41-95F7-7A802186D980}"/>
    <dgm:cxn modelId="{A7D72D50-1180-46A2-B98B-46ED65D438FD}" type="presParOf" srcId="{5D8A9487-FACC-42D2-9655-E011CAC0B9EA}" destId="{24626BA8-B2B4-4355-839D-8F9FDC61C553}" srcOrd="0" destOrd="0" presId="urn:microsoft.com/office/officeart/2018/5/layout/IconLeafLabelList"/>
    <dgm:cxn modelId="{A0FC8927-CCEB-4336-9A1D-AA86B958B052}" type="presParOf" srcId="{24626BA8-B2B4-4355-839D-8F9FDC61C553}" destId="{C29DB18D-C759-4DE6-9F7E-A27BDA789591}" srcOrd="0" destOrd="0" presId="urn:microsoft.com/office/officeart/2018/5/layout/IconLeafLabelList"/>
    <dgm:cxn modelId="{975A263E-C500-4FA8-B5D1-FA36F5AF44A4}" type="presParOf" srcId="{24626BA8-B2B4-4355-839D-8F9FDC61C553}" destId="{29BF715D-A360-4FC3-942B-3C38CBF21041}" srcOrd="1" destOrd="0" presId="urn:microsoft.com/office/officeart/2018/5/layout/IconLeafLabelList"/>
    <dgm:cxn modelId="{2D2A3451-8A84-4C02-B444-D86A9EDD1A79}" type="presParOf" srcId="{24626BA8-B2B4-4355-839D-8F9FDC61C553}" destId="{FE53FB74-598E-4687-8265-26F02B31A0AC}" srcOrd="2" destOrd="0" presId="urn:microsoft.com/office/officeart/2018/5/layout/IconLeafLabelList"/>
    <dgm:cxn modelId="{2DADD195-F046-46CB-8CE4-B871EE6A4556}" type="presParOf" srcId="{24626BA8-B2B4-4355-839D-8F9FDC61C553}" destId="{1DE46645-26DB-4578-B6BE-3D3D1BDE19F5}" srcOrd="3" destOrd="0" presId="urn:microsoft.com/office/officeart/2018/5/layout/IconLeafLabelList"/>
    <dgm:cxn modelId="{875C85DF-4D52-4E01-8AF1-B7EE20DD86B2}" type="presParOf" srcId="{5D8A9487-FACC-42D2-9655-E011CAC0B9EA}" destId="{F69E02A1-A50B-46F1-80AC-6FA328496C9F}" srcOrd="1" destOrd="0" presId="urn:microsoft.com/office/officeart/2018/5/layout/IconLeafLabelList"/>
    <dgm:cxn modelId="{E66F3436-8AEE-44DB-B64D-A8F88F37DAD3}" type="presParOf" srcId="{5D8A9487-FACC-42D2-9655-E011CAC0B9EA}" destId="{E4A98EFD-C9B5-462B-8F6E-1DF607B3802A}" srcOrd="2" destOrd="0" presId="urn:microsoft.com/office/officeart/2018/5/layout/IconLeafLabelList"/>
    <dgm:cxn modelId="{C29A228E-B9B4-4634-ABA9-0123670F7457}" type="presParOf" srcId="{E4A98EFD-C9B5-462B-8F6E-1DF607B3802A}" destId="{F4443F2F-458B-4A9A-8E36-70466D8A5691}" srcOrd="0" destOrd="0" presId="urn:microsoft.com/office/officeart/2018/5/layout/IconLeafLabelList"/>
    <dgm:cxn modelId="{FCE5F43B-964A-4335-895A-EE78EC16E67E}" type="presParOf" srcId="{E4A98EFD-C9B5-462B-8F6E-1DF607B3802A}" destId="{EBE92BC3-CA58-46AA-8895-AA35CC7A23DE}" srcOrd="1" destOrd="0" presId="urn:microsoft.com/office/officeart/2018/5/layout/IconLeafLabelList"/>
    <dgm:cxn modelId="{3363F4A6-C68E-4D9D-BA21-1C4938B709D1}" type="presParOf" srcId="{E4A98EFD-C9B5-462B-8F6E-1DF607B3802A}" destId="{8AB38180-53AB-4325-AB5D-BA57FA059173}" srcOrd="2" destOrd="0" presId="urn:microsoft.com/office/officeart/2018/5/layout/IconLeafLabelList"/>
    <dgm:cxn modelId="{C832994D-5F39-46BA-A076-446BF0530E44}" type="presParOf" srcId="{E4A98EFD-C9B5-462B-8F6E-1DF607B3802A}" destId="{247D8AD9-B2AF-4616-9DA4-6680441CED3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B2616-0E39-4EDB-AA59-ED07943D76F8}">
      <dsp:nvSpPr>
        <dsp:cNvPr id="0" name=""/>
        <dsp:cNvSpPr/>
      </dsp:nvSpPr>
      <dsp:spPr>
        <a:xfrm>
          <a:off x="0" y="650"/>
          <a:ext cx="7104549" cy="15227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29EBAD-774B-4B5D-9EF7-323E74338EB6}">
      <dsp:nvSpPr>
        <dsp:cNvPr id="0" name=""/>
        <dsp:cNvSpPr/>
      </dsp:nvSpPr>
      <dsp:spPr>
        <a:xfrm>
          <a:off x="460634" y="343271"/>
          <a:ext cx="837516" cy="8375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DC7C18-DD0C-4A94-9C0D-E94F74E12519}">
      <dsp:nvSpPr>
        <dsp:cNvPr id="0" name=""/>
        <dsp:cNvSpPr/>
      </dsp:nvSpPr>
      <dsp:spPr>
        <a:xfrm>
          <a:off x="1758784" y="650"/>
          <a:ext cx="5345764" cy="1522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158" tIns="161158" rIns="161158" bIns="161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Creating a new WinUI 3 project</a:t>
          </a:r>
        </a:p>
      </dsp:txBody>
      <dsp:txXfrm>
        <a:off x="1758784" y="650"/>
        <a:ext cx="5345764" cy="1522757"/>
      </dsp:txXfrm>
    </dsp:sp>
    <dsp:sp modelId="{3F92F5C8-816E-4512-83BB-48FBC958DC22}">
      <dsp:nvSpPr>
        <dsp:cNvPr id="0" name=""/>
        <dsp:cNvSpPr/>
      </dsp:nvSpPr>
      <dsp:spPr>
        <a:xfrm>
          <a:off x="0" y="1904097"/>
          <a:ext cx="7104549" cy="15227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BE01F-9FDE-4962-9573-A71B991B272E}">
      <dsp:nvSpPr>
        <dsp:cNvPr id="0" name=""/>
        <dsp:cNvSpPr/>
      </dsp:nvSpPr>
      <dsp:spPr>
        <a:xfrm>
          <a:off x="460634" y="2246717"/>
          <a:ext cx="837516" cy="8375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25BFB9-6C99-42BB-A0A6-3C10A0BF6051}">
      <dsp:nvSpPr>
        <dsp:cNvPr id="0" name=""/>
        <dsp:cNvSpPr/>
      </dsp:nvSpPr>
      <dsp:spPr>
        <a:xfrm>
          <a:off x="1758784" y="1904097"/>
          <a:ext cx="5345764" cy="1522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158" tIns="161158" rIns="161158" bIns="161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Working with controls &amp; styles</a:t>
          </a:r>
        </a:p>
      </dsp:txBody>
      <dsp:txXfrm>
        <a:off x="1758784" y="1904097"/>
        <a:ext cx="5345764" cy="1522757"/>
      </dsp:txXfrm>
    </dsp:sp>
    <dsp:sp modelId="{3DDD1DA9-DC79-43B0-B8DF-3D80A87E657A}">
      <dsp:nvSpPr>
        <dsp:cNvPr id="0" name=""/>
        <dsp:cNvSpPr/>
      </dsp:nvSpPr>
      <dsp:spPr>
        <a:xfrm>
          <a:off x="0" y="3807543"/>
          <a:ext cx="7104549" cy="152275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AAD51D-1580-4C6C-B200-553442EADD01}">
      <dsp:nvSpPr>
        <dsp:cNvPr id="0" name=""/>
        <dsp:cNvSpPr/>
      </dsp:nvSpPr>
      <dsp:spPr>
        <a:xfrm>
          <a:off x="460634" y="4150164"/>
          <a:ext cx="837516" cy="8375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DC83F-D0A3-48D7-AB6D-EDD100A7CAA4}">
      <dsp:nvSpPr>
        <dsp:cNvPr id="0" name=""/>
        <dsp:cNvSpPr/>
      </dsp:nvSpPr>
      <dsp:spPr>
        <a:xfrm>
          <a:off x="1758784" y="3807543"/>
          <a:ext cx="5345764" cy="15227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158" tIns="161158" rIns="161158" bIns="16115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Model-View-ViewModel with the MVVM Toolkit</a:t>
          </a:r>
        </a:p>
      </dsp:txBody>
      <dsp:txXfrm>
        <a:off x="1758784" y="3807543"/>
        <a:ext cx="5345764" cy="15227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A12690-DA36-452B-9960-5AA31672A6D5}">
      <dsp:nvSpPr>
        <dsp:cNvPr id="0" name=""/>
        <dsp:cNvSpPr/>
      </dsp:nvSpPr>
      <dsp:spPr>
        <a:xfrm>
          <a:off x="0" y="364622"/>
          <a:ext cx="7728267" cy="71505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Up next: Windows App SDK 1.6</a:t>
          </a:r>
        </a:p>
      </dsp:txBody>
      <dsp:txXfrm>
        <a:off x="34906" y="399528"/>
        <a:ext cx="7658455" cy="645240"/>
      </dsp:txXfrm>
    </dsp:sp>
    <dsp:sp modelId="{10088698-C6FC-4465-A958-32E43273EA05}">
      <dsp:nvSpPr>
        <dsp:cNvPr id="0" name=""/>
        <dsp:cNvSpPr/>
      </dsp:nvSpPr>
      <dsp:spPr>
        <a:xfrm>
          <a:off x="0" y="1079675"/>
          <a:ext cx="7728267" cy="2161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5372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Quality - Address top issues (controls and Windows App SDK installer)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Performance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C# Native </a:t>
          </a:r>
          <a:r>
            <a:rPr lang="en-US" sz="1400" kern="1200"/>
            <a:t>AOT support</a:t>
          </a:r>
          <a:endParaRPr lang="en-US" sz="1400" kern="1200" dirty="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General perf improvements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Improved </a:t>
          </a:r>
          <a:r>
            <a:rPr lang="en-US" sz="1400" kern="1200" dirty="0" err="1"/>
            <a:t>TitleBar</a:t>
          </a:r>
          <a:r>
            <a:rPr lang="en-US" sz="1400" kern="1200" dirty="0"/>
            <a:t> and tab dragging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IntelliSense and x:Bind improvements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Continued work in 1.6, but release in 1.7+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 err="1"/>
            <a:t>TableView</a:t>
          </a:r>
          <a:r>
            <a:rPr lang="en-US" sz="1400" kern="1200" dirty="0"/>
            <a:t>, inking controls, and cross-process Islands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 dirty="0"/>
            <a:t>Smooth app resizing</a:t>
          </a:r>
        </a:p>
      </dsp:txBody>
      <dsp:txXfrm>
        <a:off x="0" y="1079675"/>
        <a:ext cx="7728267" cy="2161080"/>
      </dsp:txXfrm>
    </dsp:sp>
    <dsp:sp modelId="{080DD3DD-C325-46D2-94F5-8D18732AA821}">
      <dsp:nvSpPr>
        <dsp:cNvPr id="0" name=""/>
        <dsp:cNvSpPr/>
      </dsp:nvSpPr>
      <dsp:spPr>
        <a:xfrm>
          <a:off x="0" y="3240755"/>
          <a:ext cx="7728267" cy="715052"/>
        </a:xfrm>
        <a:prstGeom prst="roundRect">
          <a:avLst/>
        </a:prstGeom>
        <a:solidFill>
          <a:schemeClr val="accent5">
            <a:hueOff val="5589159"/>
            <a:satOff val="-4817"/>
            <a:lumOff val="6373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WinUI 3 roadmap on GitHub: </a:t>
          </a:r>
          <a:r>
            <a:rPr lang="en-US" sz="1800" kern="1200">
              <a:hlinkClick xmlns:r="http://schemas.openxmlformats.org/officeDocument/2006/relationships" r:id="rId1"/>
            </a:rPr>
            <a:t>https://github.com/microsoft/microsoft-ui-xaml/blob/main/docs/roadmap.md</a:t>
          </a:r>
          <a:r>
            <a:rPr lang="en-US" sz="1800" kern="1200"/>
            <a:t> </a:t>
          </a:r>
        </a:p>
      </dsp:txBody>
      <dsp:txXfrm>
        <a:off x="34906" y="3275661"/>
        <a:ext cx="7658455" cy="645240"/>
      </dsp:txXfrm>
    </dsp:sp>
    <dsp:sp modelId="{BFFDD1B2-ED31-4779-97B3-01E417A0EE2F}">
      <dsp:nvSpPr>
        <dsp:cNvPr id="0" name=""/>
        <dsp:cNvSpPr/>
      </dsp:nvSpPr>
      <dsp:spPr>
        <a:xfrm>
          <a:off x="0" y="4007648"/>
          <a:ext cx="7728267" cy="715052"/>
        </a:xfrm>
        <a:prstGeom prst="roundRect">
          <a:avLst/>
        </a:prstGeom>
        <a:solidFill>
          <a:schemeClr val="accent5">
            <a:hueOff val="11178319"/>
            <a:satOff val="-9634"/>
            <a:lumOff val="12746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Windows App SDK roadmap on GitHub: </a:t>
          </a:r>
          <a:r>
            <a:rPr lang="en-US" sz="1800" kern="1200">
              <a:hlinkClick xmlns:r="http://schemas.openxmlformats.org/officeDocument/2006/relationships" r:id="rId2"/>
            </a:rPr>
            <a:t>https://github.com/microsoft/WindowsAppSDK/blob/main/docs/roadmap.md</a:t>
          </a:r>
          <a:r>
            <a:rPr lang="en-US" sz="1800" kern="1200"/>
            <a:t> </a:t>
          </a:r>
        </a:p>
      </dsp:txBody>
      <dsp:txXfrm>
        <a:off x="34906" y="4042554"/>
        <a:ext cx="7658455" cy="645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9DB18D-C759-4DE6-9F7E-A27BDA789591}">
      <dsp:nvSpPr>
        <dsp:cNvPr id="0" name=""/>
        <dsp:cNvSpPr/>
      </dsp:nvSpPr>
      <dsp:spPr>
        <a:xfrm>
          <a:off x="640493" y="1000475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BF715D-A360-4FC3-942B-3C38CBF21041}">
      <dsp:nvSpPr>
        <dsp:cNvPr id="0" name=""/>
        <dsp:cNvSpPr/>
      </dsp:nvSpPr>
      <dsp:spPr>
        <a:xfrm>
          <a:off x="1064618" y="1424600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46645-26DB-4578-B6BE-3D3D1BDE19F5}">
      <dsp:nvSpPr>
        <dsp:cNvPr id="0" name=""/>
        <dsp:cNvSpPr/>
      </dsp:nvSpPr>
      <dsp:spPr>
        <a:xfrm>
          <a:off x="4305" y="3610476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Questions?</a:t>
          </a:r>
        </a:p>
      </dsp:txBody>
      <dsp:txXfrm>
        <a:off x="4305" y="3610476"/>
        <a:ext cx="3262500" cy="720000"/>
      </dsp:txXfrm>
    </dsp:sp>
    <dsp:sp modelId="{F4443F2F-458B-4A9A-8E36-70466D8A5691}">
      <dsp:nvSpPr>
        <dsp:cNvPr id="0" name=""/>
        <dsp:cNvSpPr/>
      </dsp:nvSpPr>
      <dsp:spPr>
        <a:xfrm>
          <a:off x="4473930" y="1000475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E92BC3-CA58-46AA-8895-AA35CC7A23DE}">
      <dsp:nvSpPr>
        <dsp:cNvPr id="0" name=""/>
        <dsp:cNvSpPr/>
      </dsp:nvSpPr>
      <dsp:spPr>
        <a:xfrm>
          <a:off x="4898055" y="1424600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079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7D8AD9-B2AF-4616-9DA4-6680441CED3E}">
      <dsp:nvSpPr>
        <dsp:cNvPr id="0" name=""/>
        <dsp:cNvSpPr/>
      </dsp:nvSpPr>
      <dsp:spPr>
        <a:xfrm>
          <a:off x="3837743" y="3610476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Contact me: </a:t>
          </a:r>
          <a:r>
            <a:rPr lang="en-US" sz="1900" kern="1200">
              <a:hlinkClick xmlns:r="http://schemas.openxmlformats.org/officeDocument/2006/relationships" r:id="rId5"/>
            </a:rPr>
            <a:t>alvin@alvinashcraft.com</a:t>
          </a:r>
          <a:r>
            <a:rPr lang="en-US" sz="1900" kern="1200"/>
            <a:t> </a:t>
          </a:r>
        </a:p>
      </dsp:txBody>
      <dsp:txXfrm>
        <a:off x="3837743" y="3610476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CFAEDD-A751-C04A-A7A5-56DFB8A65EE6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C3CE9-E430-0042-A738-50E8105E4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97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this month’s Boston .NET Architecture User Group session.</a:t>
            </a:r>
          </a:p>
          <a:p>
            <a:endParaRPr lang="en-US" dirty="0"/>
          </a:p>
          <a:p>
            <a:r>
              <a:rPr lang="en-US" dirty="0"/>
              <a:t>My name is Alvin Ashcraft, and this month’s topic is about getting started with WinUI 3 and the Windows App SDK.</a:t>
            </a:r>
          </a:p>
          <a:p>
            <a:endParaRPr lang="en-US" dirty="0"/>
          </a:p>
          <a:p>
            <a:r>
              <a:rPr lang="en-US" dirty="0"/>
              <a:t>If you joined us last month, you heard about the various options for Windows developers. This month, we’re going to drill down into the latest option from Microsoft.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C3CE9-E430-0042-A738-50E8105E41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872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little background about me…</a:t>
            </a:r>
          </a:p>
          <a:p>
            <a:endParaRPr lang="en-US" dirty="0"/>
          </a:p>
          <a:p>
            <a:r>
              <a:rPr lang="en-US" dirty="0"/>
              <a:t>For those who don’t know me, I’ve been in the software industry since 1995, with most of that time (over 25) years spent as a developer and architect using various Microsoft technologies.</a:t>
            </a:r>
          </a:p>
          <a:p>
            <a:endParaRPr lang="en-US" dirty="0"/>
          </a:p>
          <a:p>
            <a:r>
              <a:rPr lang="en-US" dirty="0"/>
              <a:t>Some of you may also be familiar with my blog, the Morning Dew, where I’ve been posting daily links for .NET developers since 2007.</a:t>
            </a:r>
          </a:p>
          <a:p>
            <a:endParaRPr lang="en-US" dirty="0"/>
          </a:p>
          <a:p>
            <a:r>
              <a:rPr lang="en-US" dirty="0"/>
              <a:t>I also have three books from </a:t>
            </a:r>
            <a:r>
              <a:rPr lang="en-US" dirty="0" err="1"/>
              <a:t>Packt</a:t>
            </a:r>
            <a:r>
              <a:rPr lang="en-US" dirty="0"/>
              <a:t> Publishing. You can check those out on </a:t>
            </a:r>
            <a:r>
              <a:rPr lang="en-US" dirty="0" err="1"/>
              <a:t>Packt’s</a:t>
            </a:r>
            <a:r>
              <a:rPr lang="en-US" dirty="0"/>
              <a:t> website or on Amazon. Just search for my name.</a:t>
            </a:r>
          </a:p>
          <a:p>
            <a:endParaRPr lang="en-US" dirty="0"/>
          </a:p>
          <a:p>
            <a:r>
              <a:rPr lang="en-US" dirty="0"/>
              <a:t>Writing those books led me to pivot my career to technical writing. I joined Microsoft two years ago as a content developer. I write documentation, training modules, and code samples on Microsoft Learn. I work on the Windows developer docs team, helping to maintain the docs for client apps and APIs. I have another talk I give about my work as a content developer and how anyone can contribute to content on Learn through GitHub issues and PRs.</a:t>
            </a:r>
          </a:p>
          <a:p>
            <a:endParaRPr lang="en-US" dirty="0"/>
          </a:p>
          <a:p>
            <a:r>
              <a:rPr lang="en-US" dirty="0"/>
              <a:t>Finally, I’m one of the founding organizers of the </a:t>
            </a:r>
            <a:r>
              <a:rPr lang="en-US" dirty="0" err="1"/>
              <a:t>TechBash</a:t>
            </a:r>
            <a:r>
              <a:rPr lang="en-US" dirty="0"/>
              <a:t> developer conference. We’ve been running the event in the Poconos since 2016, and…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C3CE9-E430-0042-A738-50E8105E417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489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next event, </a:t>
            </a:r>
            <a:r>
              <a:rPr lang="en-US" dirty="0" err="1"/>
              <a:t>TechBash</a:t>
            </a:r>
            <a:r>
              <a:rPr lang="en-US" dirty="0"/>
              <a:t> 2024, is coming up in September.</a:t>
            </a:r>
          </a:p>
          <a:p>
            <a:endParaRPr lang="en-US" dirty="0"/>
          </a:p>
          <a:p>
            <a:r>
              <a:rPr lang="en-US" dirty="0"/>
              <a:t>It’s a conference at the Kalahari Resort in the Poconos with 3-day and 4-day options. We have an awesome time every year. It has the food, speakers, and content of a big event like </a:t>
            </a:r>
            <a:r>
              <a:rPr lang="en-US" dirty="0" err="1"/>
              <a:t>VSLive</a:t>
            </a:r>
            <a:r>
              <a:rPr lang="en-US" dirty="0"/>
              <a:t> or Microsoft Build with a size of a large code camp or other regional conference. You can bring your whole family for the water park, Thursday Game Night, and our Friday Family Day sessions for </a:t>
            </a:r>
            <a:r>
              <a:rPr lang="en-US"/>
              <a:t>kids.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C3CE9-E430-0042-A738-50E8105E417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53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new WinUI 3 in Desktop project</a:t>
            </a:r>
          </a:p>
          <a:p>
            <a:endParaRPr lang="en-US" dirty="0"/>
          </a:p>
          <a:p>
            <a:r>
              <a:rPr lang="en-US" dirty="0"/>
              <a:t>Open Chapter 5 to explore controls and MVVM concepts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C3CE9-E430-0042-A738-50E8105E417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38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WCT gallery app</a:t>
            </a:r>
          </a:p>
          <a:p>
            <a:endParaRPr lang="en-US" dirty="0"/>
          </a:p>
          <a:p>
            <a:r>
              <a:rPr lang="en-US" dirty="0"/>
              <a:t>Chapter 9 code has Community Toolkit controls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C3CE9-E430-0042-A738-50E8105E417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075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8 code has notifications API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C3CE9-E430-0042-A738-50E8105E41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39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12 has WebView2 with Blazor demo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C3CE9-E430-0042-A738-50E8105E417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4699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C3CE9-E430-0042-A738-50E8105E417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97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Chapter 13 has Uno Platform project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C3CE9-E430-0042-A738-50E8105E41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55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3/16/2024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3/16/2024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3/16/2024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en-us/dotnet/maui/windows/deployment/publish-visual-studio-folder?view=net-maui-8.0" TargetMode="External"/><Relationship Id="rId5" Type="http://schemas.openxmlformats.org/officeDocument/2006/relationships/hyperlink" Target="https://learn.microsoft.com/windows/package-manager/package/" TargetMode="External"/><Relationship Id="rId4" Type="http://schemas.openxmlformats.org/officeDocument/2006/relationships/hyperlink" Target="https://learn.microsoft.com/windows/apps/publish/publish-your-app/overview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lvinashcraft.c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hyperlink" Target="https://techbash.com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windows/apps/get-started/dev-options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rosoft/microsoft-ui-xaml/tree/winui3/release/1.5-stabl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icrosoft.com/store/apps/9nblggh4tlcq" TargetMode="External"/><Relationship Id="rId5" Type="http://schemas.openxmlformats.org/officeDocument/2006/relationships/hyperlink" Target="https://learn.microsoft.com/dotnet/communitytoolkit/windows/" TargetMode="External"/><Relationship Id="rId4" Type="http://schemas.openxmlformats.org/officeDocument/2006/relationships/hyperlink" Target="https://github.com/CommunityToolkit/Window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apps/windows-app-sdk/stable-channel#xaml-islands-no-longer-experimenta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microsoft-edge/webview2/get-started/winu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EB472E-7CA6-4C2D-81E9-CD39A44F0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0A0486-F672-4FEF-A0A9-E6C3B7E3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3289875" cy="5334001"/>
          </a:xfrm>
          <a:prstGeom prst="rect">
            <a:avLst/>
          </a:prstGeom>
          <a:solidFill>
            <a:srgbClr val="C8C8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89BC21-5566-4B70-91EA-44B4299CB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11870" y="761999"/>
            <a:ext cx="8790301" cy="3810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CD03E-31B3-15AD-6AA2-956D24BFB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2622" y="1298448"/>
            <a:ext cx="7187529" cy="2951819"/>
          </a:xfrm>
        </p:spPr>
        <p:txBody>
          <a:bodyPr anchor="b">
            <a:normAutofit/>
          </a:bodyPr>
          <a:lstStyle/>
          <a:p>
            <a:r>
              <a:rPr lang="en-US" sz="5800"/>
              <a:t>Getting Started with WinUI 3 &amp; Windows App SDK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1FCE6A-97BC-41EB-809A-50936E0F9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00889" y="4684418"/>
            <a:ext cx="8801282" cy="1411582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22F6-308A-2DB1-F42F-D3F7883A9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2622" y="5006151"/>
            <a:ext cx="7187529" cy="768116"/>
          </a:xfrm>
        </p:spPr>
        <p:txBody>
          <a:bodyPr anchor="t">
            <a:normAutofit/>
          </a:bodyPr>
          <a:lstStyle/>
          <a:p>
            <a:r>
              <a:rPr lang="en-US" sz="2400">
                <a:solidFill>
                  <a:schemeClr val="accent1"/>
                </a:solidFill>
              </a:rPr>
              <a:t>Alvin Ashcraft</a:t>
            </a:r>
          </a:p>
        </p:txBody>
      </p:sp>
    </p:spTree>
    <p:extLst>
      <p:ext uri="{BB962C8B-B14F-4D97-AF65-F5344CB8AC3E}">
        <p14:creationId xmlns:p14="http://schemas.microsoft.com/office/powerpoint/2010/main" val="900694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CCCDCCF-DDE7-4FF9-BA8E-DFD3AC93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bile device with apps">
            <a:extLst>
              <a:ext uri="{FF2B5EF4-FFF2-40B4-BE49-F238E27FC236}">
                <a16:creationId xmlns:a16="http://schemas.microsoft.com/office/drawing/2014/main" id="{3080CE11-F763-D345-B0A3-2D1C42783E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2352FE0-ACFA-479E-A574-CED1C035D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A20C41-7287-0738-00F4-2C4AF79DD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Deployment Options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01F5979-1992-492E-ABBD-62EBC1016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95AF9-E1F0-1216-03E3-E056693EAA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r>
              <a:rPr lang="en-US" sz="1400" dirty="0"/>
              <a:t>Packaging Options</a:t>
            </a:r>
          </a:p>
          <a:p>
            <a:pPr lvl="1"/>
            <a:r>
              <a:rPr lang="en-US" sz="1400" dirty="0"/>
              <a:t>Framework-dependent packaged apps</a:t>
            </a:r>
          </a:p>
          <a:p>
            <a:pPr lvl="1"/>
            <a:r>
              <a:rPr lang="en-US" sz="1400" dirty="0"/>
              <a:t>Framework-dependent unpackaged apps</a:t>
            </a:r>
          </a:p>
          <a:p>
            <a:pPr lvl="1"/>
            <a:r>
              <a:rPr lang="en-US" sz="1400" dirty="0"/>
              <a:t>Self-contained apps</a:t>
            </a:r>
          </a:p>
          <a:p>
            <a:r>
              <a:rPr lang="en-US" sz="1400" dirty="0"/>
              <a:t>Microsoft Store</a:t>
            </a:r>
          </a:p>
          <a:p>
            <a:pPr lvl="1"/>
            <a:r>
              <a:rPr lang="en-US" sz="1400" dirty="0"/>
              <a:t>Submit an app: </a:t>
            </a:r>
            <a:r>
              <a:rPr lang="en-US" sz="1400" dirty="0">
                <a:hlinkClick r:id="rId4"/>
              </a:rPr>
              <a:t>https://learn.microsoft.com/windows/apps/publish/publish-your-app/overview</a:t>
            </a:r>
            <a:r>
              <a:rPr lang="en-US" sz="1400" dirty="0"/>
              <a:t> </a:t>
            </a:r>
          </a:p>
          <a:p>
            <a:r>
              <a:rPr lang="en-US" sz="1400" dirty="0"/>
              <a:t>Windows Package Manager (</a:t>
            </a:r>
            <a:r>
              <a:rPr lang="en-US" sz="1400" dirty="0" err="1"/>
              <a:t>WinGet</a:t>
            </a:r>
            <a:r>
              <a:rPr lang="en-US" sz="1400" dirty="0"/>
              <a:t>)</a:t>
            </a:r>
          </a:p>
          <a:p>
            <a:pPr lvl="1"/>
            <a:r>
              <a:rPr lang="en-US" sz="1400" dirty="0"/>
              <a:t>Submit your package: </a:t>
            </a:r>
            <a:r>
              <a:rPr lang="en-US" sz="1400" dirty="0">
                <a:hlinkClick r:id="rId5"/>
              </a:rPr>
              <a:t>https://learn.microsoft.com/windows/package-manager/package/</a:t>
            </a:r>
            <a:r>
              <a:rPr lang="en-US" sz="1400" dirty="0"/>
              <a:t> </a:t>
            </a:r>
          </a:p>
          <a:p>
            <a:r>
              <a:rPr lang="en-US" sz="1400" dirty="0"/>
              <a:t>Sideloading an MSIX</a:t>
            </a:r>
          </a:p>
          <a:p>
            <a:pPr lvl="1"/>
            <a:r>
              <a:rPr lang="en-US" sz="1400" dirty="0"/>
              <a:t>Instructions for packaging a .NET MAUI app work with a WinUI 3 Blank App project and a separate Windows Application Packaging (WinUI 3 in Desktop) project: </a:t>
            </a:r>
            <a:r>
              <a:rPr lang="en-US" sz="1400" dirty="0">
                <a:hlinkClick r:id="rId6"/>
              </a:rPr>
              <a:t>https://learn.microsoft.com/en-us/dotnet/maui/windows/deployment/publish-visual-studio-folder?view=net-maui-8.0</a:t>
            </a:r>
            <a:r>
              <a:rPr lang="en-US" sz="1400" dirty="0"/>
              <a:t> </a:t>
            </a:r>
          </a:p>
          <a:p>
            <a:pPr lvl="1"/>
            <a:r>
              <a:rPr lang="en-US" sz="1400" dirty="0"/>
              <a:t>Also works for deploying MSIX with Enterprise deployment tools</a:t>
            </a:r>
          </a:p>
          <a:p>
            <a:r>
              <a:rPr lang="en-US" sz="1400" dirty="0"/>
              <a:t>Third-party installers</a:t>
            </a:r>
          </a:p>
          <a:p>
            <a:pPr lvl="1"/>
            <a:r>
              <a:rPr lang="en-US" sz="1400" dirty="0"/>
              <a:t>Advanced Installer</a:t>
            </a:r>
          </a:p>
          <a:p>
            <a:pPr lvl="1"/>
            <a:r>
              <a:rPr lang="en-US" sz="1400" dirty="0"/>
              <a:t>InstallShield</a:t>
            </a:r>
          </a:p>
          <a:p>
            <a:endParaRPr lang="en-US" sz="14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7CB93F-A0E2-4BBE-B2FC-E93932C7E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64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D5C296-F4B1-4AE5-8EEB-9FEB7ED17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Railroad tracks intersecting">
            <a:extLst>
              <a:ext uri="{FF2B5EF4-FFF2-40B4-BE49-F238E27FC236}">
                <a16:creationId xmlns:a16="http://schemas.microsoft.com/office/drawing/2014/main" id="{C4C1413D-6E2B-F5CA-29B4-C1F8BA1698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14516" r="-1" b="29219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C1ACE66-194D-48C4-A14A-6933B3528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>
              <a:lumMod val="50000"/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4CDBE-EBA5-1C2E-7D8F-0C3FD8016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spc="-10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44A84-91D4-34DB-2D61-28DE979EC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4670246"/>
            <a:ext cx="3685069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accent1">
                    <a:lumMod val="20000"/>
                    <a:lumOff val="80000"/>
                  </a:schemeClr>
                </a:solidFill>
              </a:rPr>
              <a:t>Take your WinUI 3 app cross-platform with Uno Platform or Avalonia UI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5B886A-7ED1-4B77-819B-76ACBEFB0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056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20B92-F505-E03B-EF74-D65B8B2F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/>
              <a:t>WinUI 3 Roadmap</a:t>
            </a:r>
            <a:endParaRPr lang="en-US" dirty="0"/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D12727AE-4865-2F5E-7266-5B6A4D18C6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17621"/>
              </p:ext>
            </p:extLst>
          </p:nvPr>
        </p:nvGraphicFramePr>
        <p:xfrm>
          <a:off x="3759896" y="885459"/>
          <a:ext cx="7728267" cy="5087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6537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F7C9B3-01BE-4D46-ACA2-312DFE36A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3443591" cy="53400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0CBFF-5BB5-A19F-2FA9-6397E698E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Thank you!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543532-2303-C1F7-53C8-BDDC5DCF0D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924485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853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6D4068-D045-48B0-9A00-198F2FE4B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567C4EB5-5A06-9820-F948-33AADEB58F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t="6027" r="-1" b="9682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664C4B-AAE2-4AA0-8918-134E8086F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18B40-B861-FC25-BC39-FF5532D5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 dirty="0"/>
              <a:t>Alvin Ashcraft – 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51CC-CD97-4327-68AB-862F8632F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SOFTWARE DEVELOPER &amp; ARCHITECT FOR 25+ YEARS</a:t>
            </a:r>
            <a:r>
              <a:rPr lang="en-US" b="0" i="0">
                <a:effectLst/>
                <a:latin typeface="Tw Cen MT" panose="020B0602020104020603" pitchFamily="34" charset="77"/>
              </a:rPr>
              <a:t>​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.NET / C# / WPF / ANGULAR / SQL SERVER</a:t>
            </a:r>
            <a:r>
              <a:rPr lang="en-US" b="0" i="0">
                <a:effectLst/>
                <a:latin typeface="Tw Cen MT" panose="020B0602020104020603" pitchFamily="34" charset="77"/>
              </a:rPr>
              <a:t>​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MORNING DEW LINK BLOG – </a:t>
            </a:r>
            <a:r>
              <a:rPr lang="en-US" b="0" i="0" u="sng" strike="noStrike" cap="all" err="1">
                <a:effectLst/>
                <a:latin typeface="Tw Cen MT" panose="020B0602020104020603" pitchFamily="34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WWW.ALVINASHCRAFT.Co</a:t>
            </a:r>
            <a:r>
              <a:rPr lang="en-US" b="0" i="0" u="sng" strike="noStrike" cap="all" err="1">
                <a:effectLst/>
                <a:latin typeface="Tw Cen MT" panose="020B0602020104020603" pitchFamily="34" charset="77"/>
              </a:rPr>
              <a:t>m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DAILY LINKS FOR DEVELOPERS SINCE 2007</a:t>
            </a:r>
            <a:r>
              <a:rPr lang="en-US" b="0" i="0">
                <a:effectLst/>
                <a:latin typeface="Tw Cen MT" panose="020B0602020104020603" pitchFamily="34" charset="77"/>
              </a:rPr>
              <a:t>​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AUTHOR OF 3 BOOKS</a:t>
            </a:r>
            <a:r>
              <a:rPr lang="en-US" b="0" i="0">
                <a:effectLst/>
                <a:latin typeface="Tw Cen MT" panose="020B0602020104020603" pitchFamily="34" charset="77"/>
              </a:rPr>
              <a:t>​ - </a:t>
            </a:r>
            <a:r>
              <a:rPr lang="en-US" b="0" i="0" err="1">
                <a:effectLst/>
                <a:latin typeface="Tw Cen MT" panose="020B0602020104020603" pitchFamily="34" charset="77"/>
              </a:rPr>
              <a:t>Packt</a:t>
            </a:r>
            <a:r>
              <a:rPr lang="en-US" b="0" i="0">
                <a:effectLst/>
                <a:latin typeface="Tw Cen MT" panose="020B0602020104020603" pitchFamily="34" charset="77"/>
              </a:rPr>
              <a:t> Publishing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LEARN WINUI 3 (1ST &amp; 2ND EDITIONS)</a:t>
            </a:r>
            <a:r>
              <a:rPr lang="en-US" b="0" i="0">
                <a:effectLst/>
                <a:latin typeface="Tw Cen MT" panose="020B0602020104020603" pitchFamily="34" charset="77"/>
              </a:rPr>
              <a:t>​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PARALLEL PROGRAMMING AND CONCURRENCY WITH C# 10 AND .NET 6</a:t>
            </a:r>
            <a:r>
              <a:rPr lang="en-US" b="0" i="0">
                <a:effectLst/>
                <a:latin typeface="Tw Cen MT" panose="020B0602020104020603" pitchFamily="34" charset="77"/>
              </a:rPr>
              <a:t>​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JOINED MICROSOFT in March 2022</a:t>
            </a:r>
            <a:r>
              <a:rPr lang="en-US" b="0" i="0">
                <a:effectLst/>
                <a:latin typeface="Tw Cen MT" panose="020B0602020104020603" pitchFamily="34" charset="77"/>
              </a:rPr>
              <a:t>​ - Sr. Content Developer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CONTENT TEAM &gt; SKILLING ORG &gt; COMMERCE &amp; ECOSYSTEMS</a:t>
            </a:r>
            <a:r>
              <a:rPr lang="en-US" b="0" i="0">
                <a:effectLst/>
                <a:latin typeface="Tw Cen MT" panose="020B0602020104020603" pitchFamily="34" charset="77"/>
              </a:rPr>
              <a:t>​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WINDOWS Developer Documentation (WIN32/UWP/WINDOWS APP SDK)</a:t>
            </a:r>
            <a:r>
              <a:rPr lang="en-US" b="0" i="0">
                <a:effectLst/>
                <a:latin typeface="Tw Cen MT" panose="020B0602020104020603" pitchFamily="34" charset="77"/>
              </a:rPr>
              <a:t>​</a:t>
            </a:r>
            <a:endParaRPr lang="en-US" b="0" i="0"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TECHBASH Developer Conference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ORGANIZER Since </a:t>
            </a:r>
            <a:r>
              <a:rPr lang="en-US" b="0" i="0" u="none" strike="noStrike" cap="all" err="1">
                <a:effectLst/>
                <a:latin typeface="Tw Cen MT" panose="020B0602020104020603" pitchFamily="34" charset="77"/>
              </a:rPr>
              <a:t>TechBash</a:t>
            </a: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 2016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b="0" i="0" u="none" strike="noStrike" cap="all">
                <a:effectLst/>
                <a:latin typeface="Tw Cen MT" panose="020B0602020104020603" pitchFamily="34" charset="77"/>
              </a:rPr>
              <a:t>TECHBASH FOUNDATION - Founding BOARD MEMBER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6F9FD8-4CFE-4C77-8F29-5D801C57E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560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F6A578F-CEAC-4062-B6A7-640B1A396BCF}"/>
              </a:ext>
            </a:extLst>
          </p:cNvPr>
          <p:cNvSpPr/>
          <p:nvPr/>
        </p:nvSpPr>
        <p:spPr>
          <a:xfrm>
            <a:off x="0" y="1122303"/>
            <a:ext cx="12192000" cy="5735697"/>
          </a:xfrm>
          <a:prstGeom prst="rect">
            <a:avLst/>
          </a:prstGeom>
          <a:solidFill>
            <a:srgbClr val="E3F1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ADA133-D8C7-4CA7-8F73-DBA01B8D925C}"/>
              </a:ext>
            </a:extLst>
          </p:cNvPr>
          <p:cNvSpPr/>
          <p:nvPr/>
        </p:nvSpPr>
        <p:spPr>
          <a:xfrm>
            <a:off x="1" y="-1"/>
            <a:ext cx="12192000" cy="1050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4" descr="A picture containing text, map&#10;&#10;Description generated with very high confidence">
            <a:extLst>
              <a:ext uri="{FF2B5EF4-FFF2-40B4-BE49-F238E27FC236}">
                <a16:creationId xmlns:a16="http://schemas.microsoft.com/office/drawing/2014/main" id="{2F15CFF6-EB6F-4E50-BCC9-09B91C4E1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2965" y="1290158"/>
            <a:ext cx="4251873" cy="25746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79E18D-A6D8-4DDA-8EA0-0B22236190BC}"/>
              </a:ext>
            </a:extLst>
          </p:cNvPr>
          <p:cNvSpPr txBox="1"/>
          <p:nvPr/>
        </p:nvSpPr>
        <p:spPr>
          <a:xfrm>
            <a:off x="157162" y="1334645"/>
            <a:ext cx="11153775" cy="42919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Amazing speakers with fresh content.</a:t>
            </a:r>
            <a:endParaRPr lang="en-US" sz="2400" dirty="0">
              <a:cs typeface="Calibri" panose="020F0502020204030204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Arial"/>
              </a:rPr>
              <a:t>A fraction of the cost of the more crowded conferences.</a:t>
            </a:r>
          </a:p>
          <a:p>
            <a:pPr>
              <a:lnSpc>
                <a:spcPct val="125000"/>
              </a:lnSpc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         - 3-day conference plus lodging for ~$1000 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4</a:t>
            </a:r>
            <a:r>
              <a:rPr lang="en-US" sz="2200" baseline="300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th</a:t>
            </a: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 day of pre-conference workshops available.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Kalahari Resort Poconos – easy drive from major NE cities.</a:t>
            </a:r>
            <a:endParaRPr lang="en-US" sz="2200" dirty="0">
              <a:solidFill>
                <a:srgbClr val="121921"/>
              </a:solidFill>
              <a:latin typeface="Source Sans Pro"/>
              <a:ea typeface="Source Sans Pro"/>
              <a:cs typeface="Calibri"/>
            </a:endParaRP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World-class keynote speakers.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In addition to the sessions, you get a great hallway track,                                                                amazing food, attendee Welcome Reception, Game Night &amp; more!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Family Day Friday - full day of kids' sessions, free for attendees' families.</a:t>
            </a:r>
          </a:p>
          <a:p>
            <a:pPr marL="342900" indent="-342900">
              <a:lnSpc>
                <a:spcPct val="12500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121921"/>
                </a:solidFill>
                <a:latin typeface="Source Sans Pro"/>
                <a:ea typeface="Source Sans Pro"/>
                <a:cs typeface="Arial"/>
              </a:rPr>
              <a:t>Discounted hotel rooms with free water park access: stay, learn &amp; play all week!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93AAE9-B6FF-416F-900F-43D38126E2F1}"/>
              </a:ext>
            </a:extLst>
          </p:cNvPr>
          <p:cNvSpPr txBox="1"/>
          <p:nvPr/>
        </p:nvSpPr>
        <p:spPr>
          <a:xfrm>
            <a:off x="3313691" y="6194580"/>
            <a:ext cx="556461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121921"/>
                </a:solidFill>
                <a:latin typeface="Source Sans Pro Black" panose="020B0803030403020204" pitchFamily="34" charset="0"/>
                <a:ea typeface="Source Sans Pro" panose="020B0503030403020204" pitchFamily="34" charset="0"/>
                <a:cs typeface="Segoe U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https://techbash.com</a:t>
            </a:r>
            <a:r>
              <a:rPr lang="en-US" sz="2400" dirty="0">
                <a:solidFill>
                  <a:srgbClr val="12192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 or </a:t>
            </a:r>
            <a:r>
              <a:rPr lang="en-US" sz="2400" dirty="0">
                <a:solidFill>
                  <a:srgbClr val="121921"/>
                </a:solidFill>
                <a:latin typeface="Source Sans Pro Black" panose="020B0803030403020204" pitchFamily="34" charset="0"/>
                <a:ea typeface="Source Sans Pro" panose="020B0503030403020204" pitchFamily="34" charset="0"/>
              </a:rPr>
              <a:t>@techbash</a:t>
            </a:r>
            <a:endParaRPr lang="en-US" sz="2400" dirty="0">
              <a:solidFill>
                <a:srgbClr val="121921"/>
              </a:solidFill>
              <a:latin typeface="Source Sans Pro Black" panose="020B0803030403020204" pitchFamily="34" charset="0"/>
              <a:ea typeface="Source Sans Pro" panose="020B0503030403020204" pitchFamily="34" charset="0"/>
              <a:cs typeface="Calibri"/>
            </a:endParaRPr>
          </a:p>
        </p:txBody>
      </p:sp>
      <p:pic>
        <p:nvPicPr>
          <p:cNvPr id="10" name="Picture 10" descr="A picture containing indoor, building, table&#10;&#10;Description generated with high confidence">
            <a:extLst>
              <a:ext uri="{FF2B5EF4-FFF2-40B4-BE49-F238E27FC236}">
                <a16:creationId xmlns:a16="http://schemas.microsoft.com/office/drawing/2014/main" id="{A92F3EB1-8376-4601-B443-DFB7DE3FFA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63238" y="4077181"/>
            <a:ext cx="1371600" cy="1695450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750C9C9-120D-4C81-BB23-3B8D109EA1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058824"/>
            <a:ext cx="12192000" cy="717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AA25F2-6048-4660-B47E-23A873B0ADF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593" y="136187"/>
            <a:ext cx="3977356" cy="7726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8AB65C-AA84-47D6-9062-85EA15816E10}"/>
              </a:ext>
            </a:extLst>
          </p:cNvPr>
          <p:cNvSpPr txBox="1"/>
          <p:nvPr/>
        </p:nvSpPr>
        <p:spPr>
          <a:xfrm>
            <a:off x="4230877" y="302926"/>
            <a:ext cx="788219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3200" dirty="0">
                <a:solidFill>
                  <a:srgbClr val="121921"/>
                </a:solidFill>
                <a:latin typeface="Oswald"/>
                <a:cs typeface="Segoe UI"/>
              </a:rPr>
              <a:t>September 24-27, 2024 | Pocono Manor, PA</a:t>
            </a:r>
            <a:endParaRPr lang="en-US" sz="3200" dirty="0">
              <a:solidFill>
                <a:srgbClr val="121921"/>
              </a:solidFill>
              <a:latin typeface="Oswald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518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516254-1D9F-4F3A-9870-3A3280BE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E3C20-A0C9-C2AA-2014-30F0E3AD9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9116" y="864108"/>
            <a:ext cx="3073914" cy="5120639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Agenda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14672B-27A5-4CDA-ABAF-5E4CF4B41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128693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D89589C-2C90-4407-A995-05EC3DD7AB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1129" y="2085681"/>
            <a:ext cx="0" cy="2686639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32A64-DE4B-77E4-9EB3-6826AE4FB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9229" y="864108"/>
            <a:ext cx="5910677" cy="5120640"/>
          </a:xfrm>
        </p:spPr>
        <p:txBody>
          <a:bodyPr>
            <a:normAutofit/>
          </a:bodyPr>
          <a:lstStyle/>
          <a:p>
            <a:r>
              <a:rPr lang="en-US" dirty="0"/>
              <a:t>Overview of WinUI 3 &amp; Windows App SDK</a:t>
            </a:r>
          </a:p>
          <a:p>
            <a:r>
              <a:rPr lang="en-US" dirty="0"/>
              <a:t>Creating a new WinUI 3 project</a:t>
            </a:r>
          </a:p>
          <a:p>
            <a:r>
              <a:rPr lang="en-US" dirty="0"/>
              <a:t>Working with controls &amp; styles</a:t>
            </a:r>
          </a:p>
          <a:p>
            <a:r>
              <a:rPr lang="en-US" dirty="0"/>
              <a:t>Model-View-</a:t>
            </a:r>
            <a:r>
              <a:rPr lang="en-US" dirty="0" err="1"/>
              <a:t>ViewModel</a:t>
            </a:r>
            <a:r>
              <a:rPr lang="en-US" dirty="0"/>
              <a:t> with the MVVM Toolkit</a:t>
            </a:r>
          </a:p>
          <a:p>
            <a:r>
              <a:rPr lang="en-US" dirty="0"/>
              <a:t>Leveraging Windows Community Toolkit controls</a:t>
            </a:r>
          </a:p>
          <a:p>
            <a:r>
              <a:rPr lang="en-US" dirty="0"/>
              <a:t>Windows App SDK notifications API</a:t>
            </a:r>
          </a:p>
          <a:p>
            <a:r>
              <a:rPr lang="en-US" dirty="0"/>
              <a:t>Interop options – XAML Islands and WebView 2</a:t>
            </a:r>
          </a:p>
          <a:p>
            <a:r>
              <a:rPr lang="en-US" dirty="0"/>
              <a:t>Discussing deployment options</a:t>
            </a:r>
          </a:p>
          <a:p>
            <a:r>
              <a:rPr lang="en-US" dirty="0"/>
              <a:t>Cross-platform app demo</a:t>
            </a:r>
          </a:p>
          <a:p>
            <a:r>
              <a:rPr lang="en-US" dirty="0"/>
              <a:t>WinUI 3 roadmap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206779-5C74-4555-94BC-5845C92EC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83988" y="767825"/>
            <a:ext cx="508012" cy="5328173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33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Low angle view of modern skyscrapers rising straight up against a dramatic sky">
            <a:extLst>
              <a:ext uri="{FF2B5EF4-FFF2-40B4-BE49-F238E27FC236}">
                <a16:creationId xmlns:a16="http://schemas.microsoft.com/office/drawing/2014/main" id="{DDC8A5D1-2AAD-28E0-7672-7F2CC38D08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CC48A1-52D1-C48F-58CD-BDEF4F06C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Overview of WinUI 3 &amp; Windows App SDK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22E68-E537-D0BA-E298-B3F0DC976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WinUI 3 is part of the Windows App SDK (originally codenamed Project Reunion)</a:t>
            </a:r>
          </a:p>
          <a:p>
            <a:r>
              <a:rPr lang="en-US">
                <a:solidFill>
                  <a:schemeClr val="tx1"/>
                </a:solidFill>
              </a:rPr>
              <a:t>Windows App SDK 1.0 released in March 2021</a:t>
            </a:r>
          </a:p>
          <a:p>
            <a:r>
              <a:rPr lang="en-US">
                <a:solidFill>
                  <a:schemeClr val="tx1"/>
                </a:solidFill>
              </a:rPr>
              <a:t>Separated from Windows SDK dependencies</a:t>
            </a:r>
          </a:p>
          <a:p>
            <a:r>
              <a:rPr lang="en-US">
                <a:solidFill>
                  <a:schemeClr val="tx1"/>
                </a:solidFill>
              </a:rPr>
              <a:t>Built on modern .NET runtime  - build apps on .NET 8</a:t>
            </a:r>
          </a:p>
          <a:p>
            <a:r>
              <a:rPr lang="en-US">
                <a:solidFill>
                  <a:schemeClr val="tx1"/>
                </a:solidFill>
              </a:rPr>
              <a:t>Create apps in XAML &amp; C# or C++</a:t>
            </a:r>
          </a:p>
          <a:p>
            <a:r>
              <a:rPr lang="en-US">
                <a:solidFill>
                  <a:schemeClr val="tx1"/>
                </a:solidFill>
              </a:rPr>
              <a:t>Latest release - Windows App SDK 1.5</a:t>
            </a:r>
          </a:p>
          <a:p>
            <a:r>
              <a:rPr lang="en-US">
                <a:solidFill>
                  <a:schemeClr val="tx1"/>
                </a:solidFill>
              </a:rPr>
              <a:t>Compare to other Windows development options on Microsoft Learn: </a:t>
            </a:r>
            <a:r>
              <a:rPr lang="en-US">
                <a:solidFill>
                  <a:schemeClr val="tx1"/>
                </a:solidFill>
                <a:hlinkClick r:id="rId3"/>
              </a:rPr>
              <a:t>https://learn.microsoft.com/windows/apps/get-started/dev-options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Open source (read-only, no PRs) on GitHub: </a:t>
            </a:r>
            <a:r>
              <a:rPr lang="en-US">
                <a:solidFill>
                  <a:schemeClr val="tx1"/>
                </a:solidFill>
                <a:hlinkClick r:id="rId4"/>
              </a:rPr>
              <a:t>https://github.com/microsoft/microsoft-ui-xaml/tree/winui3/release/1.5-stable</a:t>
            </a:r>
            <a:r>
              <a:rPr lang="en-US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6109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F7C9B3-01BE-4D46-ACA2-312DFE36A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2000"/>
            <a:ext cx="3443591" cy="53400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FADB00-46B3-3C5A-C0EB-C8FD0E70D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Demo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512883-5CA8-59D6-5C8B-CE6713D7A1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0456092"/>
              </p:ext>
            </p:extLst>
          </p:nvPr>
        </p:nvGraphicFramePr>
        <p:xfrm>
          <a:off x="4059935" y="758952"/>
          <a:ext cx="7104549" cy="5330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8771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DC4F84-175A-4AB1-916C-1E5796E1E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box skeletons">
            <a:extLst>
              <a:ext uri="{FF2B5EF4-FFF2-40B4-BE49-F238E27FC236}">
                <a16:creationId xmlns:a16="http://schemas.microsoft.com/office/drawing/2014/main" id="{DA91E48D-B750-AB31-1F38-B07BED927B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5000"/>
          </a:blip>
          <a:srcRect t="8372" b="73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0081B1-5BB4-6F1E-19BF-7BC1D94AA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051113" cy="460118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Leveraging the Windows Community Toolkit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D9F3A-0609-6305-2599-F7BABC07A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315200" cy="512064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WinUI 2, WinUI 3, and Uno Platform</a:t>
            </a:r>
          </a:p>
          <a:p>
            <a:r>
              <a:rPr lang="en-US" dirty="0">
                <a:solidFill>
                  <a:schemeClr val="tx1"/>
                </a:solidFill>
              </a:rPr>
              <a:t>Animations, Triggers, Behaviors, Controls, and other Helpers</a:t>
            </a:r>
          </a:p>
          <a:p>
            <a:r>
              <a:rPr lang="en-US" dirty="0">
                <a:solidFill>
                  <a:schemeClr val="tx1"/>
                </a:solidFill>
              </a:rPr>
              <a:t>Open source on GitHub: </a:t>
            </a:r>
            <a:r>
              <a:rPr lang="en-US" dirty="0">
                <a:solidFill>
                  <a:schemeClr val="tx1"/>
                </a:solidFill>
                <a:hlinkClick r:id="rId4"/>
              </a:rPr>
              <a:t>https://github.com/CommunityToolkit/Windows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Documentation on Microsoft Learn: </a:t>
            </a:r>
            <a:r>
              <a:rPr lang="en-US" dirty="0">
                <a:solidFill>
                  <a:schemeClr val="tx1"/>
                </a:solidFill>
                <a:hlinkClick r:id="rId5"/>
              </a:rPr>
              <a:t>https://learn.microsoft.com/dotnet/communitytoolkit/windows/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Windows Community Toolkit Gallery app on the Microsoft Store: </a:t>
            </a:r>
            <a:r>
              <a:rPr lang="en-US" dirty="0">
                <a:solidFill>
                  <a:schemeClr val="tx1"/>
                </a:solidFill>
                <a:hlinkClick r:id="rId6"/>
              </a:rPr>
              <a:t>https://www.microsoft.com/store/apps/9nblggh4tlcq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Demo – Adding WCT controls to our app</a:t>
            </a:r>
          </a:p>
        </p:txBody>
      </p:sp>
    </p:spTree>
    <p:extLst>
      <p:ext uri="{BB962C8B-B14F-4D97-AF65-F5344CB8AC3E}">
        <p14:creationId xmlns:p14="http://schemas.microsoft.com/office/powerpoint/2010/main" val="201739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7115F77-2FAE-4CA7-9A7F-10D5F2C8F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D4C046-A04C-46CC-AFA3-6B0621F62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FDD9264-A478-4B82-A891-2BEA8BF9F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Woman peeking out a window">
            <a:extLst>
              <a:ext uri="{FF2B5EF4-FFF2-40B4-BE49-F238E27FC236}">
                <a16:creationId xmlns:a16="http://schemas.microsoft.com/office/drawing/2014/main" id="{1B28A8E3-95BB-3135-EBEE-8F12C60B18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09" r="-1" b="-1"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4D755E9-CEF5-43A7-A514-4664F25F3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49A918-070A-AEDE-EDA6-EDDFE5810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98448"/>
            <a:ext cx="3685070" cy="325526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spc="-10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FE357-A16D-A06D-9FFC-4E7A7EE20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4670246"/>
            <a:ext cx="3685069" cy="914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>
                <a:solidFill>
                  <a:schemeClr val="accent1">
                    <a:lumMod val="20000"/>
                    <a:lumOff val="80000"/>
                  </a:schemeClr>
                </a:solidFill>
              </a:rPr>
              <a:t>Using the Windows App SDK Notifications APIs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F879CD-ED15-450F-B829-699C694D2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322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DB23C2B-2054-4D8B-9E98-9190F8E0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797B5BC-9873-45F9-97D6-298FB5AF08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762000"/>
            <a:ext cx="4208489" cy="5334001"/>
          </a:xfrm>
          <a:custGeom>
            <a:avLst/>
            <a:gdLst>
              <a:gd name="connsiteX0" fmla="*/ 1015642 w 4208489"/>
              <a:gd name="connsiteY0" fmla="*/ 0 h 5334001"/>
              <a:gd name="connsiteX1" fmla="*/ 4208489 w 4208489"/>
              <a:gd name="connsiteY1" fmla="*/ 0 h 5334001"/>
              <a:gd name="connsiteX2" fmla="*/ 4208489 w 4208489"/>
              <a:gd name="connsiteY2" fmla="*/ 5334001 h 5334001"/>
              <a:gd name="connsiteX3" fmla="*/ 0 w 4208489"/>
              <a:gd name="connsiteY3" fmla="*/ 5334001 h 5334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08489" h="5334001">
                <a:moveTo>
                  <a:pt x="1015642" y="0"/>
                </a:moveTo>
                <a:lnTo>
                  <a:pt x="4208489" y="0"/>
                </a:lnTo>
                <a:lnTo>
                  <a:pt x="4208489" y="5334001"/>
                </a:lnTo>
                <a:lnTo>
                  <a:pt x="0" y="53340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85EA4-5DEA-F7F0-4519-0F63D724B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260" y="1683144"/>
            <a:ext cx="2774922" cy="3491712"/>
          </a:xfrm>
        </p:spPr>
        <p:txBody>
          <a:bodyPr>
            <a:normAutofit/>
          </a:bodyPr>
          <a:lstStyle/>
          <a:p>
            <a:r>
              <a:rPr lang="en-US" dirty="0"/>
              <a:t>Interop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B1E82-40D2-CE39-BA50-9F067843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1606" y="1683143"/>
            <a:ext cx="6627377" cy="3491713"/>
          </a:xfrm>
        </p:spPr>
        <p:txBody>
          <a:bodyPr>
            <a:normAutofit/>
          </a:bodyPr>
          <a:lstStyle/>
          <a:p>
            <a:r>
              <a:rPr lang="en-US" sz="1400"/>
              <a:t>XAML Islands (</a:t>
            </a:r>
            <a:r>
              <a:rPr lang="en-US" sz="1400" err="1"/>
              <a:t>ContentIsland</a:t>
            </a:r>
            <a:r>
              <a:rPr lang="en-US" sz="1400"/>
              <a:t>)</a:t>
            </a:r>
          </a:p>
          <a:p>
            <a:pPr lvl="1"/>
            <a:r>
              <a:rPr lang="en-US" sz="1400"/>
              <a:t>Added in Windows App SDK 1.4</a:t>
            </a:r>
          </a:p>
          <a:p>
            <a:pPr lvl="1"/>
            <a:r>
              <a:rPr lang="en-US" sz="1400"/>
              <a:t>Currently only tested with C++ apps</a:t>
            </a:r>
          </a:p>
          <a:p>
            <a:pPr lvl="1"/>
            <a:r>
              <a:rPr lang="en-US" sz="1400"/>
              <a:t>No wrapper for WinForms / WPF use yet</a:t>
            </a:r>
          </a:p>
          <a:p>
            <a:pPr lvl="1"/>
            <a:r>
              <a:rPr lang="en-US" sz="1400"/>
              <a:t>Release notes: </a:t>
            </a:r>
            <a:r>
              <a:rPr lang="en-US" sz="1400">
                <a:hlinkClick r:id="rId3"/>
              </a:rPr>
              <a:t>https://learn.microsoft.com/en-us/windows/apps/windows-app-sdk/stable-channel#xaml-islands-no-longer-experimental</a:t>
            </a:r>
            <a:r>
              <a:rPr lang="en-US" sz="1400"/>
              <a:t> </a:t>
            </a:r>
          </a:p>
          <a:p>
            <a:r>
              <a:rPr lang="en-US" sz="1400"/>
              <a:t>WebView2 Control</a:t>
            </a:r>
          </a:p>
          <a:p>
            <a:pPr lvl="1"/>
            <a:r>
              <a:rPr lang="en-US" sz="1400"/>
              <a:t>Blazor</a:t>
            </a:r>
          </a:p>
          <a:p>
            <a:pPr lvl="1"/>
            <a:r>
              <a:rPr lang="en-US" sz="1400"/>
              <a:t>PWA</a:t>
            </a:r>
          </a:p>
          <a:p>
            <a:pPr lvl="1"/>
            <a:r>
              <a:rPr lang="en-US" sz="1400" err="1"/>
              <a:t>MapControl</a:t>
            </a:r>
            <a:r>
              <a:rPr lang="en-US" sz="1400"/>
              <a:t> is a custom WebView2</a:t>
            </a:r>
          </a:p>
          <a:p>
            <a:pPr lvl="1"/>
            <a:r>
              <a:rPr lang="en-US" sz="1400"/>
              <a:t>Get started docs: </a:t>
            </a:r>
            <a:r>
              <a:rPr lang="en-US" sz="1400">
                <a:hlinkClick r:id="rId4"/>
              </a:rPr>
              <a:t>https://learn.microsoft.com/microsoft-edge/webview2/get-started/winui</a:t>
            </a:r>
            <a:r>
              <a:rPr lang="en-US" sz="1400"/>
              <a:t> 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65C2FCD-09A4-4B4B-AA73-F330DFE91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1190517" y="1056875"/>
            <a:ext cx="1001483" cy="4744251"/>
          </a:xfrm>
          <a:custGeom>
            <a:avLst/>
            <a:gdLst>
              <a:gd name="connsiteX0" fmla="*/ 0 w 1001483"/>
              <a:gd name="connsiteY0" fmla="*/ 0 h 4744251"/>
              <a:gd name="connsiteX1" fmla="*/ 1001483 w 1001483"/>
              <a:gd name="connsiteY1" fmla="*/ 0 h 4744251"/>
              <a:gd name="connsiteX2" fmla="*/ 0 w 1001483"/>
              <a:gd name="connsiteY2" fmla="*/ 4744251 h 47442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1483" h="4744251">
                <a:moveTo>
                  <a:pt x="0" y="0"/>
                </a:moveTo>
                <a:lnTo>
                  <a:pt x="1001483" y="0"/>
                </a:lnTo>
                <a:lnTo>
                  <a:pt x="0" y="474425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014649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1389</TotalTime>
  <Words>1315</Words>
  <Application>Microsoft Office PowerPoint</Application>
  <PresentationFormat>Widescreen</PresentationFormat>
  <Paragraphs>142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Corbel</vt:lpstr>
      <vt:lpstr>Oswald</vt:lpstr>
      <vt:lpstr>Source Sans Pro</vt:lpstr>
      <vt:lpstr>Source Sans Pro Black</vt:lpstr>
      <vt:lpstr>Tw Cen MT</vt:lpstr>
      <vt:lpstr>Wingdings</vt:lpstr>
      <vt:lpstr>Wingdings 2</vt:lpstr>
      <vt:lpstr>Frame</vt:lpstr>
      <vt:lpstr>Getting Started with WinUI 3 &amp; Windows App SDK</vt:lpstr>
      <vt:lpstr>Alvin Ashcraft – About me</vt:lpstr>
      <vt:lpstr>PowerPoint Presentation</vt:lpstr>
      <vt:lpstr>Agenda</vt:lpstr>
      <vt:lpstr>Overview of WinUI 3 &amp; Windows App SDK</vt:lpstr>
      <vt:lpstr>Demo</vt:lpstr>
      <vt:lpstr>Leveraging the Windows Community Toolkit</vt:lpstr>
      <vt:lpstr>Demo</vt:lpstr>
      <vt:lpstr>Interop</vt:lpstr>
      <vt:lpstr>Deployment Options</vt:lpstr>
      <vt:lpstr>Demo</vt:lpstr>
      <vt:lpstr>WinUI 3 Roadmap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with WinUI 3 &amp; Windows App SDK</dc:title>
  <dc:creator>Alvin Ashcraft</dc:creator>
  <cp:lastModifiedBy>Alvin Ashcraft</cp:lastModifiedBy>
  <cp:revision>30</cp:revision>
  <dcterms:created xsi:type="dcterms:W3CDTF">2024-02-25T14:59:56Z</dcterms:created>
  <dcterms:modified xsi:type="dcterms:W3CDTF">2024-03-16T16:18:17Z</dcterms:modified>
</cp:coreProperties>
</file>