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60" r:id="rId2"/>
  </p:sldMasterIdLst>
  <p:notesMasterIdLst>
    <p:notesMasterId r:id="rId17"/>
  </p:notesMasterIdLst>
  <p:handoutMasterIdLst>
    <p:handoutMasterId r:id="rId18"/>
  </p:handoutMasterIdLst>
  <p:sldIdLst>
    <p:sldId id="258" r:id="rId3"/>
    <p:sldId id="260" r:id="rId4"/>
    <p:sldId id="259" r:id="rId5"/>
    <p:sldId id="262" r:id="rId6"/>
    <p:sldId id="263" r:id="rId7"/>
    <p:sldId id="264" r:id="rId8"/>
    <p:sldId id="265" r:id="rId9"/>
    <p:sldId id="266" r:id="rId10"/>
    <p:sldId id="267" r:id="rId11"/>
    <p:sldId id="268" r:id="rId12"/>
    <p:sldId id="269" r:id="rId13"/>
    <p:sldId id="270" r:id="rId14"/>
    <p:sldId id="271" r:id="rId15"/>
    <p:sldId id="261"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3BDBC2"/>
    <a:srgbClr val="2B928C"/>
    <a:srgbClr val="F77462"/>
    <a:srgbClr val="E4DD9C"/>
    <a:srgbClr val="A2D39C"/>
    <a:srgbClr val="EAF0AC"/>
    <a:srgbClr val="6179A8"/>
    <a:srgbClr val="8064A2"/>
    <a:srgbClr val="5EAFA6"/>
    <a:srgbClr val="5CB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5" autoAdjust="0"/>
    <p:restoredTop sz="87600" autoAdjust="0"/>
  </p:normalViewPr>
  <p:slideViewPr>
    <p:cSldViewPr>
      <p:cViewPr varScale="1">
        <p:scale>
          <a:sx n="106" d="100"/>
          <a:sy n="106" d="100"/>
        </p:scale>
        <p:origin x="340" y="292"/>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155"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Las Vegas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quick look at an Uno Platform version of the My Media Collection app that we looked at in some previous demos. We can try running this in Windows and Android, and if there’s time, we’ll give the </a:t>
            </a:r>
            <a:r>
              <a:rPr lang="en-US" dirty="0" err="1"/>
              <a:t>WebAssembly</a:t>
            </a:r>
            <a:r>
              <a:rPr lang="en-US" dirty="0"/>
              <a:t> project a try.</a:t>
            </a:r>
          </a:p>
          <a:p>
            <a:endParaRPr lang="en-US" dirty="0"/>
          </a:p>
          <a:p>
            <a:r>
              <a:rPr lang="en-US" dirty="0"/>
              <a:t>Chapter 13 has Uno Platform project</a:t>
            </a:r>
          </a:p>
        </p:txBody>
      </p:sp>
    </p:spTree>
    <p:extLst>
      <p:ext uri="{BB962C8B-B14F-4D97-AF65-F5344CB8AC3E}">
        <p14:creationId xmlns:p14="http://schemas.microsoft.com/office/powerpoint/2010/main" val="353549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check out the </a:t>
            </a:r>
            <a:r>
              <a:rPr lang="en-US" dirty="0" err="1"/>
              <a:t>WinUI</a:t>
            </a:r>
            <a:r>
              <a:rPr lang="en-US" dirty="0"/>
              <a:t> 3 and Windows App SDK roadmaps on GitHub, but these are some of the items currently slated for the next version.</a:t>
            </a:r>
          </a:p>
        </p:txBody>
      </p:sp>
    </p:spTree>
    <p:extLst>
      <p:ext uri="{BB962C8B-B14F-4D97-AF65-F5344CB8AC3E}">
        <p14:creationId xmlns:p14="http://schemas.microsoft.com/office/powerpoint/2010/main" val="2366478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all we’ve got for this month. Thank you! Any questions?</a:t>
            </a:r>
          </a:p>
        </p:txBody>
      </p:sp>
    </p:spTree>
    <p:extLst>
      <p:ext uri="{BB962C8B-B14F-4D97-AF65-F5344CB8AC3E}">
        <p14:creationId xmlns:p14="http://schemas.microsoft.com/office/powerpoint/2010/main" val="1116847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to complete your session surveys. Your feedback helps the event, and it helps me improve my talks.</a:t>
            </a:r>
          </a:p>
        </p:txBody>
      </p:sp>
    </p:spTree>
    <p:extLst>
      <p:ext uri="{BB962C8B-B14F-4D97-AF65-F5344CB8AC3E}">
        <p14:creationId xmlns:p14="http://schemas.microsoft.com/office/powerpoint/2010/main" val="382395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a:p>
            <a:endParaRPr lang="en-US" dirty="0"/>
          </a:p>
        </p:txBody>
      </p:sp>
    </p:spTree>
    <p:extLst>
      <p:ext uri="{BB962C8B-B14F-4D97-AF65-F5344CB8AC3E}">
        <p14:creationId xmlns:p14="http://schemas.microsoft.com/office/powerpoint/2010/main" val="23761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history and some background  on </a:t>
            </a:r>
            <a:r>
              <a:rPr lang="en-US" dirty="0" err="1"/>
              <a:t>WinUI</a:t>
            </a:r>
            <a:r>
              <a:rPr lang="en-US" dirty="0"/>
              <a:t> 3 and the Windows App SDK.</a:t>
            </a:r>
          </a:p>
          <a:p>
            <a:endParaRPr lang="en-US" dirty="0"/>
          </a:p>
          <a:p>
            <a:r>
              <a:rPr lang="en-US" dirty="0" err="1"/>
              <a:t>WinUI</a:t>
            </a:r>
            <a:r>
              <a:rPr lang="en-US" dirty="0"/>
              <a:t> 3 is a part of the Windows App SDK. It’s probably the main thing that most people associate with Windows App SDK, but the SDK has APIs and capabilities that can be leveraged from </a:t>
            </a:r>
            <a:r>
              <a:rPr lang="en-US" dirty="0" err="1"/>
              <a:t>WinUI</a:t>
            </a:r>
            <a:r>
              <a:rPr lang="en-US" dirty="0"/>
              <a:t> 3 apps and other Windows apps.</a:t>
            </a:r>
          </a:p>
          <a:p>
            <a:endParaRPr lang="en-US" dirty="0"/>
          </a:p>
          <a:p>
            <a:r>
              <a:rPr lang="en-US" dirty="0" err="1"/>
              <a:t>WinUI</a:t>
            </a:r>
            <a:r>
              <a:rPr lang="en-US" dirty="0"/>
              <a:t> 3 was released in March of 2021 along with version 1.0 of Windows App SDK. It came out about a week after the first edition of my </a:t>
            </a:r>
            <a:r>
              <a:rPr lang="en-US" dirty="0" err="1"/>
              <a:t>WinUI</a:t>
            </a:r>
            <a:r>
              <a:rPr lang="en-US" dirty="0"/>
              <a:t> book was published.</a:t>
            </a:r>
          </a:p>
          <a:p>
            <a:endParaRPr lang="en-US" dirty="0"/>
          </a:p>
          <a:p>
            <a:r>
              <a:rPr lang="en-US" dirty="0" err="1"/>
              <a:t>WinUI</a:t>
            </a:r>
            <a:r>
              <a:rPr lang="en-US" dirty="0"/>
              <a:t> 3 C# apps run on the .NET runtime. You can create </a:t>
            </a:r>
            <a:r>
              <a:rPr lang="en-US" dirty="0" err="1"/>
              <a:t>WinUI</a:t>
            </a:r>
            <a:r>
              <a:rPr lang="en-US" dirty="0"/>
              <a:t> 3 apps on .NET 8 today. I know some developers who are experimenting with </a:t>
            </a:r>
            <a:r>
              <a:rPr lang="en-US" dirty="0" err="1"/>
              <a:t>WinUI</a:t>
            </a:r>
            <a:r>
              <a:rPr lang="en-US" dirty="0"/>
              <a:t> 3 running on .NET 9 previews.</a:t>
            </a:r>
          </a:p>
          <a:p>
            <a:endParaRPr lang="en-US" dirty="0"/>
          </a:p>
          <a:p>
            <a:r>
              <a:rPr lang="en-US" dirty="0"/>
              <a:t>The most popular project type is a C# app with a XAML UI, but you can also use C++ and XAML. You can technically construct the contents of your UI in your C# code-behind files, but you still need to have a XAML file to host the root page or Window element.</a:t>
            </a:r>
          </a:p>
          <a:p>
            <a:endParaRPr lang="en-US" dirty="0"/>
          </a:p>
          <a:p>
            <a:r>
              <a:rPr lang="en-US" dirty="0"/>
              <a:t>The latest stable release of Windows App SDK is version 1.7, which was released this week.</a:t>
            </a:r>
          </a:p>
          <a:p>
            <a:endParaRPr lang="en-US" dirty="0"/>
          </a:p>
          <a:p>
            <a:r>
              <a:rPr lang="en-US" dirty="0"/>
              <a:t>If you attended my session last month, we compared </a:t>
            </a:r>
            <a:r>
              <a:rPr lang="en-US" dirty="0" err="1"/>
              <a:t>WinUI</a:t>
            </a:r>
            <a:r>
              <a:rPr lang="en-US" dirty="0"/>
              <a:t> 3 to some of the other Windows development frameworks. You can also check out this link to a Microsoft Learn page that compares the options, breaking down the differences between them.</a:t>
            </a:r>
          </a:p>
          <a:p>
            <a:endParaRPr lang="en-US" dirty="0"/>
          </a:p>
          <a:p>
            <a:r>
              <a:rPr lang="en-US" dirty="0" err="1"/>
              <a:t>WinUI</a:t>
            </a:r>
            <a:r>
              <a:rPr lang="en-US" dirty="0"/>
              <a:t> 3 is released as read-only on open source. That means that while you can’t contribute PRs to the framework, you can use the source for some enhanced debugging. The last </a:t>
            </a:r>
            <a:r>
              <a:rPr lang="en-US" dirty="0" err="1"/>
              <a:t>WinUI</a:t>
            </a:r>
            <a:r>
              <a:rPr lang="en-US" dirty="0"/>
              <a:t> Community Call demonstrated how debugging with the source can help pinpoint problems while debugging.</a:t>
            </a:r>
          </a:p>
          <a:p>
            <a:endParaRPr lang="en-US" dirty="0"/>
          </a:p>
        </p:txBody>
      </p:sp>
    </p:spTree>
    <p:extLst>
      <p:ext uri="{BB962C8B-B14F-4D97-AF65-F5344CB8AC3E}">
        <p14:creationId xmlns:p14="http://schemas.microsoft.com/office/powerpoint/2010/main" val="3832508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a couple of quick demos next. One will be starting a new </a:t>
            </a:r>
            <a:r>
              <a:rPr lang="en-US" dirty="0" err="1"/>
              <a:t>WinUI</a:t>
            </a:r>
            <a:r>
              <a:rPr lang="en-US" dirty="0"/>
              <a:t> project in Visual Studio. The second project is taken from Chapter 5 of my book. We’ll examine some of the controls and see how I used the MVVM Toolkit from the .NET Community Toolkit to leverage the MVVM pattern in my code.</a:t>
            </a:r>
          </a:p>
          <a:p>
            <a:endParaRPr lang="en-US" dirty="0"/>
          </a:p>
          <a:p>
            <a:pPr marL="171450" indent="-171450">
              <a:buFontTx/>
              <a:buChar char="-"/>
            </a:pPr>
            <a:r>
              <a:rPr lang="en-US" dirty="0"/>
              <a:t>Create new </a:t>
            </a:r>
            <a:r>
              <a:rPr lang="en-US" dirty="0" err="1"/>
              <a:t>WinUI</a:t>
            </a:r>
            <a:r>
              <a:rPr lang="en-US" dirty="0"/>
              <a:t> 3 in Desktop project.</a:t>
            </a:r>
          </a:p>
          <a:p>
            <a:pPr marL="0" indent="0">
              <a:buFontTx/>
              <a:buNone/>
            </a:pPr>
            <a:endParaRPr lang="en-US" dirty="0"/>
          </a:p>
          <a:p>
            <a:pPr marL="171450" indent="-171450">
              <a:buFontTx/>
              <a:buChar char="-"/>
            </a:pPr>
            <a:r>
              <a:rPr lang="en-US" dirty="0"/>
              <a:t>Open Chapter 5 to explore controls and MVVM concepts</a:t>
            </a:r>
          </a:p>
        </p:txBody>
      </p:sp>
    </p:spTree>
    <p:extLst>
      <p:ext uri="{BB962C8B-B14F-4D97-AF65-F5344CB8AC3E}">
        <p14:creationId xmlns:p14="http://schemas.microsoft.com/office/powerpoint/2010/main" val="257872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Community Toolkit, like the .NET Community Toolkit is an open-source project with controls, helpers, animations, behaviors, and lots more.</a:t>
            </a:r>
          </a:p>
          <a:p>
            <a:endParaRPr lang="en-US" dirty="0"/>
          </a:p>
          <a:p>
            <a:r>
              <a:rPr lang="en-US" dirty="0"/>
              <a:t>The source and documentation are both stored in GitHub, and the documentation is surfaced on Microsoft Learn under the .NET docs.</a:t>
            </a:r>
          </a:p>
          <a:p>
            <a:endParaRPr lang="en-US" dirty="0"/>
          </a:p>
          <a:p>
            <a:pPr marL="171450" indent="-171450">
              <a:buFontTx/>
              <a:buChar char="-"/>
            </a:pPr>
            <a:r>
              <a:rPr lang="en-US" dirty="0"/>
              <a:t>Explore the Windows Community Toolkit Gallery app</a:t>
            </a:r>
          </a:p>
          <a:p>
            <a:pPr marL="0" indent="0">
              <a:buFontTx/>
              <a:buNone/>
            </a:pPr>
            <a:endParaRPr lang="en-US" dirty="0"/>
          </a:p>
          <a:p>
            <a:pPr marL="171450" indent="-171450">
              <a:buFontTx/>
              <a:buChar char="-"/>
            </a:pPr>
            <a:r>
              <a:rPr lang="en-US" dirty="0"/>
              <a:t>Chapter 9 code has Community Toolkit controls</a:t>
            </a:r>
          </a:p>
        </p:txBody>
      </p:sp>
    </p:spTree>
    <p:extLst>
      <p:ext uri="{BB962C8B-B14F-4D97-AF65-F5344CB8AC3E}">
        <p14:creationId xmlns:p14="http://schemas.microsoft.com/office/powerpoint/2010/main" val="13792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demo is taken from Chapter 8 in my book. We’ll see how Windows App SDK app notifications are implemented in a </a:t>
            </a:r>
            <a:r>
              <a:rPr lang="en-US" dirty="0" err="1"/>
              <a:t>WinUI</a:t>
            </a:r>
            <a:r>
              <a:rPr lang="en-US" dirty="0"/>
              <a:t> 3 app.</a:t>
            </a:r>
          </a:p>
        </p:txBody>
      </p:sp>
    </p:spTree>
    <p:extLst>
      <p:ext uri="{BB962C8B-B14F-4D97-AF65-F5344CB8AC3E}">
        <p14:creationId xmlns:p14="http://schemas.microsoft.com/office/powerpoint/2010/main" val="678695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options for different types of interop in a </a:t>
            </a:r>
            <a:r>
              <a:rPr lang="en-US" dirty="0" err="1"/>
              <a:t>WinUI</a:t>
            </a:r>
            <a:r>
              <a:rPr lang="en-US" dirty="0"/>
              <a:t> 3 app.</a:t>
            </a:r>
          </a:p>
          <a:p>
            <a:endParaRPr lang="en-US" dirty="0"/>
          </a:p>
          <a:p>
            <a:r>
              <a:rPr lang="en-US" dirty="0"/>
              <a:t>There isn’t a full-featured interop host yet for </a:t>
            </a:r>
            <a:r>
              <a:rPr lang="en-US" dirty="0" err="1"/>
              <a:t>WinUI</a:t>
            </a:r>
            <a:r>
              <a:rPr lang="en-US" dirty="0"/>
              <a:t> 3 like you have to host WPF controls in a WinForms app or vice-versa. There is a new </a:t>
            </a:r>
            <a:r>
              <a:rPr lang="en-US" dirty="0" err="1"/>
              <a:t>ContentIsland</a:t>
            </a:r>
            <a:r>
              <a:rPr lang="en-US" dirty="0"/>
              <a:t> and related controls. They were released in Windows App SDK 1.4 but they’re currently only recommended in C++ </a:t>
            </a:r>
            <a:r>
              <a:rPr lang="en-US" dirty="0" err="1"/>
              <a:t>WinUI</a:t>
            </a:r>
            <a:r>
              <a:rPr lang="en-US" dirty="0"/>
              <a:t> apps. There’s no wrapper to use Islands in WinForms or WPF yet either. You can check out the release notes for more information about their current state.</a:t>
            </a:r>
          </a:p>
          <a:p>
            <a:endParaRPr lang="en-US" dirty="0"/>
          </a:p>
          <a:p>
            <a:r>
              <a:rPr lang="en-US" dirty="0"/>
              <a:t>Another option is to embed some web content in your </a:t>
            </a:r>
            <a:r>
              <a:rPr lang="en-US" dirty="0" err="1"/>
              <a:t>WinUI</a:t>
            </a:r>
            <a:r>
              <a:rPr lang="en-US" dirty="0"/>
              <a:t> 3 app with a WebView2 control. In chapter 12 of my book, I created and deployed a </a:t>
            </a:r>
            <a:r>
              <a:rPr lang="en-US" dirty="0" err="1"/>
              <a:t>Blazor</a:t>
            </a:r>
            <a:r>
              <a:rPr lang="en-US" dirty="0"/>
              <a:t> app and host in a </a:t>
            </a:r>
            <a:r>
              <a:rPr lang="en-US" dirty="0" err="1"/>
              <a:t>WinUI</a:t>
            </a:r>
            <a:r>
              <a:rPr lang="en-US" dirty="0"/>
              <a:t> 3 client app. There are also some folks who have gotten the .NET MAUI </a:t>
            </a:r>
            <a:r>
              <a:rPr lang="en-US" dirty="0" err="1"/>
              <a:t>Blazor</a:t>
            </a:r>
            <a:r>
              <a:rPr lang="en-US" dirty="0"/>
              <a:t> Hybrid </a:t>
            </a:r>
            <a:r>
              <a:rPr lang="en-US" dirty="0" err="1"/>
              <a:t>webview</a:t>
            </a:r>
            <a:r>
              <a:rPr lang="en-US" dirty="0"/>
              <a:t> control to work in a </a:t>
            </a:r>
            <a:r>
              <a:rPr lang="en-US" dirty="0" err="1"/>
              <a:t>WinUI</a:t>
            </a:r>
            <a:r>
              <a:rPr lang="en-US" dirty="0"/>
              <a:t> 3 app. Using that, you can run a </a:t>
            </a:r>
            <a:r>
              <a:rPr lang="en-US" dirty="0" err="1"/>
              <a:t>Blazor</a:t>
            </a:r>
            <a:r>
              <a:rPr lang="en-US" dirty="0"/>
              <a:t> app embedded in your project rather than loading it from the cloud. This way, you could potentially share local resources and run some functionality offline.</a:t>
            </a:r>
          </a:p>
          <a:p>
            <a:endParaRPr lang="en-US" dirty="0"/>
          </a:p>
          <a:p>
            <a:r>
              <a:rPr lang="en-US" dirty="0"/>
              <a:t>Let’s take a look at that WebView2 with </a:t>
            </a:r>
            <a:r>
              <a:rPr lang="en-US" dirty="0" err="1"/>
              <a:t>Blazor</a:t>
            </a:r>
            <a:r>
              <a:rPr lang="en-US" dirty="0"/>
              <a:t> demo from Chapter 12.</a:t>
            </a:r>
          </a:p>
        </p:txBody>
      </p:sp>
    </p:spTree>
    <p:extLst>
      <p:ext uri="{BB962C8B-B14F-4D97-AF65-F5344CB8AC3E}">
        <p14:creationId xmlns:p14="http://schemas.microsoft.com/office/powerpoint/2010/main" val="197303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options.</a:t>
            </a:r>
          </a:p>
          <a:p>
            <a:endParaRPr lang="en-US" dirty="0"/>
          </a:p>
          <a:p>
            <a:r>
              <a:rPr lang="en-US" dirty="0" err="1"/>
              <a:t>WinUI</a:t>
            </a:r>
            <a:r>
              <a:rPr lang="en-US" dirty="0"/>
              <a:t> has several packaging options.</a:t>
            </a:r>
          </a:p>
          <a:p>
            <a:endParaRPr lang="en-US" dirty="0"/>
          </a:p>
          <a:p>
            <a:r>
              <a:rPr lang="en-US" dirty="0"/>
              <a:t>First off, your apps can be either “framework-dependent” or “self-contained”. Framework dependent apps rely on the Windows App SDK runtime being present on client machines. Self-contained apps deploy the runtime with your app. Each method has pros and cons.</a:t>
            </a:r>
          </a:p>
          <a:p>
            <a:r>
              <a:rPr lang="en-US" dirty="0"/>
              <a:t>	Self contained – Larger installer but you control the runtime version. But that also means you need to deploy updates to your app to provide any runtime bug-fixes.</a:t>
            </a:r>
          </a:p>
          <a:p>
            <a:r>
              <a:rPr lang="en-US" dirty="0"/>
              <a:t>	Framework dependent (the default) – Smaller installer but you’re relying on users to keep updated with SDK updates and fixes.</a:t>
            </a:r>
          </a:p>
          <a:p>
            <a:endParaRPr lang="en-US" dirty="0"/>
          </a:p>
          <a:p>
            <a:r>
              <a:rPr lang="en-US" dirty="0"/>
              <a:t>As far as how you get your app to your users, you can package and submit it to the Microsoft Store, you can use </a:t>
            </a:r>
            <a:r>
              <a:rPr lang="en-US" dirty="0" err="1"/>
              <a:t>WinGet</a:t>
            </a:r>
            <a:r>
              <a:rPr lang="en-US" dirty="0"/>
              <a:t> (the Windows Package Manager), you can sideload your app (deploy it without the Store or </a:t>
            </a:r>
            <a:r>
              <a:rPr lang="en-US" dirty="0" err="1"/>
              <a:t>WinGet</a:t>
            </a:r>
            <a:r>
              <a:rPr lang="en-US" dirty="0"/>
              <a:t> – this isn’t officially documented for </a:t>
            </a:r>
            <a:r>
              <a:rPr lang="en-US" dirty="0" err="1"/>
              <a:t>WinUI</a:t>
            </a:r>
            <a:r>
              <a:rPr lang="en-US" dirty="0"/>
              <a:t> 3, but the .NET MAUI method for Windows does work). You can also use some third-party installer solutions. Advanced Installer and InstallShield are a couple of the well-known options.</a:t>
            </a:r>
          </a:p>
          <a:p>
            <a:endParaRPr lang="en-US" dirty="0"/>
          </a:p>
          <a:p>
            <a:r>
              <a:rPr lang="en-US" dirty="0"/>
              <a:t>We’re not going to do a live demo of this, but the online documentation and the deployment chapter in my book get into plenty of detail.</a:t>
            </a:r>
          </a:p>
        </p:txBody>
      </p:sp>
    </p:spTree>
    <p:extLst>
      <p:ext uri="{BB962C8B-B14F-4D97-AF65-F5344CB8AC3E}">
        <p14:creationId xmlns:p14="http://schemas.microsoft.com/office/powerpoint/2010/main" val="2022676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dotnet/maui/windows/deployment/publish-visual-studio-folde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bsky.app/profile/alvinashcraft.co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crosoft/microsoft-ui-xa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ommunityToolkit/Window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microsoft.com/store/apps/9nblggh4tlcq" TargetMode="External"/><Relationship Id="rId4" Type="http://schemas.openxmlformats.org/officeDocument/2006/relationships/hyperlink" Target="https://learn.microsoft.com/dotnet/communitytoolkit/window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microsoft-edge/webview2/get-started/winu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3BDBC2"/>
                </a:solidFill>
                <a:latin typeface="Arial" charset="0"/>
              </a:rPr>
              <a:t>Alvin Ashcraft</a:t>
            </a:r>
            <a:endParaRPr lang="en-US" sz="2800" b="1" dirty="0">
              <a:solidFill>
                <a:srgbClr val="3BDBC2"/>
              </a:solidFill>
              <a:latin typeface="Arial" charset="0"/>
              <a:cs typeface="+mn-cs"/>
            </a:endParaRPr>
          </a:p>
          <a:p>
            <a:pPr>
              <a:defRPr/>
            </a:pPr>
            <a:r>
              <a:rPr lang="en-US" sz="2400" b="1" dirty="0">
                <a:solidFill>
                  <a:srgbClr val="3BDBC2"/>
                </a:solidFill>
                <a:latin typeface="Arial" charset="0"/>
              </a:rPr>
              <a:t>Sr. Content Developer</a:t>
            </a:r>
          </a:p>
          <a:p>
            <a:pPr>
              <a:defRPr/>
            </a:pPr>
            <a:r>
              <a:rPr lang="en-US" sz="2400" b="1" dirty="0">
                <a:solidFill>
                  <a:srgbClr val="3BDBC2"/>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422277" y="3986760"/>
            <a:ext cx="29400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3BDBC2"/>
                </a:solidFill>
                <a:latin typeface="Arial" charset="0"/>
              </a:rPr>
              <a:t>Level: Beginner</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Getting Started with </a:t>
            </a:r>
            <a:r>
              <a:rPr lang="en-US" sz="4400" b="1" dirty="0" err="1">
                <a:solidFill>
                  <a:schemeClr val="bg1"/>
                </a:solidFill>
                <a:effectLst/>
              </a:rPr>
              <a:t>WinUI</a:t>
            </a:r>
            <a:r>
              <a:rPr lang="en-US" sz="4400" b="1" dirty="0">
                <a:solidFill>
                  <a:schemeClr val="bg1"/>
                </a:solidFill>
                <a:effectLst/>
              </a:rPr>
              <a:t> &amp; the Windows App SDK</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369DD-FC2E-B1E5-ED1E-9F7F3D0B2B23}"/>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54BEE2D8-B174-3A5E-CA63-910530923B53}"/>
              </a:ext>
            </a:extLst>
          </p:cNvPr>
          <p:cNvSpPr>
            <a:spLocks noGrp="1"/>
          </p:cNvSpPr>
          <p:nvPr>
            <p:ph idx="1"/>
          </p:nvPr>
        </p:nvSpPr>
        <p:spPr/>
        <p:txBody>
          <a:bodyPr>
            <a:normAutofit fontScale="55000" lnSpcReduction="20000"/>
          </a:bodyPr>
          <a:lstStyle/>
          <a:p>
            <a:r>
              <a:rPr lang="en-US" dirty="0"/>
              <a:t>Packaging Options</a:t>
            </a:r>
          </a:p>
          <a:p>
            <a:pPr lvl="1"/>
            <a:r>
              <a:rPr lang="en-US" dirty="0"/>
              <a:t>Framework-dependent packaged apps</a:t>
            </a:r>
          </a:p>
          <a:p>
            <a:pPr lvl="1"/>
            <a:r>
              <a:rPr lang="en-US" dirty="0"/>
              <a:t>Framework-dependent unpackaged apps</a:t>
            </a:r>
          </a:p>
          <a:p>
            <a:pPr lvl="1"/>
            <a:r>
              <a:rPr lang="en-US" dirty="0"/>
              <a:t>Self-contained apps</a:t>
            </a:r>
          </a:p>
          <a:p>
            <a:r>
              <a:rPr lang="en-US" dirty="0"/>
              <a:t>Microsoft Store</a:t>
            </a:r>
          </a:p>
          <a:p>
            <a:r>
              <a:rPr lang="en-US" dirty="0"/>
              <a:t>Windows Package Manager (</a:t>
            </a:r>
            <a:r>
              <a:rPr lang="en-US" dirty="0" err="1"/>
              <a:t>WinGet</a:t>
            </a:r>
            <a:r>
              <a:rPr lang="en-US" dirty="0"/>
              <a:t>) </a:t>
            </a:r>
          </a:p>
          <a:p>
            <a:r>
              <a:rPr lang="en-US" dirty="0"/>
              <a:t>Sideload an MSIX</a:t>
            </a:r>
          </a:p>
          <a:p>
            <a:pPr lvl="1"/>
            <a:r>
              <a:rPr lang="en-US" dirty="0">
                <a:hlinkClick r:id="rId3"/>
              </a:rPr>
              <a:t>Instructions for packaging a .NET MAUI app</a:t>
            </a:r>
            <a:r>
              <a:rPr lang="en-US" dirty="0"/>
              <a:t> work with </a:t>
            </a:r>
            <a:r>
              <a:rPr lang="en-US" dirty="0" err="1"/>
              <a:t>WinUI</a:t>
            </a:r>
            <a:r>
              <a:rPr lang="en-US" dirty="0"/>
              <a:t> projects w/ Windows App Packaging project</a:t>
            </a:r>
          </a:p>
          <a:p>
            <a:pPr lvl="1"/>
            <a:r>
              <a:rPr lang="en-US" dirty="0"/>
              <a:t>Sideload works to deploy MSIX with Enterprise deployment tools too</a:t>
            </a:r>
          </a:p>
          <a:p>
            <a:r>
              <a:rPr lang="en-US" dirty="0"/>
              <a:t>Third-party installers</a:t>
            </a:r>
          </a:p>
          <a:p>
            <a:pPr lvl="1"/>
            <a:r>
              <a:rPr lang="en-US" dirty="0"/>
              <a:t>Advanced Installer</a:t>
            </a:r>
          </a:p>
          <a:p>
            <a:pPr lvl="1"/>
            <a:r>
              <a:rPr lang="en-US" dirty="0"/>
              <a:t>InstallShield</a:t>
            </a:r>
          </a:p>
        </p:txBody>
      </p:sp>
      <p:pic>
        <p:nvPicPr>
          <p:cNvPr id="5" name="Picture 4">
            <a:extLst>
              <a:ext uri="{FF2B5EF4-FFF2-40B4-BE49-F238E27FC236}">
                <a16:creationId xmlns:a16="http://schemas.microsoft.com/office/drawing/2014/main" id="{C5DDE78C-95A5-5530-5CFE-0082F5281E44}"/>
              </a:ext>
            </a:extLst>
          </p:cNvPr>
          <p:cNvPicPr>
            <a:picLocks noChangeAspect="1"/>
          </p:cNvPicPr>
          <p:nvPr/>
        </p:nvPicPr>
        <p:blipFill>
          <a:blip r:embed="rId4"/>
          <a:stretch>
            <a:fillRect/>
          </a:stretch>
        </p:blipFill>
        <p:spPr>
          <a:xfrm>
            <a:off x="7105149" y="3257550"/>
            <a:ext cx="1609725" cy="1609725"/>
          </a:xfrm>
          <a:prstGeom prst="rect">
            <a:avLst/>
          </a:prstGeom>
        </p:spPr>
      </p:pic>
    </p:spTree>
    <p:extLst>
      <p:ext uri="{BB962C8B-B14F-4D97-AF65-F5344CB8AC3E}">
        <p14:creationId xmlns:p14="http://schemas.microsoft.com/office/powerpoint/2010/main" val="1066165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03511-29EF-0013-55CA-2BD3CE87C37F}"/>
              </a:ext>
            </a:extLst>
          </p:cNvPr>
          <p:cNvSpPr>
            <a:spLocks noGrp="1"/>
          </p:cNvSpPr>
          <p:nvPr>
            <p:ph type="ctrTitle"/>
          </p:nvPr>
        </p:nvSpPr>
        <p:spPr>
          <a:xfrm>
            <a:off x="685800" y="1598613"/>
            <a:ext cx="7772400" cy="1101725"/>
          </a:xfrm>
        </p:spPr>
        <p:txBody>
          <a:bodyPr anchor="ctr">
            <a:normAutofit/>
          </a:bodyPr>
          <a:lstStyle/>
          <a:p>
            <a:r>
              <a:rPr lang="en-US" dirty="0"/>
              <a:t>Cross-Platform Demo</a:t>
            </a:r>
          </a:p>
        </p:txBody>
      </p:sp>
      <p:sp>
        <p:nvSpPr>
          <p:cNvPr id="3" name="Content Placeholder 2">
            <a:extLst>
              <a:ext uri="{FF2B5EF4-FFF2-40B4-BE49-F238E27FC236}">
                <a16:creationId xmlns:a16="http://schemas.microsoft.com/office/drawing/2014/main" id="{B6F89953-C153-641D-D77C-776992CD587D}"/>
              </a:ext>
            </a:extLst>
          </p:cNvPr>
          <p:cNvSpPr>
            <a:spLocks noGrp="1"/>
          </p:cNvSpPr>
          <p:nvPr>
            <p:ph type="subTitle" idx="1"/>
          </p:nvPr>
        </p:nvSpPr>
        <p:spPr>
          <a:xfrm>
            <a:off x="1371600" y="2914650"/>
            <a:ext cx="6400800" cy="1314450"/>
          </a:xfrm>
        </p:spPr>
        <p:txBody>
          <a:bodyPr>
            <a:normAutofit/>
          </a:bodyPr>
          <a:lstStyle/>
          <a:p>
            <a:r>
              <a:rPr lang="en-US" dirty="0">
                <a:solidFill>
                  <a:schemeClr val="tx1">
                    <a:lumMod val="85000"/>
                    <a:lumOff val="15000"/>
                  </a:schemeClr>
                </a:solidFill>
              </a:rPr>
              <a:t>Take your </a:t>
            </a:r>
            <a:r>
              <a:rPr lang="en-US" dirty="0" err="1">
                <a:solidFill>
                  <a:schemeClr val="tx1">
                    <a:lumMod val="85000"/>
                    <a:lumOff val="15000"/>
                  </a:schemeClr>
                </a:solidFill>
              </a:rPr>
              <a:t>WinUI</a:t>
            </a:r>
            <a:r>
              <a:rPr lang="en-US" dirty="0">
                <a:solidFill>
                  <a:schemeClr val="tx1">
                    <a:lumMod val="85000"/>
                    <a:lumOff val="15000"/>
                  </a:schemeClr>
                </a:solidFill>
              </a:rPr>
              <a:t> app cross-platform with Uno Platform</a:t>
            </a:r>
          </a:p>
        </p:txBody>
      </p:sp>
    </p:spTree>
    <p:extLst>
      <p:ext uri="{BB962C8B-B14F-4D97-AF65-F5344CB8AC3E}">
        <p14:creationId xmlns:p14="http://schemas.microsoft.com/office/powerpoint/2010/main" val="463288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BBAB1-7984-E355-BCBA-5ECFFC2A5D07}"/>
              </a:ext>
            </a:extLst>
          </p:cNvPr>
          <p:cNvSpPr>
            <a:spLocks noGrp="1"/>
          </p:cNvSpPr>
          <p:nvPr>
            <p:ph type="title"/>
          </p:nvPr>
        </p:nvSpPr>
        <p:spPr/>
        <p:txBody>
          <a:bodyPr/>
          <a:lstStyle/>
          <a:p>
            <a:r>
              <a:rPr lang="en-US" dirty="0" err="1"/>
              <a:t>WinUI</a:t>
            </a:r>
            <a:r>
              <a:rPr lang="en-US" dirty="0"/>
              <a:t> Roadmap</a:t>
            </a:r>
          </a:p>
        </p:txBody>
      </p:sp>
      <p:sp>
        <p:nvSpPr>
          <p:cNvPr id="3" name="Content Placeholder 2">
            <a:extLst>
              <a:ext uri="{FF2B5EF4-FFF2-40B4-BE49-F238E27FC236}">
                <a16:creationId xmlns:a16="http://schemas.microsoft.com/office/drawing/2014/main" id="{7B008B15-B323-F6E4-7F72-42543645DDB4}"/>
              </a:ext>
            </a:extLst>
          </p:cNvPr>
          <p:cNvSpPr>
            <a:spLocks noGrp="1"/>
          </p:cNvSpPr>
          <p:nvPr>
            <p:ph idx="1"/>
          </p:nvPr>
        </p:nvSpPr>
        <p:spPr/>
        <p:txBody>
          <a:bodyPr/>
          <a:lstStyle/>
          <a:p>
            <a:r>
              <a:rPr lang="en-US" dirty="0"/>
              <a:t>Up next: Windows App SDK 1.7 &amp; 1.8</a:t>
            </a:r>
          </a:p>
          <a:p>
            <a:pPr lvl="1"/>
            <a:r>
              <a:rPr lang="en-US" dirty="0"/>
              <a:t>OAuth2Manager, </a:t>
            </a:r>
            <a:r>
              <a:rPr lang="en-US" dirty="0" err="1"/>
              <a:t>BackgroundTaskManager</a:t>
            </a:r>
            <a:r>
              <a:rPr lang="en-US" dirty="0"/>
              <a:t>, </a:t>
            </a:r>
            <a:r>
              <a:rPr lang="en-US" dirty="0" err="1"/>
              <a:t>CameraCaptureUI</a:t>
            </a:r>
            <a:r>
              <a:rPr lang="en-US" dirty="0"/>
              <a:t>, </a:t>
            </a:r>
            <a:r>
              <a:rPr lang="en-US" dirty="0" err="1"/>
              <a:t>TitleBar</a:t>
            </a:r>
            <a:r>
              <a:rPr lang="en-US" dirty="0"/>
              <a:t> improvements in 1.7</a:t>
            </a:r>
          </a:p>
          <a:p>
            <a:pPr lvl="1"/>
            <a:r>
              <a:rPr lang="en-US" dirty="0"/>
              <a:t>Continued work on XAML Designer in 1.7 &amp; 1.8</a:t>
            </a:r>
          </a:p>
          <a:p>
            <a:r>
              <a:rPr lang="en-US" dirty="0" err="1"/>
              <a:t>WinUI</a:t>
            </a:r>
            <a:r>
              <a:rPr lang="en-US" dirty="0"/>
              <a:t> &amp; Windows App SDK roadmap</a:t>
            </a:r>
          </a:p>
        </p:txBody>
      </p:sp>
      <p:pic>
        <p:nvPicPr>
          <p:cNvPr id="5" name="Picture 4">
            <a:extLst>
              <a:ext uri="{FF2B5EF4-FFF2-40B4-BE49-F238E27FC236}">
                <a16:creationId xmlns:a16="http://schemas.microsoft.com/office/drawing/2014/main" id="{1E9BFB19-86B5-4FEA-3709-13E9493E2213}"/>
              </a:ext>
            </a:extLst>
          </p:cNvPr>
          <p:cNvPicPr>
            <a:picLocks noChangeAspect="1"/>
          </p:cNvPicPr>
          <p:nvPr/>
        </p:nvPicPr>
        <p:blipFill>
          <a:blip r:embed="rId3"/>
          <a:stretch>
            <a:fillRect/>
          </a:stretch>
        </p:blipFill>
        <p:spPr>
          <a:xfrm>
            <a:off x="7391400" y="3354387"/>
            <a:ext cx="1376363" cy="1376363"/>
          </a:xfrm>
          <a:prstGeom prst="rect">
            <a:avLst/>
          </a:prstGeom>
        </p:spPr>
      </p:pic>
    </p:spTree>
    <p:extLst>
      <p:ext uri="{BB962C8B-B14F-4D97-AF65-F5344CB8AC3E}">
        <p14:creationId xmlns:p14="http://schemas.microsoft.com/office/powerpoint/2010/main" val="3814277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0ADBE-BB7F-87C5-984B-D80942197B3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C19694C-5CCF-4887-C0BE-CE802FA47658}"/>
              </a:ext>
            </a:extLst>
          </p:cNvPr>
          <p:cNvSpPr>
            <a:spLocks noGrp="1"/>
          </p:cNvSpPr>
          <p:nvPr>
            <p:ph idx="1"/>
          </p:nvPr>
        </p:nvSpPr>
        <p:spPr/>
        <p:txBody>
          <a:bodyPr/>
          <a:lstStyle/>
          <a:p>
            <a:r>
              <a:rPr lang="en-US" dirty="0"/>
              <a:t>Questions?</a:t>
            </a:r>
          </a:p>
          <a:p>
            <a:r>
              <a:rPr lang="en-US" dirty="0"/>
              <a:t>Contact me</a:t>
            </a:r>
          </a:p>
          <a:p>
            <a:pPr lvl="1"/>
            <a:r>
              <a:rPr lang="en-US" dirty="0"/>
              <a:t>Email: </a:t>
            </a:r>
            <a:r>
              <a:rPr lang="en-US" dirty="0">
                <a:hlinkClick r:id="rId3"/>
              </a:rPr>
              <a:t>alvin@alvinashcraft.com</a:t>
            </a:r>
            <a:endParaRPr lang="en-US" dirty="0"/>
          </a:p>
          <a:p>
            <a:pPr lvl="1"/>
            <a:r>
              <a:rPr lang="en-US" dirty="0"/>
              <a:t>Bluesky: </a:t>
            </a:r>
            <a:r>
              <a:rPr lang="en-US" dirty="0">
                <a:hlinkClick r:id="rId4"/>
              </a:rPr>
              <a:t>https://bsky.app/profile/alvinashcraft.com</a:t>
            </a:r>
            <a:r>
              <a:rPr lang="en-US" dirty="0"/>
              <a:t> </a:t>
            </a:r>
          </a:p>
        </p:txBody>
      </p:sp>
    </p:spTree>
    <p:extLst>
      <p:ext uri="{BB962C8B-B14F-4D97-AF65-F5344CB8AC3E}">
        <p14:creationId xmlns:p14="http://schemas.microsoft.com/office/powerpoint/2010/main" val="2988145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a:extLst>
            <a:ext uri="{FF2B5EF4-FFF2-40B4-BE49-F238E27FC236}">
              <a16:creationId xmlns:a16="http://schemas.microsoft.com/office/drawing/2014/main" id="{013C9BBC-A2A1-2E10-373D-013D6F62D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FDDF4-3E68-771C-9FC8-8007DF9F7D69}"/>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5E667FC4-A3CE-51AF-12F1-96F244236622}"/>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1B2588D4-9A67-62DB-3172-9F59137455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93483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385-8A55-006B-2A2D-28B8362AFCFB}"/>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BB9FBDDB-AB1F-92F6-16A9-1A59EF677498}"/>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C1374271-D688-D822-31C8-6BAEA00BA8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1185222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Me</a:t>
            </a:r>
          </a:p>
        </p:txBody>
      </p:sp>
      <p:sp>
        <p:nvSpPr>
          <p:cNvPr id="3" name="Content Placeholder 2"/>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6860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682A-B8B8-B0A3-5B30-1529A995F599}"/>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BFAADB8-9F6E-1E7B-3AE7-757B4AB5E779}"/>
              </a:ext>
            </a:extLst>
          </p:cNvPr>
          <p:cNvSpPr>
            <a:spLocks noGrp="1"/>
          </p:cNvSpPr>
          <p:nvPr>
            <p:ph idx="1"/>
          </p:nvPr>
        </p:nvSpPr>
        <p:spPr/>
        <p:txBody>
          <a:bodyPr>
            <a:normAutofit fontScale="70000" lnSpcReduction="20000"/>
          </a:bodyPr>
          <a:lstStyle/>
          <a:p>
            <a:r>
              <a:rPr lang="en-US" dirty="0"/>
              <a:t>Overview of </a:t>
            </a:r>
            <a:r>
              <a:rPr lang="en-US" dirty="0" err="1"/>
              <a:t>WinUI</a:t>
            </a:r>
            <a:r>
              <a:rPr lang="en-US" dirty="0"/>
              <a:t> 3 &amp; Windows App SDK</a:t>
            </a:r>
          </a:p>
          <a:p>
            <a:r>
              <a:rPr lang="en-US" dirty="0"/>
              <a:t>Creating a new </a:t>
            </a:r>
            <a:r>
              <a:rPr lang="en-US" dirty="0" err="1"/>
              <a:t>WinUI</a:t>
            </a:r>
            <a:r>
              <a:rPr lang="en-US" dirty="0"/>
              <a:t> 3 project</a:t>
            </a:r>
          </a:p>
          <a:p>
            <a:r>
              <a:rPr lang="en-US" dirty="0"/>
              <a:t>Working with controls &amp; styles</a:t>
            </a:r>
          </a:p>
          <a:p>
            <a:r>
              <a:rPr lang="en-US" dirty="0"/>
              <a:t>Model-View-</a:t>
            </a:r>
            <a:r>
              <a:rPr lang="en-US" dirty="0" err="1"/>
              <a:t>ViewModel</a:t>
            </a:r>
            <a:r>
              <a:rPr lang="en-US" dirty="0"/>
              <a:t> with the MVVM Toolkit</a:t>
            </a:r>
          </a:p>
          <a:p>
            <a:r>
              <a:rPr lang="en-US" dirty="0"/>
              <a:t>Leveraging Windows Community Toolkit controls</a:t>
            </a:r>
          </a:p>
          <a:p>
            <a:r>
              <a:rPr lang="en-US" dirty="0"/>
              <a:t>Windows App SDK notifications API</a:t>
            </a:r>
          </a:p>
          <a:p>
            <a:r>
              <a:rPr lang="en-US" dirty="0"/>
              <a:t>Interop options – XAML Islands and WebView 2</a:t>
            </a:r>
          </a:p>
          <a:p>
            <a:r>
              <a:rPr lang="en-US" dirty="0"/>
              <a:t>Discussing deployment options</a:t>
            </a:r>
          </a:p>
          <a:p>
            <a:r>
              <a:rPr lang="en-US" dirty="0"/>
              <a:t>Cross-platform app demo w/ Uno Platform</a:t>
            </a:r>
          </a:p>
          <a:p>
            <a:r>
              <a:rPr lang="en-US" dirty="0" err="1"/>
              <a:t>WinUI</a:t>
            </a:r>
            <a:r>
              <a:rPr lang="en-US" dirty="0"/>
              <a:t> 3 roadmap</a:t>
            </a:r>
          </a:p>
        </p:txBody>
      </p:sp>
    </p:spTree>
    <p:extLst>
      <p:ext uri="{BB962C8B-B14F-4D97-AF65-F5344CB8AC3E}">
        <p14:creationId xmlns:p14="http://schemas.microsoft.com/office/powerpoint/2010/main" val="1150832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B3FD5-E5BA-A911-31CB-BBF7C9D641DD}"/>
              </a:ext>
            </a:extLst>
          </p:cNvPr>
          <p:cNvSpPr>
            <a:spLocks noGrp="1"/>
          </p:cNvSpPr>
          <p:nvPr>
            <p:ph type="title"/>
          </p:nvPr>
        </p:nvSpPr>
        <p:spPr/>
        <p:txBody>
          <a:bodyPr/>
          <a:lstStyle/>
          <a:p>
            <a:r>
              <a:rPr lang="en-US" dirty="0"/>
              <a:t>Overview of </a:t>
            </a:r>
            <a:r>
              <a:rPr lang="en-US" dirty="0" err="1"/>
              <a:t>WinUI</a:t>
            </a:r>
            <a:endParaRPr lang="en-US" dirty="0"/>
          </a:p>
        </p:txBody>
      </p:sp>
      <p:sp>
        <p:nvSpPr>
          <p:cNvPr id="3" name="Content Placeholder 2">
            <a:extLst>
              <a:ext uri="{FF2B5EF4-FFF2-40B4-BE49-F238E27FC236}">
                <a16:creationId xmlns:a16="http://schemas.microsoft.com/office/drawing/2014/main" id="{825578EF-77BF-A776-1B02-46EA99A3ECFC}"/>
              </a:ext>
            </a:extLst>
          </p:cNvPr>
          <p:cNvSpPr>
            <a:spLocks noGrp="1"/>
          </p:cNvSpPr>
          <p:nvPr>
            <p:ph idx="1"/>
          </p:nvPr>
        </p:nvSpPr>
        <p:spPr/>
        <p:txBody>
          <a:bodyPr>
            <a:normAutofit fontScale="85000" lnSpcReduction="20000"/>
          </a:bodyPr>
          <a:lstStyle/>
          <a:p>
            <a:r>
              <a:rPr lang="en-US" dirty="0" err="1">
                <a:solidFill>
                  <a:schemeClr val="tx1"/>
                </a:solidFill>
              </a:rPr>
              <a:t>WinUI</a:t>
            </a:r>
            <a:r>
              <a:rPr lang="en-US" dirty="0">
                <a:solidFill>
                  <a:schemeClr val="tx1"/>
                </a:solidFill>
              </a:rPr>
              <a:t> 3 is part of the Windows App SDK</a:t>
            </a:r>
          </a:p>
          <a:p>
            <a:r>
              <a:rPr lang="en-US" dirty="0">
                <a:solidFill>
                  <a:schemeClr val="tx1"/>
                </a:solidFill>
              </a:rPr>
              <a:t>Windows App SDK 1.0 released in March 2021</a:t>
            </a:r>
          </a:p>
          <a:p>
            <a:r>
              <a:rPr lang="en-US" dirty="0">
                <a:solidFill>
                  <a:schemeClr val="tx1"/>
                </a:solidFill>
              </a:rPr>
              <a:t>Decoupled from Windows SDK dependencies</a:t>
            </a:r>
          </a:p>
          <a:p>
            <a:r>
              <a:rPr lang="en-US" dirty="0">
                <a:solidFill>
                  <a:schemeClr val="tx1"/>
                </a:solidFill>
              </a:rPr>
              <a:t>Built on latest .NET runtime  - build apps on .NET 9</a:t>
            </a:r>
          </a:p>
          <a:p>
            <a:r>
              <a:rPr lang="en-US" dirty="0">
                <a:solidFill>
                  <a:schemeClr val="tx1"/>
                </a:solidFill>
              </a:rPr>
              <a:t>Create apps in XAML &amp; C# or C++</a:t>
            </a:r>
          </a:p>
          <a:p>
            <a:r>
              <a:rPr lang="en-US" dirty="0">
                <a:solidFill>
                  <a:schemeClr val="tx1"/>
                </a:solidFill>
              </a:rPr>
              <a:t>Latest release - Windows App SDK 1.7</a:t>
            </a:r>
          </a:p>
          <a:p>
            <a:r>
              <a:rPr lang="en-US" dirty="0">
                <a:solidFill>
                  <a:schemeClr val="tx1"/>
                </a:solidFill>
              </a:rPr>
              <a:t>Source on GitHub: </a:t>
            </a:r>
            <a:r>
              <a:rPr lang="en-US" dirty="0">
                <a:hlinkClick r:id="rId3"/>
              </a:rPr>
              <a:t>github.com/microsoft/</a:t>
            </a:r>
            <a:r>
              <a:rPr lang="en-US" dirty="0" err="1">
                <a:hlinkClick r:id="rId3"/>
              </a:rPr>
              <a:t>microsoft-ui-xaml</a:t>
            </a:r>
            <a:endParaRPr lang="en-US" dirty="0">
              <a:solidFill>
                <a:schemeClr val="tx1"/>
              </a:solidFill>
            </a:endParaRPr>
          </a:p>
        </p:txBody>
      </p:sp>
    </p:spTree>
    <p:extLst>
      <p:ext uri="{BB962C8B-B14F-4D97-AF65-F5344CB8AC3E}">
        <p14:creationId xmlns:p14="http://schemas.microsoft.com/office/powerpoint/2010/main" val="2140691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E540D-1F79-2C2A-027E-B48E37ED391D}"/>
              </a:ext>
            </a:extLst>
          </p:cNvPr>
          <p:cNvSpPr>
            <a:spLocks noGrp="1"/>
          </p:cNvSpPr>
          <p:nvPr>
            <p:ph type="ctrTitle"/>
          </p:nvPr>
        </p:nvSpPr>
        <p:spPr>
          <a:xfrm>
            <a:off x="685800" y="1598613"/>
            <a:ext cx="7772400" cy="1101725"/>
          </a:xfrm>
        </p:spPr>
        <p:txBody>
          <a:bodyPr anchor="ctr">
            <a:normAutofit/>
          </a:bodyPr>
          <a:lstStyle/>
          <a:p>
            <a:r>
              <a:rPr lang="en-US" dirty="0"/>
              <a:t>Demo – Hello </a:t>
            </a:r>
            <a:r>
              <a:rPr lang="en-US" dirty="0" err="1"/>
              <a:t>WinUI</a:t>
            </a:r>
            <a:endParaRPr lang="en-US" dirty="0"/>
          </a:p>
        </p:txBody>
      </p:sp>
      <p:sp>
        <p:nvSpPr>
          <p:cNvPr id="3" name="Content Placeholder 2">
            <a:extLst>
              <a:ext uri="{FF2B5EF4-FFF2-40B4-BE49-F238E27FC236}">
                <a16:creationId xmlns:a16="http://schemas.microsoft.com/office/drawing/2014/main" id="{376B2051-5361-CC76-E768-B5301E0EDBF4}"/>
              </a:ext>
            </a:extLst>
          </p:cNvPr>
          <p:cNvSpPr>
            <a:spLocks noGrp="1"/>
          </p:cNvSpPr>
          <p:nvPr>
            <p:ph type="subTitle" idx="1"/>
          </p:nvPr>
        </p:nvSpPr>
        <p:spPr>
          <a:xfrm>
            <a:off x="1181100" y="2952750"/>
            <a:ext cx="6781800" cy="1314450"/>
          </a:xfrm>
        </p:spPr>
        <p:txBody>
          <a:bodyPr>
            <a:normAutofit/>
          </a:bodyPr>
          <a:lstStyle/>
          <a:p>
            <a:pPr>
              <a:lnSpc>
                <a:spcPct val="90000"/>
              </a:lnSpc>
            </a:pPr>
            <a:r>
              <a:rPr lang="en-US" sz="2500" dirty="0">
                <a:solidFill>
                  <a:schemeClr val="tx1"/>
                </a:solidFill>
              </a:rPr>
              <a:t>- Create a new </a:t>
            </a:r>
            <a:r>
              <a:rPr lang="en-US" sz="2500" dirty="0" err="1">
                <a:solidFill>
                  <a:schemeClr val="tx1"/>
                </a:solidFill>
              </a:rPr>
              <a:t>WinUI</a:t>
            </a:r>
            <a:r>
              <a:rPr lang="en-US" sz="2500" dirty="0">
                <a:solidFill>
                  <a:schemeClr val="tx1"/>
                </a:solidFill>
              </a:rPr>
              <a:t> project in Visual Studio</a:t>
            </a:r>
          </a:p>
          <a:p>
            <a:pPr>
              <a:lnSpc>
                <a:spcPct val="90000"/>
              </a:lnSpc>
            </a:pPr>
            <a:r>
              <a:rPr lang="en-US" sz="2500" dirty="0">
                <a:solidFill>
                  <a:schemeClr val="tx1"/>
                </a:solidFill>
              </a:rPr>
              <a:t>- Working with controls &amp; styles</a:t>
            </a:r>
          </a:p>
          <a:p>
            <a:pPr>
              <a:lnSpc>
                <a:spcPct val="90000"/>
              </a:lnSpc>
            </a:pPr>
            <a:r>
              <a:rPr lang="en-US" sz="2500" dirty="0">
                <a:solidFill>
                  <a:schemeClr val="tx1"/>
                </a:solidFill>
              </a:rPr>
              <a:t>- Model-View-</a:t>
            </a:r>
            <a:r>
              <a:rPr lang="en-US" sz="2500" dirty="0" err="1">
                <a:solidFill>
                  <a:schemeClr val="tx1"/>
                </a:solidFill>
              </a:rPr>
              <a:t>ViewModel</a:t>
            </a:r>
            <a:r>
              <a:rPr lang="en-US" sz="2500" dirty="0">
                <a:solidFill>
                  <a:schemeClr val="tx1"/>
                </a:solidFill>
              </a:rPr>
              <a:t> with the MVVM Toolkit</a:t>
            </a:r>
          </a:p>
        </p:txBody>
      </p:sp>
    </p:spTree>
    <p:extLst>
      <p:ext uri="{BB962C8B-B14F-4D97-AF65-F5344CB8AC3E}">
        <p14:creationId xmlns:p14="http://schemas.microsoft.com/office/powerpoint/2010/main" val="1026880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4A031-EF41-DF00-D23D-532D9FD8C18D}"/>
              </a:ext>
            </a:extLst>
          </p:cNvPr>
          <p:cNvSpPr>
            <a:spLocks noGrp="1"/>
          </p:cNvSpPr>
          <p:nvPr>
            <p:ph type="title"/>
          </p:nvPr>
        </p:nvSpPr>
        <p:spPr/>
        <p:txBody>
          <a:bodyPr>
            <a:normAutofit fontScale="90000"/>
          </a:bodyPr>
          <a:lstStyle/>
          <a:p>
            <a:r>
              <a:rPr lang="en-US" dirty="0"/>
              <a:t>Leverage the Windows Community Toolkit</a:t>
            </a:r>
          </a:p>
        </p:txBody>
      </p:sp>
      <p:sp>
        <p:nvSpPr>
          <p:cNvPr id="3" name="Content Placeholder 2">
            <a:extLst>
              <a:ext uri="{FF2B5EF4-FFF2-40B4-BE49-F238E27FC236}">
                <a16:creationId xmlns:a16="http://schemas.microsoft.com/office/drawing/2014/main" id="{3EF5DF95-8D17-5362-3FDD-30F8ADA6D470}"/>
              </a:ext>
            </a:extLst>
          </p:cNvPr>
          <p:cNvSpPr>
            <a:spLocks noGrp="1"/>
          </p:cNvSpPr>
          <p:nvPr>
            <p:ph idx="1"/>
          </p:nvPr>
        </p:nvSpPr>
        <p:spPr/>
        <p:txBody>
          <a:bodyPr>
            <a:normAutofit fontScale="70000" lnSpcReduction="20000"/>
          </a:bodyPr>
          <a:lstStyle/>
          <a:p>
            <a:r>
              <a:rPr lang="en-US" dirty="0" err="1">
                <a:solidFill>
                  <a:schemeClr val="tx1"/>
                </a:solidFill>
              </a:rPr>
              <a:t>WinUI</a:t>
            </a:r>
            <a:r>
              <a:rPr lang="en-US" dirty="0">
                <a:solidFill>
                  <a:schemeClr val="tx1"/>
                </a:solidFill>
              </a:rPr>
              <a:t> 2, </a:t>
            </a:r>
            <a:r>
              <a:rPr lang="en-US" dirty="0" err="1">
                <a:solidFill>
                  <a:schemeClr val="tx1"/>
                </a:solidFill>
              </a:rPr>
              <a:t>WinUI</a:t>
            </a:r>
            <a:r>
              <a:rPr lang="en-US" dirty="0">
                <a:solidFill>
                  <a:schemeClr val="tx1"/>
                </a:solidFill>
              </a:rPr>
              <a:t> 3 &amp; Uno Platform</a:t>
            </a:r>
          </a:p>
          <a:p>
            <a:r>
              <a:rPr lang="en-US" dirty="0">
                <a:solidFill>
                  <a:schemeClr val="tx1"/>
                </a:solidFill>
              </a:rPr>
              <a:t>Animations, triggers, behaviors, controls &amp; helpers</a:t>
            </a:r>
          </a:p>
          <a:p>
            <a:r>
              <a:rPr lang="en-US" dirty="0">
                <a:solidFill>
                  <a:schemeClr val="tx1"/>
                </a:solidFill>
              </a:rPr>
              <a:t>Open source on GitHub: </a:t>
            </a:r>
            <a:r>
              <a:rPr lang="en-US" dirty="0">
                <a:solidFill>
                  <a:schemeClr val="tx1"/>
                </a:solidFill>
                <a:hlinkClick r:id="rId3"/>
              </a:rPr>
              <a:t>https://github.com/CommunityToolkit/Windows</a:t>
            </a:r>
            <a:endParaRPr lang="en-US" dirty="0">
              <a:solidFill>
                <a:schemeClr val="tx1"/>
              </a:solidFill>
            </a:endParaRPr>
          </a:p>
          <a:p>
            <a:r>
              <a:rPr lang="en-US" dirty="0">
                <a:solidFill>
                  <a:schemeClr val="tx1"/>
                </a:solidFill>
              </a:rPr>
              <a:t>Docs on Learn: </a:t>
            </a:r>
            <a:r>
              <a:rPr lang="en-US" dirty="0">
                <a:solidFill>
                  <a:schemeClr val="tx1"/>
                </a:solidFill>
                <a:hlinkClick r:id="rId4"/>
              </a:rPr>
              <a:t>https://learn.microsoft.com/dotnet/communitytoolkit/windows/</a:t>
            </a:r>
            <a:endParaRPr lang="en-US" dirty="0">
              <a:solidFill>
                <a:schemeClr val="tx1"/>
              </a:solidFill>
            </a:endParaRPr>
          </a:p>
          <a:p>
            <a:r>
              <a:rPr lang="en-US" dirty="0">
                <a:solidFill>
                  <a:schemeClr val="tx1"/>
                </a:solidFill>
              </a:rPr>
              <a:t>WCT Gallery app on the Microsoft Store: </a:t>
            </a:r>
            <a:r>
              <a:rPr lang="en-US" dirty="0">
                <a:solidFill>
                  <a:schemeClr val="tx1"/>
                </a:solidFill>
                <a:hlinkClick r:id="rId5"/>
              </a:rPr>
              <a:t>https://www.microsoft.com/store/apps/9nblggh4tlcq</a:t>
            </a:r>
            <a:endParaRPr lang="en-US" dirty="0">
              <a:solidFill>
                <a:schemeClr val="tx1"/>
              </a:solidFill>
            </a:endParaRPr>
          </a:p>
          <a:p>
            <a:r>
              <a:rPr lang="en-US" dirty="0">
                <a:solidFill>
                  <a:schemeClr val="tx1"/>
                </a:solidFill>
              </a:rPr>
              <a:t>Demo – View the gallery &amp; use toolkit controls in your app</a:t>
            </a:r>
          </a:p>
          <a:p>
            <a:endParaRPr lang="en-US" dirty="0"/>
          </a:p>
        </p:txBody>
      </p:sp>
    </p:spTree>
    <p:extLst>
      <p:ext uri="{BB962C8B-B14F-4D97-AF65-F5344CB8AC3E}">
        <p14:creationId xmlns:p14="http://schemas.microsoft.com/office/powerpoint/2010/main" val="2888079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2E18-06AD-CAE9-29C1-4D7DD5C26D51}"/>
              </a:ext>
            </a:extLst>
          </p:cNvPr>
          <p:cNvSpPr>
            <a:spLocks noGrp="1"/>
          </p:cNvSpPr>
          <p:nvPr>
            <p:ph type="title"/>
          </p:nvPr>
        </p:nvSpPr>
        <p:spPr>
          <a:xfrm>
            <a:off x="722313" y="3305175"/>
            <a:ext cx="7772400" cy="1022350"/>
          </a:xfrm>
        </p:spPr>
        <p:txBody>
          <a:bodyPr anchor="t">
            <a:normAutofit/>
          </a:bodyPr>
          <a:lstStyle/>
          <a:p>
            <a:r>
              <a:rPr lang="en-US" dirty="0"/>
              <a:t>Notifications Demo</a:t>
            </a:r>
          </a:p>
        </p:txBody>
      </p:sp>
      <p:sp>
        <p:nvSpPr>
          <p:cNvPr id="3" name="Content Placeholder 2">
            <a:extLst>
              <a:ext uri="{FF2B5EF4-FFF2-40B4-BE49-F238E27FC236}">
                <a16:creationId xmlns:a16="http://schemas.microsoft.com/office/drawing/2014/main" id="{61DA749A-23D0-F37C-D713-120B95DE5DC5}"/>
              </a:ext>
            </a:extLst>
          </p:cNvPr>
          <p:cNvSpPr>
            <a:spLocks noGrp="1"/>
          </p:cNvSpPr>
          <p:nvPr>
            <p:ph type="body" idx="1"/>
          </p:nvPr>
        </p:nvSpPr>
        <p:spPr>
          <a:xfrm>
            <a:off x="722313" y="2179638"/>
            <a:ext cx="7772400" cy="1125537"/>
          </a:xfrm>
        </p:spPr>
        <p:txBody>
          <a:bodyPr anchor="b">
            <a:normAutofit/>
          </a:bodyPr>
          <a:lstStyle/>
          <a:p>
            <a:r>
              <a:rPr lang="en-US" dirty="0">
                <a:solidFill>
                  <a:schemeClr val="tx1">
                    <a:lumMod val="85000"/>
                    <a:lumOff val="15000"/>
                  </a:schemeClr>
                </a:solidFill>
              </a:rPr>
              <a:t>Using the Windows App SDK Notifications APIs</a:t>
            </a:r>
          </a:p>
        </p:txBody>
      </p:sp>
    </p:spTree>
    <p:extLst>
      <p:ext uri="{BB962C8B-B14F-4D97-AF65-F5344CB8AC3E}">
        <p14:creationId xmlns:p14="http://schemas.microsoft.com/office/powerpoint/2010/main" val="3482889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2F80-996F-F1FA-6423-F192FD7AB0B6}"/>
              </a:ext>
            </a:extLst>
          </p:cNvPr>
          <p:cNvSpPr>
            <a:spLocks noGrp="1"/>
          </p:cNvSpPr>
          <p:nvPr>
            <p:ph type="title"/>
          </p:nvPr>
        </p:nvSpPr>
        <p:spPr/>
        <p:txBody>
          <a:bodyPr/>
          <a:lstStyle/>
          <a:p>
            <a:r>
              <a:rPr lang="en-US" dirty="0"/>
              <a:t>Interop</a:t>
            </a:r>
          </a:p>
        </p:txBody>
      </p:sp>
      <p:sp>
        <p:nvSpPr>
          <p:cNvPr id="3" name="Content Placeholder 2">
            <a:extLst>
              <a:ext uri="{FF2B5EF4-FFF2-40B4-BE49-F238E27FC236}">
                <a16:creationId xmlns:a16="http://schemas.microsoft.com/office/drawing/2014/main" id="{B42E8BC4-279B-6339-07B5-FE51B2615A72}"/>
              </a:ext>
            </a:extLst>
          </p:cNvPr>
          <p:cNvSpPr>
            <a:spLocks noGrp="1"/>
          </p:cNvSpPr>
          <p:nvPr>
            <p:ph idx="1"/>
          </p:nvPr>
        </p:nvSpPr>
        <p:spPr/>
        <p:txBody>
          <a:bodyPr>
            <a:normAutofit fontScale="70000" lnSpcReduction="20000"/>
          </a:bodyPr>
          <a:lstStyle/>
          <a:p>
            <a:r>
              <a:rPr lang="en-US" dirty="0"/>
              <a:t>XAML Islands (</a:t>
            </a:r>
            <a:r>
              <a:rPr lang="en-US" dirty="0" err="1"/>
              <a:t>ContentIsland</a:t>
            </a:r>
            <a:r>
              <a:rPr lang="en-US" dirty="0"/>
              <a:t>)</a:t>
            </a:r>
          </a:p>
          <a:p>
            <a:pPr lvl="1"/>
            <a:r>
              <a:rPr lang="en-US" dirty="0"/>
              <a:t>Added in Windows App SDK 1.4</a:t>
            </a:r>
          </a:p>
          <a:p>
            <a:pPr lvl="1"/>
            <a:r>
              <a:rPr lang="en-US" dirty="0"/>
              <a:t>Currently only tested with C++ apps</a:t>
            </a:r>
          </a:p>
          <a:p>
            <a:pPr lvl="1"/>
            <a:r>
              <a:rPr lang="en-US" dirty="0"/>
              <a:t>No wrapper for WinForms / WPF use yet</a:t>
            </a:r>
          </a:p>
          <a:p>
            <a:r>
              <a:rPr lang="en-US" dirty="0"/>
              <a:t>WebView2 Control</a:t>
            </a:r>
          </a:p>
          <a:p>
            <a:pPr lvl="1"/>
            <a:r>
              <a:rPr lang="en-US" dirty="0" err="1"/>
              <a:t>Blazor</a:t>
            </a:r>
            <a:endParaRPr lang="en-US" dirty="0"/>
          </a:p>
          <a:p>
            <a:pPr lvl="1"/>
            <a:r>
              <a:rPr lang="en-US" dirty="0"/>
              <a:t>PWA</a:t>
            </a:r>
          </a:p>
          <a:p>
            <a:pPr lvl="1"/>
            <a:r>
              <a:rPr lang="en-US" dirty="0" err="1"/>
              <a:t>MapControl</a:t>
            </a:r>
            <a:r>
              <a:rPr lang="en-US" dirty="0"/>
              <a:t> is a custom WebView2</a:t>
            </a:r>
          </a:p>
          <a:p>
            <a:pPr lvl="1"/>
            <a:r>
              <a:rPr lang="en-US" dirty="0"/>
              <a:t>Get started docs: </a:t>
            </a:r>
            <a:r>
              <a:rPr lang="en-US" dirty="0">
                <a:hlinkClick r:id="rId3"/>
              </a:rPr>
              <a:t>https://learn.microsoft.com/microsoft-edge/webview2/get-started/winui</a:t>
            </a:r>
            <a:r>
              <a:rPr lang="en-US" dirty="0"/>
              <a:t> </a:t>
            </a:r>
          </a:p>
        </p:txBody>
      </p:sp>
      <p:pic>
        <p:nvPicPr>
          <p:cNvPr id="5" name="Picture 4" descr="A qr code with dots&#10;&#10;AI-generated content may be incorrect.">
            <a:extLst>
              <a:ext uri="{FF2B5EF4-FFF2-40B4-BE49-F238E27FC236}">
                <a16:creationId xmlns:a16="http://schemas.microsoft.com/office/drawing/2014/main" id="{5E7FF8DC-AEB4-36C0-9F9D-08DD1290A0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81875" y="3252203"/>
            <a:ext cx="1304925" cy="1304925"/>
          </a:xfrm>
          <a:prstGeom prst="rect">
            <a:avLst/>
          </a:prstGeom>
        </p:spPr>
      </p:pic>
    </p:spTree>
    <p:extLst>
      <p:ext uri="{BB962C8B-B14F-4D97-AF65-F5344CB8AC3E}">
        <p14:creationId xmlns:p14="http://schemas.microsoft.com/office/powerpoint/2010/main" val="111590726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1829</Words>
  <Application>Microsoft Office PowerPoint</Application>
  <PresentationFormat>On-screen Show (16:9)</PresentationFormat>
  <Paragraphs>156</Paragraphs>
  <Slides>14</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Arial</vt:lpstr>
      <vt:lpstr>Calibri</vt:lpstr>
      <vt:lpstr>Times New Roman</vt:lpstr>
      <vt:lpstr>Custom Design</vt:lpstr>
      <vt:lpstr>Visual Studio Live! Austin 2018</vt:lpstr>
      <vt:lpstr>PowerPoint Presentation</vt:lpstr>
      <vt:lpstr>Session Survey</vt:lpstr>
      <vt:lpstr>About Me</vt:lpstr>
      <vt:lpstr>Agenda</vt:lpstr>
      <vt:lpstr>Overview of WinUI</vt:lpstr>
      <vt:lpstr>Demo – Hello WinUI</vt:lpstr>
      <vt:lpstr>Leverage the Windows Community Toolkit</vt:lpstr>
      <vt:lpstr>Notifications Demo</vt:lpstr>
      <vt:lpstr>Interop</vt:lpstr>
      <vt:lpstr>Deployment Options</vt:lpstr>
      <vt:lpstr>Cross-Platform Demo</vt:lpstr>
      <vt:lpstr>WinUI Roadmap</vt:lpstr>
      <vt:lpstr>Thank you!</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Alvin Ashcraft</cp:lastModifiedBy>
  <cp:revision>4</cp:revision>
  <dcterms:created xsi:type="dcterms:W3CDTF">2015-02-16T21:29:58Z</dcterms:created>
  <dcterms:modified xsi:type="dcterms:W3CDTF">2025-03-01T15:18:54Z</dcterms:modified>
</cp:coreProperties>
</file>