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60" r:id="rId2"/>
    <p:sldMasterId id="2147483780" r:id="rId3"/>
  </p:sldMasterIdLst>
  <p:notesMasterIdLst>
    <p:notesMasterId r:id="rId25"/>
  </p:notesMasterIdLst>
  <p:handoutMasterIdLst>
    <p:handoutMasterId r:id="rId26"/>
  </p:handoutMasterIdLst>
  <p:sldIdLst>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3BDBC2"/>
    <a:srgbClr val="2B928C"/>
    <a:srgbClr val="F77462"/>
    <a:srgbClr val="E4DD9C"/>
    <a:srgbClr val="A2D39C"/>
    <a:srgbClr val="EAF0AC"/>
    <a:srgbClr val="6179A8"/>
    <a:srgbClr val="8064A2"/>
    <a:srgbClr val="5EAFA6"/>
    <a:srgbClr val="5CB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2" autoAdjust="0"/>
    <p:restoredTop sz="87600" autoAdjust="0"/>
  </p:normalViewPr>
  <p:slideViewPr>
    <p:cSldViewPr>
      <p:cViewPr varScale="1">
        <p:scale>
          <a:sx n="103" d="100"/>
          <a:sy n="103" d="100"/>
        </p:scale>
        <p:origin x="80" y="292"/>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2155"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16EEE1-C85E-430C-9408-80C43F6FF4B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8970D360-2A54-45EA-95B1-9B771077B69A}">
      <dgm:prSet/>
      <dgm:spPr/>
      <dgm:t>
        <a:bodyPr/>
        <a:lstStyle/>
        <a:p>
          <a:r>
            <a:rPr lang="en-US" dirty="0"/>
            <a:t>Looks like Windows Forms – Dated UI</a:t>
          </a:r>
        </a:p>
      </dgm:t>
    </dgm:pt>
    <dgm:pt modelId="{3B0CDE73-4AAC-47BB-8282-A1F7ED7A3A29}" type="parTrans" cxnId="{EDE886AC-636B-4A4B-BCAB-8EDC992D9CD6}">
      <dgm:prSet/>
      <dgm:spPr/>
      <dgm:t>
        <a:bodyPr/>
        <a:lstStyle/>
        <a:p>
          <a:endParaRPr lang="en-US"/>
        </a:p>
      </dgm:t>
    </dgm:pt>
    <dgm:pt modelId="{64942471-D979-4488-970B-9BB310719C29}" type="sibTrans" cxnId="{EDE886AC-636B-4A4B-BCAB-8EDC992D9CD6}">
      <dgm:prSet/>
      <dgm:spPr/>
      <dgm:t>
        <a:bodyPr/>
        <a:lstStyle/>
        <a:p>
          <a:endParaRPr lang="en-US"/>
        </a:p>
      </dgm:t>
    </dgm:pt>
    <dgm:pt modelId="{15231114-D998-4CBB-828B-2F92C99DA0D1}">
      <dgm:prSet/>
      <dgm:spPr/>
      <dgm:t>
        <a:bodyPr/>
        <a:lstStyle/>
        <a:p>
          <a:r>
            <a:rPr lang="en-US"/>
            <a:t>No GPU acceleration</a:t>
          </a:r>
        </a:p>
      </dgm:t>
    </dgm:pt>
    <dgm:pt modelId="{4F23328E-377F-445F-BBC1-26E027FDA17C}" type="parTrans" cxnId="{93104223-2593-4BF8-BC2F-65C440E2BDBA}">
      <dgm:prSet/>
      <dgm:spPr/>
      <dgm:t>
        <a:bodyPr/>
        <a:lstStyle/>
        <a:p>
          <a:endParaRPr lang="en-US"/>
        </a:p>
      </dgm:t>
    </dgm:pt>
    <dgm:pt modelId="{AB344A18-C4A5-489A-9040-D98287E0C141}" type="sibTrans" cxnId="{93104223-2593-4BF8-BC2F-65C440E2BDBA}">
      <dgm:prSet/>
      <dgm:spPr/>
      <dgm:t>
        <a:bodyPr/>
        <a:lstStyle/>
        <a:p>
          <a:endParaRPr lang="en-US"/>
        </a:p>
      </dgm:t>
    </dgm:pt>
    <dgm:pt modelId="{ADE766A6-AD51-4A81-8421-616788CBACD5}">
      <dgm:prSet/>
      <dgm:spPr/>
      <dgm:t>
        <a:bodyPr/>
        <a:lstStyle/>
        <a:p>
          <a:r>
            <a:rPr lang="en-US"/>
            <a:t>No C++</a:t>
          </a:r>
        </a:p>
      </dgm:t>
    </dgm:pt>
    <dgm:pt modelId="{3435AF4F-3D9E-4474-A9B1-870858F93DFC}" type="parTrans" cxnId="{125657E4-C40B-4835-A456-891271EDABA0}">
      <dgm:prSet/>
      <dgm:spPr/>
      <dgm:t>
        <a:bodyPr/>
        <a:lstStyle/>
        <a:p>
          <a:endParaRPr lang="en-US"/>
        </a:p>
      </dgm:t>
    </dgm:pt>
    <dgm:pt modelId="{C734F410-A7C7-414D-B409-433C62DB8ACD}" type="sibTrans" cxnId="{125657E4-C40B-4835-A456-891271EDABA0}">
      <dgm:prSet/>
      <dgm:spPr/>
      <dgm:t>
        <a:bodyPr/>
        <a:lstStyle/>
        <a:p>
          <a:endParaRPr lang="en-US"/>
        </a:p>
      </dgm:t>
    </dgm:pt>
    <dgm:pt modelId="{5E2596E4-C633-443C-823B-6692C8321C36}">
      <dgm:prSet/>
      <dgm:spPr/>
      <dgm:t>
        <a:bodyPr/>
        <a:lstStyle/>
        <a:p>
          <a:r>
            <a:rPr lang="en-US"/>
            <a:t>No production support for Dark Mode</a:t>
          </a:r>
        </a:p>
      </dgm:t>
    </dgm:pt>
    <dgm:pt modelId="{C5107729-BD39-470F-9FAA-4960524BDE55}" type="parTrans" cxnId="{225AC074-8137-432B-B565-13C358A1CC63}">
      <dgm:prSet/>
      <dgm:spPr/>
      <dgm:t>
        <a:bodyPr/>
        <a:lstStyle/>
        <a:p>
          <a:endParaRPr lang="en-US"/>
        </a:p>
      </dgm:t>
    </dgm:pt>
    <dgm:pt modelId="{1C05CCCF-AD4F-4659-B1B6-7F8FE533CF72}" type="sibTrans" cxnId="{225AC074-8137-432B-B565-13C358A1CC63}">
      <dgm:prSet/>
      <dgm:spPr/>
      <dgm:t>
        <a:bodyPr/>
        <a:lstStyle/>
        <a:p>
          <a:endParaRPr lang="en-US"/>
        </a:p>
      </dgm:t>
    </dgm:pt>
    <dgm:pt modelId="{1D491A3D-DCB4-4AA1-80FD-A07F6C529D50}">
      <dgm:prSet/>
      <dgm:spPr/>
      <dgm:t>
        <a:bodyPr/>
        <a:lstStyle/>
        <a:p>
          <a:r>
            <a:rPr lang="en-US"/>
            <a:t>Experimental support in .NET 9</a:t>
          </a:r>
        </a:p>
      </dgm:t>
    </dgm:pt>
    <dgm:pt modelId="{AE53AA4C-B974-4AA5-8212-0E8A7E52F96A}" type="parTrans" cxnId="{7461185E-4894-4362-AB88-DF87EE68D3D1}">
      <dgm:prSet/>
      <dgm:spPr/>
      <dgm:t>
        <a:bodyPr/>
        <a:lstStyle/>
        <a:p>
          <a:endParaRPr lang="en-US"/>
        </a:p>
      </dgm:t>
    </dgm:pt>
    <dgm:pt modelId="{2E35778D-EF45-4E03-AE84-AB3757145879}" type="sibTrans" cxnId="{7461185E-4894-4362-AB88-DF87EE68D3D1}">
      <dgm:prSet/>
      <dgm:spPr/>
      <dgm:t>
        <a:bodyPr/>
        <a:lstStyle/>
        <a:p>
          <a:endParaRPr lang="en-US"/>
        </a:p>
      </dgm:t>
    </dgm:pt>
    <dgm:pt modelId="{5B4DB75C-F7E8-436B-BC62-5B8EAB833DBC}">
      <dgm:prSet/>
      <dgm:spPr/>
      <dgm:t>
        <a:bodyPr/>
        <a:lstStyle/>
        <a:p>
          <a:r>
            <a:rPr lang="en-US" dirty="0"/>
            <a:t>3</a:t>
          </a:r>
          <a:r>
            <a:rPr lang="en-US" baseline="30000" dirty="0"/>
            <a:t>rd</a:t>
          </a:r>
          <a:r>
            <a:rPr lang="en-US" dirty="0"/>
            <a:t> party theming options</a:t>
          </a:r>
        </a:p>
      </dgm:t>
    </dgm:pt>
    <dgm:pt modelId="{50EC6D64-EAE7-45F5-884B-34650C168612}" type="parTrans" cxnId="{EA3D9D33-545A-4B09-B449-B2CA36845665}">
      <dgm:prSet/>
      <dgm:spPr/>
      <dgm:t>
        <a:bodyPr/>
        <a:lstStyle/>
        <a:p>
          <a:endParaRPr lang="en-US"/>
        </a:p>
      </dgm:t>
    </dgm:pt>
    <dgm:pt modelId="{1AFD3B27-1DB3-4285-99F6-30D23CFC2422}" type="sibTrans" cxnId="{EA3D9D33-545A-4B09-B449-B2CA36845665}">
      <dgm:prSet/>
      <dgm:spPr/>
      <dgm:t>
        <a:bodyPr/>
        <a:lstStyle/>
        <a:p>
          <a:endParaRPr lang="en-US"/>
        </a:p>
      </dgm:t>
    </dgm:pt>
    <dgm:pt modelId="{2E3C8E16-132B-43C2-ACB8-99C8E91A46A0}">
      <dgm:prSet/>
      <dgm:spPr/>
      <dgm:t>
        <a:bodyPr/>
        <a:lstStyle/>
        <a:p>
          <a:r>
            <a:rPr lang="en-US"/>
            <a:t>Not great for Touch and Pen</a:t>
          </a:r>
        </a:p>
      </dgm:t>
    </dgm:pt>
    <dgm:pt modelId="{D5E47DAB-AE87-4C58-9DEF-DB4B5ABB3D9B}" type="parTrans" cxnId="{B941DFC4-B3BA-4D6C-BE8C-4C654EEE8723}">
      <dgm:prSet/>
      <dgm:spPr/>
      <dgm:t>
        <a:bodyPr/>
        <a:lstStyle/>
        <a:p>
          <a:endParaRPr lang="en-US"/>
        </a:p>
      </dgm:t>
    </dgm:pt>
    <dgm:pt modelId="{5DE75E0F-93D9-40B8-890B-737688C454F9}" type="sibTrans" cxnId="{B941DFC4-B3BA-4D6C-BE8C-4C654EEE8723}">
      <dgm:prSet/>
      <dgm:spPr/>
      <dgm:t>
        <a:bodyPr/>
        <a:lstStyle/>
        <a:p>
          <a:endParaRPr lang="en-US"/>
        </a:p>
      </dgm:t>
    </dgm:pt>
    <dgm:pt modelId="{E209D1B2-6A08-4354-8651-EB742258516D}" type="pres">
      <dgm:prSet presAssocID="{8E16EEE1-C85E-430C-9408-80C43F6FF4BC}" presName="linear" presStyleCnt="0">
        <dgm:presLayoutVars>
          <dgm:animLvl val="lvl"/>
          <dgm:resizeHandles val="exact"/>
        </dgm:presLayoutVars>
      </dgm:prSet>
      <dgm:spPr/>
    </dgm:pt>
    <dgm:pt modelId="{535C5D7D-A0E9-4AE4-A726-DFB45C338B8E}" type="pres">
      <dgm:prSet presAssocID="{8970D360-2A54-45EA-95B1-9B771077B69A}" presName="parentText" presStyleLbl="node1" presStyleIdx="0" presStyleCnt="5">
        <dgm:presLayoutVars>
          <dgm:chMax val="0"/>
          <dgm:bulletEnabled val="1"/>
        </dgm:presLayoutVars>
      </dgm:prSet>
      <dgm:spPr/>
    </dgm:pt>
    <dgm:pt modelId="{AF3956F3-7B42-4F58-9BF4-6FF6263CEB61}" type="pres">
      <dgm:prSet presAssocID="{64942471-D979-4488-970B-9BB310719C29}" presName="spacer" presStyleCnt="0"/>
      <dgm:spPr/>
    </dgm:pt>
    <dgm:pt modelId="{9DD08F34-8B4D-4797-883A-10273158655C}" type="pres">
      <dgm:prSet presAssocID="{15231114-D998-4CBB-828B-2F92C99DA0D1}" presName="parentText" presStyleLbl="node1" presStyleIdx="1" presStyleCnt="5">
        <dgm:presLayoutVars>
          <dgm:chMax val="0"/>
          <dgm:bulletEnabled val="1"/>
        </dgm:presLayoutVars>
      </dgm:prSet>
      <dgm:spPr/>
    </dgm:pt>
    <dgm:pt modelId="{04A22F21-A8D0-4616-919A-DB9EC768032B}" type="pres">
      <dgm:prSet presAssocID="{AB344A18-C4A5-489A-9040-D98287E0C141}" presName="spacer" presStyleCnt="0"/>
      <dgm:spPr/>
    </dgm:pt>
    <dgm:pt modelId="{2716F54E-99B5-4858-91E9-C9613499653A}" type="pres">
      <dgm:prSet presAssocID="{ADE766A6-AD51-4A81-8421-616788CBACD5}" presName="parentText" presStyleLbl="node1" presStyleIdx="2" presStyleCnt="5">
        <dgm:presLayoutVars>
          <dgm:chMax val="0"/>
          <dgm:bulletEnabled val="1"/>
        </dgm:presLayoutVars>
      </dgm:prSet>
      <dgm:spPr/>
    </dgm:pt>
    <dgm:pt modelId="{C7E2F28B-C967-4E33-BE7D-B08EC5465EC2}" type="pres">
      <dgm:prSet presAssocID="{C734F410-A7C7-414D-B409-433C62DB8ACD}" presName="spacer" presStyleCnt="0"/>
      <dgm:spPr/>
    </dgm:pt>
    <dgm:pt modelId="{90B8984B-84C7-471F-BC43-25CCF53A4243}" type="pres">
      <dgm:prSet presAssocID="{5E2596E4-C633-443C-823B-6692C8321C36}" presName="parentText" presStyleLbl="node1" presStyleIdx="3" presStyleCnt="5">
        <dgm:presLayoutVars>
          <dgm:chMax val="0"/>
          <dgm:bulletEnabled val="1"/>
        </dgm:presLayoutVars>
      </dgm:prSet>
      <dgm:spPr/>
    </dgm:pt>
    <dgm:pt modelId="{C2D684FA-5939-4748-AE4E-57FC1B22432E}" type="pres">
      <dgm:prSet presAssocID="{5E2596E4-C633-443C-823B-6692C8321C36}" presName="childText" presStyleLbl="revTx" presStyleIdx="0" presStyleCnt="1">
        <dgm:presLayoutVars>
          <dgm:bulletEnabled val="1"/>
        </dgm:presLayoutVars>
      </dgm:prSet>
      <dgm:spPr/>
    </dgm:pt>
    <dgm:pt modelId="{555B5205-C292-42ED-83C8-B2C1E04DB26E}" type="pres">
      <dgm:prSet presAssocID="{2E3C8E16-132B-43C2-ACB8-99C8E91A46A0}" presName="parentText" presStyleLbl="node1" presStyleIdx="4" presStyleCnt="5">
        <dgm:presLayoutVars>
          <dgm:chMax val="0"/>
          <dgm:bulletEnabled val="1"/>
        </dgm:presLayoutVars>
      </dgm:prSet>
      <dgm:spPr/>
    </dgm:pt>
  </dgm:ptLst>
  <dgm:cxnLst>
    <dgm:cxn modelId="{55658A10-31AD-40A5-9C97-807E4ACDF13B}" type="presOf" srcId="{15231114-D998-4CBB-828B-2F92C99DA0D1}" destId="{9DD08F34-8B4D-4797-883A-10273158655C}" srcOrd="0" destOrd="0" presId="urn:microsoft.com/office/officeart/2005/8/layout/vList2"/>
    <dgm:cxn modelId="{93104223-2593-4BF8-BC2F-65C440E2BDBA}" srcId="{8E16EEE1-C85E-430C-9408-80C43F6FF4BC}" destId="{15231114-D998-4CBB-828B-2F92C99DA0D1}" srcOrd="1" destOrd="0" parTransId="{4F23328E-377F-445F-BBC1-26E027FDA17C}" sibTransId="{AB344A18-C4A5-489A-9040-D98287E0C141}"/>
    <dgm:cxn modelId="{8840F22E-E986-4C4A-AFA6-060917021B94}" type="presOf" srcId="{8970D360-2A54-45EA-95B1-9B771077B69A}" destId="{535C5D7D-A0E9-4AE4-A726-DFB45C338B8E}" srcOrd="0" destOrd="0" presId="urn:microsoft.com/office/officeart/2005/8/layout/vList2"/>
    <dgm:cxn modelId="{EA3D9D33-545A-4B09-B449-B2CA36845665}" srcId="{5E2596E4-C633-443C-823B-6692C8321C36}" destId="{5B4DB75C-F7E8-436B-BC62-5B8EAB833DBC}" srcOrd="1" destOrd="0" parTransId="{50EC6D64-EAE7-45F5-884B-34650C168612}" sibTransId="{1AFD3B27-1DB3-4285-99F6-30D23CFC2422}"/>
    <dgm:cxn modelId="{7461185E-4894-4362-AB88-DF87EE68D3D1}" srcId="{5E2596E4-C633-443C-823B-6692C8321C36}" destId="{1D491A3D-DCB4-4AA1-80FD-A07F6C529D50}" srcOrd="0" destOrd="0" parTransId="{AE53AA4C-B974-4AA5-8212-0E8A7E52F96A}" sibTransId="{2E35778D-EF45-4E03-AE84-AB3757145879}"/>
    <dgm:cxn modelId="{225AC074-8137-432B-B565-13C358A1CC63}" srcId="{8E16EEE1-C85E-430C-9408-80C43F6FF4BC}" destId="{5E2596E4-C633-443C-823B-6692C8321C36}" srcOrd="3" destOrd="0" parTransId="{C5107729-BD39-470F-9FAA-4960524BDE55}" sibTransId="{1C05CCCF-AD4F-4659-B1B6-7F8FE533CF72}"/>
    <dgm:cxn modelId="{EA2DE581-C5FD-4D09-9920-B2486BE82132}" type="presOf" srcId="{2E3C8E16-132B-43C2-ACB8-99C8E91A46A0}" destId="{555B5205-C292-42ED-83C8-B2C1E04DB26E}" srcOrd="0" destOrd="0" presId="urn:microsoft.com/office/officeart/2005/8/layout/vList2"/>
    <dgm:cxn modelId="{0F0243A2-7704-47F7-88E9-CB686778964E}" type="presOf" srcId="{1D491A3D-DCB4-4AA1-80FD-A07F6C529D50}" destId="{C2D684FA-5939-4748-AE4E-57FC1B22432E}" srcOrd="0" destOrd="0" presId="urn:microsoft.com/office/officeart/2005/8/layout/vList2"/>
    <dgm:cxn modelId="{B0E6DCA7-D6A8-402B-A869-4676B7529721}" type="presOf" srcId="{ADE766A6-AD51-4A81-8421-616788CBACD5}" destId="{2716F54E-99B5-4858-91E9-C9613499653A}" srcOrd="0" destOrd="0" presId="urn:microsoft.com/office/officeart/2005/8/layout/vList2"/>
    <dgm:cxn modelId="{EDE886AC-636B-4A4B-BCAB-8EDC992D9CD6}" srcId="{8E16EEE1-C85E-430C-9408-80C43F6FF4BC}" destId="{8970D360-2A54-45EA-95B1-9B771077B69A}" srcOrd="0" destOrd="0" parTransId="{3B0CDE73-4AAC-47BB-8282-A1F7ED7A3A29}" sibTransId="{64942471-D979-4488-970B-9BB310719C29}"/>
    <dgm:cxn modelId="{996822C1-C79C-4200-97FA-C1E0F4E82228}" type="presOf" srcId="{8E16EEE1-C85E-430C-9408-80C43F6FF4BC}" destId="{E209D1B2-6A08-4354-8651-EB742258516D}" srcOrd="0" destOrd="0" presId="urn:microsoft.com/office/officeart/2005/8/layout/vList2"/>
    <dgm:cxn modelId="{B941DFC4-B3BA-4D6C-BE8C-4C654EEE8723}" srcId="{8E16EEE1-C85E-430C-9408-80C43F6FF4BC}" destId="{2E3C8E16-132B-43C2-ACB8-99C8E91A46A0}" srcOrd="4" destOrd="0" parTransId="{D5E47DAB-AE87-4C58-9DEF-DB4B5ABB3D9B}" sibTransId="{5DE75E0F-93D9-40B8-890B-737688C454F9}"/>
    <dgm:cxn modelId="{F029DBD2-FA41-4603-B29D-CA62370A23E2}" type="presOf" srcId="{5E2596E4-C633-443C-823B-6692C8321C36}" destId="{90B8984B-84C7-471F-BC43-25CCF53A4243}" srcOrd="0" destOrd="0" presId="urn:microsoft.com/office/officeart/2005/8/layout/vList2"/>
    <dgm:cxn modelId="{125657E4-C40B-4835-A456-891271EDABA0}" srcId="{8E16EEE1-C85E-430C-9408-80C43F6FF4BC}" destId="{ADE766A6-AD51-4A81-8421-616788CBACD5}" srcOrd="2" destOrd="0" parTransId="{3435AF4F-3D9E-4474-A9B1-870858F93DFC}" sibTransId="{C734F410-A7C7-414D-B409-433C62DB8ACD}"/>
    <dgm:cxn modelId="{FDBBFDF0-38C8-4893-8848-14FC0D5C7835}" type="presOf" srcId="{5B4DB75C-F7E8-436B-BC62-5B8EAB833DBC}" destId="{C2D684FA-5939-4748-AE4E-57FC1B22432E}" srcOrd="0" destOrd="1" presId="urn:microsoft.com/office/officeart/2005/8/layout/vList2"/>
    <dgm:cxn modelId="{2AE48A46-DD84-4F00-B9B6-D415EE1D42AE}" type="presParOf" srcId="{E209D1B2-6A08-4354-8651-EB742258516D}" destId="{535C5D7D-A0E9-4AE4-A726-DFB45C338B8E}" srcOrd="0" destOrd="0" presId="urn:microsoft.com/office/officeart/2005/8/layout/vList2"/>
    <dgm:cxn modelId="{D1871DDA-459F-4D72-A6E3-2A3C415DDB43}" type="presParOf" srcId="{E209D1B2-6A08-4354-8651-EB742258516D}" destId="{AF3956F3-7B42-4F58-9BF4-6FF6263CEB61}" srcOrd="1" destOrd="0" presId="urn:microsoft.com/office/officeart/2005/8/layout/vList2"/>
    <dgm:cxn modelId="{00B7AD2E-47ED-4E4C-9A8B-837BDB80E64F}" type="presParOf" srcId="{E209D1B2-6A08-4354-8651-EB742258516D}" destId="{9DD08F34-8B4D-4797-883A-10273158655C}" srcOrd="2" destOrd="0" presId="urn:microsoft.com/office/officeart/2005/8/layout/vList2"/>
    <dgm:cxn modelId="{BE32EC24-6D05-4BB2-B5CC-C3226E68D6AA}" type="presParOf" srcId="{E209D1B2-6A08-4354-8651-EB742258516D}" destId="{04A22F21-A8D0-4616-919A-DB9EC768032B}" srcOrd="3" destOrd="0" presId="urn:microsoft.com/office/officeart/2005/8/layout/vList2"/>
    <dgm:cxn modelId="{C888F215-0627-41A4-B0C3-5E23FBB7F305}" type="presParOf" srcId="{E209D1B2-6A08-4354-8651-EB742258516D}" destId="{2716F54E-99B5-4858-91E9-C9613499653A}" srcOrd="4" destOrd="0" presId="urn:microsoft.com/office/officeart/2005/8/layout/vList2"/>
    <dgm:cxn modelId="{C7BFD933-9B9A-4EDD-A5A5-228648B35EF5}" type="presParOf" srcId="{E209D1B2-6A08-4354-8651-EB742258516D}" destId="{C7E2F28B-C967-4E33-BE7D-B08EC5465EC2}" srcOrd="5" destOrd="0" presId="urn:microsoft.com/office/officeart/2005/8/layout/vList2"/>
    <dgm:cxn modelId="{3475379E-BD3F-479B-A268-46A7F2725078}" type="presParOf" srcId="{E209D1B2-6A08-4354-8651-EB742258516D}" destId="{90B8984B-84C7-471F-BC43-25CCF53A4243}" srcOrd="6" destOrd="0" presId="urn:microsoft.com/office/officeart/2005/8/layout/vList2"/>
    <dgm:cxn modelId="{184974AF-4864-446F-B53E-341A70B6B800}" type="presParOf" srcId="{E209D1B2-6A08-4354-8651-EB742258516D}" destId="{C2D684FA-5939-4748-AE4E-57FC1B22432E}" srcOrd="7" destOrd="0" presId="urn:microsoft.com/office/officeart/2005/8/layout/vList2"/>
    <dgm:cxn modelId="{9041FD8F-2E17-4682-A351-7EB2359B206B}" type="presParOf" srcId="{E209D1B2-6A08-4354-8651-EB742258516D}" destId="{555B5205-C292-42ED-83C8-B2C1E04DB26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5C5D7D-A0E9-4AE4-A726-DFB45C338B8E}">
      <dsp:nvSpPr>
        <dsp:cNvPr id="0" name=""/>
        <dsp:cNvSpPr/>
      </dsp:nvSpPr>
      <dsp:spPr>
        <a:xfrm>
          <a:off x="0" y="147723"/>
          <a:ext cx="5019610" cy="5148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Looks like Windows Forms – Dated UI</a:t>
          </a:r>
        </a:p>
      </dsp:txBody>
      <dsp:txXfrm>
        <a:off x="25130" y="172853"/>
        <a:ext cx="4969350" cy="464540"/>
      </dsp:txXfrm>
    </dsp:sp>
    <dsp:sp modelId="{9DD08F34-8B4D-4797-883A-10273158655C}">
      <dsp:nvSpPr>
        <dsp:cNvPr id="0" name=""/>
        <dsp:cNvSpPr/>
      </dsp:nvSpPr>
      <dsp:spPr>
        <a:xfrm>
          <a:off x="0" y="725883"/>
          <a:ext cx="5019610" cy="514800"/>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No GPU acceleration</a:t>
          </a:r>
        </a:p>
      </dsp:txBody>
      <dsp:txXfrm>
        <a:off x="25130" y="751013"/>
        <a:ext cx="4969350" cy="464540"/>
      </dsp:txXfrm>
    </dsp:sp>
    <dsp:sp modelId="{2716F54E-99B5-4858-91E9-C9613499653A}">
      <dsp:nvSpPr>
        <dsp:cNvPr id="0" name=""/>
        <dsp:cNvSpPr/>
      </dsp:nvSpPr>
      <dsp:spPr>
        <a:xfrm>
          <a:off x="0" y="1304043"/>
          <a:ext cx="5019610" cy="51480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No C++</a:t>
          </a:r>
        </a:p>
      </dsp:txBody>
      <dsp:txXfrm>
        <a:off x="25130" y="1329173"/>
        <a:ext cx="4969350" cy="464540"/>
      </dsp:txXfrm>
    </dsp:sp>
    <dsp:sp modelId="{90B8984B-84C7-471F-BC43-25CCF53A4243}">
      <dsp:nvSpPr>
        <dsp:cNvPr id="0" name=""/>
        <dsp:cNvSpPr/>
      </dsp:nvSpPr>
      <dsp:spPr>
        <a:xfrm>
          <a:off x="0" y="1882203"/>
          <a:ext cx="5019610" cy="514800"/>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No production support for Dark Mode</a:t>
          </a:r>
        </a:p>
      </dsp:txBody>
      <dsp:txXfrm>
        <a:off x="25130" y="1907333"/>
        <a:ext cx="4969350" cy="464540"/>
      </dsp:txXfrm>
    </dsp:sp>
    <dsp:sp modelId="{C2D684FA-5939-4748-AE4E-57FC1B22432E}">
      <dsp:nvSpPr>
        <dsp:cNvPr id="0" name=""/>
        <dsp:cNvSpPr/>
      </dsp:nvSpPr>
      <dsp:spPr>
        <a:xfrm>
          <a:off x="0" y="2397003"/>
          <a:ext cx="5019610" cy="557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7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Experimental support in .NET 9</a:t>
          </a:r>
        </a:p>
        <a:p>
          <a:pPr marL="171450" lvl="1" indent="-171450" algn="l" defTabSz="755650">
            <a:lnSpc>
              <a:spcPct val="90000"/>
            </a:lnSpc>
            <a:spcBef>
              <a:spcPct val="0"/>
            </a:spcBef>
            <a:spcAft>
              <a:spcPct val="20000"/>
            </a:spcAft>
            <a:buChar char="•"/>
          </a:pPr>
          <a:r>
            <a:rPr lang="en-US" sz="1700" kern="1200" dirty="0"/>
            <a:t>3</a:t>
          </a:r>
          <a:r>
            <a:rPr lang="en-US" sz="1700" kern="1200" baseline="30000" dirty="0"/>
            <a:t>rd</a:t>
          </a:r>
          <a:r>
            <a:rPr lang="en-US" sz="1700" kern="1200" dirty="0"/>
            <a:t> party theming options</a:t>
          </a:r>
        </a:p>
      </dsp:txBody>
      <dsp:txXfrm>
        <a:off x="0" y="2397003"/>
        <a:ext cx="5019610" cy="557865"/>
      </dsp:txXfrm>
    </dsp:sp>
    <dsp:sp modelId="{555B5205-C292-42ED-83C8-B2C1E04DB26E}">
      <dsp:nvSpPr>
        <dsp:cNvPr id="0" name=""/>
        <dsp:cNvSpPr/>
      </dsp:nvSpPr>
      <dsp:spPr>
        <a:xfrm>
          <a:off x="0" y="2954868"/>
          <a:ext cx="5019610" cy="51480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Not great for Touch and Pen</a:t>
          </a:r>
        </a:p>
      </dsp:txBody>
      <dsp:txXfrm>
        <a:off x="25130" y="2979998"/>
        <a:ext cx="4969350" cy="4645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Las Vegas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folks. In this session we’re going to talk choosing a native Windows UI framework for your next app.</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downside for many developers considering WPF is the XAML learning curve. I love working with XAML, but it’s not everyone’s favorite way to build a UI.</a:t>
            </a:r>
          </a:p>
          <a:p>
            <a:endParaRPr lang="en-US" dirty="0"/>
          </a:p>
          <a:p>
            <a:r>
              <a:rPr lang="en-US" dirty="0"/>
              <a:t>Like WinForms, it’s C# and VB only. There’s no C++. If you are a big F# fan, you could create a minimal UI project with only the C# views and create a separate F# project for your view models, business logic, and everything else.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Windows theming and dark mode switching is still on the way. But it’s now available in .NET 9. It’s almost time to remove this bullet point from the slide instead of just using strikethrough.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better for touch and pen than WinForms, but it wasn’t built for today’s devices like </a:t>
            </a:r>
            <a:r>
              <a:rPr lang="en-US" dirty="0" err="1"/>
              <a:t>WinUI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Performance-wise, it’s better when you use .NET 9, but there are some improvements in the rendering pipeline that make UWP and </a:t>
            </a:r>
            <a:r>
              <a:rPr lang="en-US" dirty="0" err="1"/>
              <a:t>WinUI</a:t>
            </a:r>
            <a:r>
              <a:rPr lang="en-US" dirty="0"/>
              <a:t> user interfaces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WPF sample app next.</a:t>
            </a:r>
          </a:p>
        </p:txBody>
      </p:sp>
    </p:spTree>
    <p:extLst>
      <p:ext uri="{BB962C8B-B14F-4D97-AF65-F5344CB8AC3E}">
        <p14:creationId xmlns:p14="http://schemas.microsoft.com/office/powerpoint/2010/main" val="102378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talk about UWP apps next. We’ll touch on some advantages, but the drawbacks on the next slide should weigh heavily on your decision.</a:t>
            </a:r>
          </a:p>
          <a:p>
            <a:endParaRPr lang="en-US" dirty="0"/>
          </a:p>
          <a:p>
            <a:r>
              <a:rPr lang="en-US" dirty="0"/>
              <a:t>Thanks to Windows Phone, UWP apps are optimized for performance. They are small and memory-optimized with the .NET Native runtime.</a:t>
            </a:r>
          </a:p>
          <a:p>
            <a:endParaRPr lang="en-US" dirty="0"/>
          </a:p>
          <a:p>
            <a:r>
              <a:rPr lang="en-US" dirty="0"/>
              <a:t>It technically supports HoloLens and Xbox, but HoloLens is officially deprecated, and I haven’t heard folks pushing UWP developers to build Xbox apps in a long time.</a:t>
            </a:r>
          </a:p>
          <a:p>
            <a:endParaRPr lang="en-US" dirty="0"/>
          </a:p>
          <a:p>
            <a:r>
              <a:rPr lang="en-US" dirty="0"/>
              <a:t>Like WPF, Visual Studio has a XAML designer for drag &amp; drop UI building.</a:t>
            </a:r>
          </a:p>
          <a:p>
            <a:endParaRPr lang="en-US" dirty="0"/>
          </a:p>
          <a:p>
            <a:r>
              <a:rPr lang="en-US" dirty="0"/>
              <a:t>UWP apps were built for pen and touch and provide dark mode support.</a:t>
            </a:r>
          </a:p>
          <a:p>
            <a:endParaRPr lang="en-US" dirty="0"/>
          </a:p>
          <a:p>
            <a:r>
              <a:rPr lang="en-US" dirty="0"/>
              <a:t>Like all XAML languages, you have data binding and testability with MVVM.</a:t>
            </a:r>
          </a:p>
          <a:p>
            <a:endParaRPr lang="en-US" dirty="0"/>
          </a:p>
          <a:p>
            <a:r>
              <a:rPr lang="en-US" dirty="0"/>
              <a:t>The </a:t>
            </a:r>
            <a:r>
              <a:rPr lang="en-US" dirty="0" err="1"/>
              <a:t>WinUI</a:t>
            </a:r>
            <a:r>
              <a:rPr lang="en-US" dirty="0"/>
              <a:t> 2 libraries provide some additional controls with some Fluent design support, and additional helpers &amp; styles.</a:t>
            </a:r>
          </a:p>
          <a:p>
            <a:endParaRPr lang="en-US" dirty="0"/>
          </a:p>
          <a:p>
            <a:r>
              <a:rPr lang="en-US" dirty="0"/>
              <a:t>UWP apps are sandboxed, which means they have limited access to the file system and other Windows resources. This provides users some additional security from bad actors. Like mobile apps, they need to declare any advanced capabilities or access required so users are aware of what data might be accessed. There’s something like this coming for all packaged desktop apps called </a:t>
            </a:r>
            <a:r>
              <a:rPr lang="en-US" dirty="0" err="1"/>
              <a:t>AppSilo</a:t>
            </a:r>
            <a:r>
              <a:rPr lang="en-US" dirty="0"/>
              <a:t>, which should be released in the fall.</a:t>
            </a:r>
          </a:p>
          <a:p>
            <a:endParaRPr lang="en-US" dirty="0"/>
          </a:p>
          <a:p>
            <a:r>
              <a:rPr lang="en-US" dirty="0"/>
              <a:t>And now in preview in .NET 9, you can create UWP apps with the latest .NET and C# features. This was added to ease migration to </a:t>
            </a:r>
            <a:r>
              <a:rPr lang="en-US" dirty="0" err="1"/>
              <a:t>WinUI</a:t>
            </a:r>
            <a:r>
              <a:rPr lang="en-US" dirty="0"/>
              <a:t> and also to get people off of the old .NET Native runtime. UWP is still in maintenance mode. No new features…. Which brings us to the cons.</a:t>
            </a:r>
          </a:p>
        </p:txBody>
      </p:sp>
    </p:spTree>
    <p:extLst>
      <p:ext uri="{BB962C8B-B14F-4D97-AF65-F5344CB8AC3E}">
        <p14:creationId xmlns:p14="http://schemas.microsoft.com/office/powerpoint/2010/main" val="284489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&lt;3:30&gt;</a:t>
            </a:r>
          </a:p>
          <a:p>
            <a:endParaRPr lang="en-US" dirty="0"/>
          </a:p>
          <a:p>
            <a:r>
              <a:rPr lang="en-US" dirty="0"/>
              <a:t>The downside of building UWP apps.</a:t>
            </a:r>
          </a:p>
          <a:p>
            <a:endParaRPr lang="en-US" dirty="0"/>
          </a:p>
          <a:p>
            <a:r>
              <a:rPr lang="en-US" dirty="0"/>
              <a:t>Well, unless you have a great reason, I don’t recommend building a new app with UWP today.</a:t>
            </a:r>
          </a:p>
          <a:p>
            <a:endParaRPr lang="en-US" dirty="0"/>
          </a:p>
          <a:p>
            <a:r>
              <a:rPr lang="en-US" dirty="0"/>
              <a:t>While it’s still going to be supported by Microsoft for the foreseeable future, it’s getting no new features. That includes the </a:t>
            </a:r>
            <a:r>
              <a:rPr lang="en-US" dirty="0" err="1"/>
              <a:t>WinUI</a:t>
            </a:r>
            <a:r>
              <a:rPr lang="en-US" dirty="0"/>
              <a:t> 2 controls. They’re both only getting critical security updates and bug fixes.</a:t>
            </a:r>
          </a:p>
          <a:p>
            <a:endParaRPr lang="en-US" dirty="0"/>
          </a:p>
          <a:p>
            <a:r>
              <a:rPr lang="en-US" dirty="0"/>
              <a:t>.NET 9 support is in the works but still in preview…</a:t>
            </a:r>
          </a:p>
          <a:p>
            <a:r>
              <a:rPr lang="en-US" dirty="0"/>
              <a:t>While .NET Native is small and fast, it’s also aging. With current production UWP projects, you don’t’ get access to modern .NET or language features. In fact, you can’t officially use any C# language features beyond C# 7 (and we’re up to C# 12 now in .NET 8 – it’s always the .NET version plus 4). It requires some work-arounds, and you’re better off just choosing another UI framework.</a:t>
            </a:r>
          </a:p>
          <a:p>
            <a:endParaRPr lang="en-US" dirty="0"/>
          </a:p>
          <a:p>
            <a:r>
              <a:rPr lang="en-US" dirty="0"/>
              <a:t>While </a:t>
            </a:r>
            <a:r>
              <a:rPr lang="en-US" dirty="0" err="1"/>
              <a:t>WinUI</a:t>
            </a:r>
            <a:r>
              <a:rPr lang="en-US" dirty="0"/>
              <a:t> 2 has some Fluent design look &amp; feel, it’s Fluent 1.0, which is the Windows 10 look and feel. The Windows 11 look is Fluent 2.0. You can’t get that in UWP without some work on your part to style it, or there may be some third-party options out there.</a:t>
            </a:r>
          </a:p>
          <a:p>
            <a:endParaRPr lang="en-US" dirty="0"/>
          </a:p>
          <a:p>
            <a:r>
              <a:rPr lang="en-US" dirty="0"/>
              <a:t>UWP relies on .NET Standard for shared libraries, like when you’re consuming NuGet packages, and Microsoft has been moving away from that .NET Standard. Today, just using modern .NET is the standard feature set across platforms. That move leaves UWP behind. In fact, the Microsoft Authentication Libraries (MSAL) just announced that they are dropping support for Xamarin and UWP in their NuGet packages moving forward. I expect others will follow suit. I don’t know if this stance changes for UWP projects on .NET 9, but I suspect it could.</a:t>
            </a:r>
          </a:p>
          <a:p>
            <a:endParaRPr lang="en-US" dirty="0"/>
          </a:p>
          <a:p>
            <a:r>
              <a:rPr lang="en-US" dirty="0"/>
              <a:t>Finally, UWP versions are tied to Windows SDK versions. We’ll see how </a:t>
            </a:r>
            <a:r>
              <a:rPr lang="en-US" dirty="0" err="1"/>
              <a:t>WinUI</a:t>
            </a:r>
            <a:r>
              <a:rPr lang="en-US" dirty="0"/>
              <a:t> separated itself from this dependency on the Windows SDK.</a:t>
            </a:r>
          </a:p>
          <a:p>
            <a:endParaRPr lang="en-US" dirty="0"/>
          </a:p>
          <a:p>
            <a:r>
              <a:rPr lang="en-US" dirty="0"/>
              <a:t>Let’s take a very quick look at the UWP Shopping List app.</a:t>
            </a:r>
          </a:p>
        </p:txBody>
      </p:sp>
    </p:spTree>
    <p:extLst>
      <p:ext uri="{BB962C8B-B14F-4D97-AF65-F5344CB8AC3E}">
        <p14:creationId xmlns:p14="http://schemas.microsoft.com/office/powerpoint/2010/main" val="2797469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talking </a:t>
            </a:r>
            <a:r>
              <a:rPr lang="en-US" dirty="0" err="1"/>
              <a:t>WinUI</a:t>
            </a:r>
            <a:r>
              <a:rPr lang="en-US" dirty="0"/>
              <a:t>…</a:t>
            </a:r>
          </a:p>
          <a:p>
            <a:endParaRPr lang="en-US" dirty="0"/>
          </a:p>
          <a:p>
            <a:r>
              <a:rPr lang="en-US" dirty="0" err="1"/>
              <a:t>WinUI</a:t>
            </a:r>
            <a:r>
              <a:rPr lang="en-US" dirty="0"/>
              <a:t> is the UI component of the Windows App SDK. The UI framework is technically called </a:t>
            </a:r>
            <a:r>
              <a:rPr lang="en-US" dirty="0" err="1"/>
              <a:t>WinUI</a:t>
            </a:r>
            <a:r>
              <a:rPr lang="en-US" dirty="0"/>
              <a:t> 3, but with </a:t>
            </a:r>
            <a:r>
              <a:rPr lang="en-US" dirty="0" err="1"/>
              <a:t>WinUI</a:t>
            </a:r>
            <a:r>
              <a:rPr lang="en-US" dirty="0"/>
              <a:t> 2 becoming a legacy product, the team is leaning into using simply </a:t>
            </a:r>
            <a:r>
              <a:rPr lang="en-US" dirty="0" err="1"/>
              <a:t>WinUI</a:t>
            </a:r>
            <a:r>
              <a:rPr lang="en-US" dirty="0"/>
              <a:t> as the name.</a:t>
            </a:r>
          </a:p>
          <a:p>
            <a:endParaRPr lang="en-US" dirty="0"/>
          </a:p>
          <a:p>
            <a:r>
              <a:rPr lang="en-US" dirty="0"/>
              <a:t>It supports the latest Fluent design concepts, so you get the most modern looking apps with the least amount of effort/coding. They’ll match the look and feel of the in-box Windows 11 apps.</a:t>
            </a:r>
          </a:p>
          <a:p>
            <a:endParaRPr lang="en-US" dirty="0"/>
          </a:p>
          <a:p>
            <a:r>
              <a:rPr lang="en-US" dirty="0"/>
              <a:t>You get the features and controls of UWP without being coupled to a specific version of the Windows SDK. The Windows App SDK updates multiple times a year. With </a:t>
            </a:r>
            <a:r>
              <a:rPr lang="en-US" dirty="0" err="1"/>
              <a:t>WinUI</a:t>
            </a:r>
            <a:r>
              <a:rPr lang="en-US" dirty="0"/>
              <a:t> project in C#, you also can potentially access APIs from the .NET SDK, Windows App SDK, and WinRT APIs in the Windows SDK.</a:t>
            </a:r>
          </a:p>
          <a:p>
            <a:endParaRPr lang="en-US" dirty="0"/>
          </a:p>
          <a:p>
            <a:r>
              <a:rPr lang="en-US" dirty="0"/>
              <a:t>Some of the recent updates brought some XAML Islands support, Theming, Notifications, improved multi-window support with </a:t>
            </a:r>
            <a:r>
              <a:rPr lang="en-US" dirty="0" err="1"/>
              <a:t>AppWindow</a:t>
            </a:r>
            <a:r>
              <a:rPr lang="en-US" dirty="0"/>
              <a:t>, and media controls. The most recent Windows App SDK, version 1.5, brought the much-anticipated Maps control to </a:t>
            </a:r>
            <a:r>
              <a:rPr lang="en-US" dirty="0" err="1"/>
              <a:t>WinUI</a:t>
            </a:r>
            <a:r>
              <a:rPr lang="en-US" dirty="0"/>
              <a:t>. It was one of the top requested features.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 laid the groundwork for some new features coming in 1.7 including Inking controls, </a:t>
            </a:r>
            <a:r>
              <a:rPr lang="en-US" dirty="0" err="1"/>
              <a:t>TableView</a:t>
            </a:r>
            <a:r>
              <a:rPr lang="en-US" dirty="0"/>
              <a:t>, and cross-process Islands. It also brought C# Native AOT (ahead-of-time compiling) for faster startup times and smaller memory footprints. We’ll get to some other feature requests on the roadmap on the next slide. 1.7 has some experimental releases available and has Camera Capture UI and long-awaited OAuth support.</a:t>
            </a:r>
          </a:p>
          <a:p>
            <a:endParaRPr lang="en-US" dirty="0"/>
          </a:p>
          <a:p>
            <a:r>
              <a:rPr lang="en-US" dirty="0"/>
              <a:t>You can check out the current Windows App SDK roadmap on GitHub.</a:t>
            </a:r>
          </a:p>
          <a:p>
            <a:endParaRPr lang="en-US" dirty="0"/>
          </a:p>
          <a:p>
            <a:r>
              <a:rPr lang="en-US" dirty="0"/>
              <a:t>Like UWP, it’s great for data binding with MVVM, touch &amp; pen input.</a:t>
            </a:r>
          </a:p>
          <a:p>
            <a:endParaRPr lang="en-US" dirty="0"/>
          </a:p>
          <a:p>
            <a:r>
              <a:rPr lang="en-US" dirty="0"/>
              <a:t>You can upgrade apps from UWP with the .NET Upgrade Assistant.</a:t>
            </a:r>
          </a:p>
          <a:p>
            <a:endParaRPr lang="en-US" dirty="0"/>
          </a:p>
          <a:p>
            <a:r>
              <a:rPr lang="en-US" dirty="0"/>
              <a:t>You can also get even more free controls and components for </a:t>
            </a:r>
            <a:r>
              <a:rPr lang="en-US" dirty="0" err="1"/>
              <a:t>WinUI</a:t>
            </a:r>
            <a:r>
              <a:rPr lang="en-US" dirty="0"/>
              <a:t> with the Windows Community Toolkit and .NET Community Toolkit. You can read more about leveraging them in my </a:t>
            </a:r>
            <a:r>
              <a:rPr lang="en-US" dirty="0" err="1"/>
              <a:t>WinUI</a:t>
            </a:r>
            <a:r>
              <a:rPr lang="en-US" dirty="0"/>
              <a:t> 3 book.</a:t>
            </a:r>
          </a:p>
          <a:p>
            <a:endParaRPr lang="en-US" dirty="0"/>
          </a:p>
          <a:p>
            <a:r>
              <a:rPr lang="en-US" dirty="0"/>
              <a:t>Finally, Microsoft is really positioning </a:t>
            </a:r>
            <a:r>
              <a:rPr lang="en-US" dirty="0" err="1"/>
              <a:t>WinUI</a:t>
            </a:r>
            <a:r>
              <a:rPr lang="en-US" dirty="0"/>
              <a:t> as the top choice for developers to build the best apps for Windows. You can see that commitment in their partnerships with Apple &amp; Adobe to bring high profile, first-class apps to Windows.</a:t>
            </a:r>
          </a:p>
        </p:txBody>
      </p:sp>
    </p:spTree>
    <p:extLst>
      <p:ext uri="{BB962C8B-B14F-4D97-AF65-F5344CB8AC3E}">
        <p14:creationId xmlns:p14="http://schemas.microsoft.com/office/powerpoint/2010/main" val="1850884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a few drawbacks with </a:t>
            </a:r>
            <a:r>
              <a:rPr lang="en-US" dirty="0" err="1"/>
              <a:t>WinUI</a:t>
            </a:r>
            <a:r>
              <a:rPr lang="en-US" dirty="0"/>
              <a:t>. It’s currently the best option for most scenarios today if you’re building a native app for Windows.</a:t>
            </a:r>
          </a:p>
          <a:p>
            <a:endParaRPr lang="en-US" dirty="0"/>
          </a:p>
          <a:p>
            <a:r>
              <a:rPr lang="en-US" dirty="0"/>
              <a:t>However, the biggest barrier for entry for new XAML developers is the lack of a UI designer in Visual Studio. This has been the top request since </a:t>
            </a:r>
            <a:r>
              <a:rPr lang="en-US" dirty="0" err="1"/>
              <a:t>WinUI’s</a:t>
            </a:r>
            <a:r>
              <a:rPr lang="en-US" dirty="0"/>
              <a:t> release three years ago. The product teams are aware that it’s wanted. The team announced late last year that work on a designer will be starting in Windows App SDK 1.7.</a:t>
            </a:r>
          </a:p>
          <a:p>
            <a:endParaRPr lang="en-US" dirty="0"/>
          </a:p>
          <a:p>
            <a:r>
              <a:rPr lang="en-US" dirty="0"/>
              <a:t>I think they could satisfy many people by releasing a read-only UI preview for design-time. If you could see what you’re building in the XAML without starting a debugging session, it would be a huge quality-of-life improvement for </a:t>
            </a:r>
            <a:r>
              <a:rPr lang="en-US" dirty="0" err="1"/>
              <a:t>WinUI</a:t>
            </a:r>
            <a:r>
              <a:rPr lang="en-US" dirty="0"/>
              <a:t> developers. Right now, it requires debugging the app and relying on XAML Hot Reload to experiment with UI changes in the debugging session.</a:t>
            </a:r>
          </a:p>
          <a:p>
            <a:endParaRPr lang="en-US" dirty="0"/>
          </a:p>
          <a:p>
            <a:r>
              <a:rPr lang="en-US" dirty="0"/>
              <a:t>Next, </a:t>
            </a:r>
            <a:r>
              <a:rPr lang="en-US" dirty="0" err="1"/>
              <a:t>WinUI</a:t>
            </a:r>
            <a:r>
              <a:rPr lang="en-US" dirty="0"/>
              <a:t> apps only support C# and C++. There’s no support for VB or F#. Like I mentioned with WPF, you could create a minimal UI project with only views and reference a VB or F# project to access the view models and the rest of your code.</a:t>
            </a:r>
          </a:p>
          <a:p>
            <a:endParaRPr lang="en-US" dirty="0"/>
          </a:p>
          <a:p>
            <a:r>
              <a:rPr lang="en-US" dirty="0"/>
              <a:t>If you’re porting a UWP app to </a:t>
            </a:r>
            <a:r>
              <a:rPr lang="en-US" dirty="0" err="1"/>
              <a:t>WinUI</a:t>
            </a:r>
            <a:r>
              <a:rPr lang="en-US" dirty="0"/>
              <a:t>, you’ll have to leave the Xbox and HoloLens support behind. </a:t>
            </a:r>
            <a:r>
              <a:rPr lang="en-US" dirty="0" err="1"/>
              <a:t>WinUI</a:t>
            </a:r>
            <a:r>
              <a:rPr lang="en-US" dirty="0"/>
              <a:t> is Windows desktop only, unless you’re using something like Uno Platform.</a:t>
            </a:r>
          </a:p>
          <a:p>
            <a:endParaRPr lang="en-US" dirty="0"/>
          </a:p>
          <a:p>
            <a:r>
              <a:rPr lang="en-US" dirty="0"/>
              <a:t>Finally, another highly requested feature on the team’s GitHub repo is data validation for </a:t>
            </a:r>
            <a:r>
              <a:rPr lang="en-US" dirty="0" err="1"/>
              <a:t>WinUI</a:t>
            </a:r>
            <a:r>
              <a:rPr lang="en-US" dirty="0"/>
              <a:t> controls. This one could make it into the framework eventually, as there was an implementation started while </a:t>
            </a:r>
            <a:r>
              <a:rPr lang="en-US" dirty="0" err="1"/>
              <a:t>WinUI</a:t>
            </a:r>
            <a:r>
              <a:rPr lang="en-US" dirty="0"/>
              <a:t> 3’s first release was still in preview. If you have a copy of my </a:t>
            </a:r>
            <a:r>
              <a:rPr lang="en-US" dirty="0" err="1"/>
              <a:t>WinUI</a:t>
            </a:r>
            <a:r>
              <a:rPr lang="en-US" dirty="0"/>
              <a:t> book, I added data validation to an app using a workaround that’s easy to add to your own apps.</a:t>
            </a:r>
          </a:p>
          <a:p>
            <a:endParaRPr lang="en-US" dirty="0"/>
          </a:p>
          <a:p>
            <a:r>
              <a:rPr lang="en-US" dirty="0"/>
              <a:t>Now let’s look at the </a:t>
            </a:r>
            <a:r>
              <a:rPr lang="en-US" dirty="0" err="1"/>
              <a:t>WinUI</a:t>
            </a:r>
            <a:r>
              <a:rPr lang="en-US" dirty="0"/>
              <a:t> app. This one has a basic MVVM implementation.</a:t>
            </a:r>
          </a:p>
        </p:txBody>
      </p:sp>
    </p:spTree>
    <p:extLst>
      <p:ext uri="{BB962C8B-B14F-4D97-AF65-F5344CB8AC3E}">
        <p14:creationId xmlns:p14="http://schemas.microsoft.com/office/powerpoint/2010/main" val="2217941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getting into the cross-platform options. While these technically aren’t “native Windows options”, they do output a </a:t>
            </a:r>
            <a:r>
              <a:rPr lang="en-US" dirty="0" err="1"/>
              <a:t>WinUI</a:t>
            </a:r>
            <a:r>
              <a:rPr lang="en-US" dirty="0"/>
              <a:t> app for Windows.</a:t>
            </a:r>
          </a:p>
          <a:p>
            <a:endParaRPr lang="en-US" dirty="0"/>
          </a:p>
          <a:p>
            <a:r>
              <a:rPr lang="en-US" dirty="0"/>
              <a:t>If you want to build an app for Windows, and you’re also thinking about targeting other platforms, you have several options. Microsoft’s cross-platform option is .NET MAUI, the successor to </a:t>
            </a:r>
            <a:r>
              <a:rPr lang="en-US" dirty="0" err="1"/>
              <a:t>Xamarin.Forms</a:t>
            </a:r>
            <a:r>
              <a:rPr lang="en-US" dirty="0"/>
              <a:t>, which is just days away from retirement.</a:t>
            </a:r>
          </a:p>
          <a:p>
            <a:endParaRPr lang="en-US" dirty="0"/>
          </a:p>
          <a:p>
            <a:r>
              <a:rPr lang="en-US" dirty="0"/>
              <a:t>MAUI apps can be deployed to Windows, Android, iOS, macOS, and Samsung Tizen devices (watches and TVs). Linux support is often requested, but it’s not yet supported.</a:t>
            </a:r>
          </a:p>
          <a:p>
            <a:endParaRPr lang="en-US" dirty="0"/>
          </a:p>
          <a:p>
            <a:r>
              <a:rPr lang="en-US" dirty="0"/>
              <a:t>With MAUI, you can create a single codebase to target all their supported platforms.</a:t>
            </a:r>
          </a:p>
          <a:p>
            <a:r>
              <a:rPr lang="en-US" dirty="0"/>
              <a:t>  - You can create platform-specific code to access native functionality.</a:t>
            </a:r>
          </a:p>
          <a:p>
            <a:r>
              <a:rPr lang="en-US" dirty="0"/>
              <a:t>  - MAUI also has helpers to wrap many common device functions (like accessing the file system, camera, location, </a:t>
            </a:r>
            <a:r>
              <a:rPr lang="en-US" dirty="0" err="1"/>
              <a:t>etc</a:t>
            </a:r>
            <a:r>
              <a:rPr lang="en-US" dirty="0"/>
              <a:t>).</a:t>
            </a:r>
          </a:p>
          <a:p>
            <a:r>
              <a:rPr lang="en-US" dirty="0"/>
              <a:t>  - To create platform-specific UI in your XAML, there’s an </a:t>
            </a:r>
            <a:r>
              <a:rPr lang="en-US" dirty="0" err="1"/>
              <a:t>OnPlatform</a:t>
            </a:r>
            <a:r>
              <a:rPr lang="en-US" dirty="0"/>
              <a:t> markup extension to light up parts of the UI.</a:t>
            </a:r>
          </a:p>
          <a:p>
            <a:endParaRPr lang="en-US" dirty="0"/>
          </a:p>
          <a:p>
            <a:r>
              <a:rPr lang="en-US" dirty="0"/>
              <a:t>If you’ve built other XAML apps, picking up .NET MAUI is simple. The layout, styling, and binding are all similar. Some controls have slightly different names. It supports MVVM for separate of concerns and data binding.</a:t>
            </a:r>
          </a:p>
          <a:p>
            <a:endParaRPr lang="en-US" dirty="0"/>
          </a:p>
          <a:p>
            <a:r>
              <a:rPr lang="en-US" dirty="0"/>
              <a:t>However, you can also create your MAUI UI entirely in C# with the .NET Community Toolkit and C# Markup. When doing this, you can use the MVU pattern, which is similar to how Google’s Flutter apps are typically built.</a:t>
            </a:r>
          </a:p>
          <a:p>
            <a:endParaRPr lang="en-US" dirty="0"/>
          </a:p>
          <a:p>
            <a:r>
              <a:rPr lang="en-US" dirty="0"/>
              <a:t>When a MAUI app is compiled and deployed to Windows, it’s creating a </a:t>
            </a:r>
            <a:r>
              <a:rPr lang="en-US" dirty="0" err="1"/>
              <a:t>WinUI</a:t>
            </a:r>
            <a:r>
              <a:rPr lang="en-US" dirty="0"/>
              <a:t> app under the covers. So, the MAUI team is dependent on the </a:t>
            </a:r>
            <a:r>
              <a:rPr lang="en-US" dirty="0" err="1"/>
              <a:t>WinUI</a:t>
            </a:r>
            <a:r>
              <a:rPr lang="en-US" dirty="0"/>
              <a:t> team for any native Windows controls to be available. Having the Map control now available in </a:t>
            </a:r>
            <a:r>
              <a:rPr lang="en-US" dirty="0" err="1"/>
              <a:t>WinUI</a:t>
            </a:r>
            <a:r>
              <a:rPr lang="en-US" dirty="0"/>
              <a:t> helps MAUI developers too.</a:t>
            </a:r>
          </a:p>
          <a:p>
            <a:endParaRPr lang="en-US" dirty="0"/>
          </a:p>
          <a:p>
            <a:r>
              <a:rPr lang="en-US" dirty="0"/>
              <a:t>When building .NET MAUI apps, you can use Visual Studio or VS Code on Windows. On macOS, VS for Mac is no longer going to be supported, but developers can use the support in the VS Code extension.</a:t>
            </a:r>
          </a:p>
          <a:p>
            <a:endParaRPr lang="en-US" dirty="0"/>
          </a:p>
          <a:p>
            <a:r>
              <a:rPr lang="en-US" dirty="0"/>
              <a:t>There’s also a </a:t>
            </a:r>
            <a:r>
              <a:rPr lang="en-US" dirty="0" err="1"/>
              <a:t>Blazor</a:t>
            </a:r>
            <a:r>
              <a:rPr lang="en-US" dirty="0"/>
              <a:t> Hybrid app template for .NET MAUI. This allows you to build your UI with Razor components which get hosted inside a custom WebView control in the MAUI host app. There’s a session on hybrid apps in .NET MAUI later today in this room.</a:t>
            </a:r>
          </a:p>
          <a:p>
            <a:endParaRPr lang="en-US" dirty="0"/>
          </a:p>
          <a:p>
            <a:r>
              <a:rPr lang="en-US" dirty="0"/>
              <a:t>We’ll also touch on building </a:t>
            </a:r>
            <a:r>
              <a:rPr lang="en-US" dirty="0" err="1"/>
              <a:t>Blazor</a:t>
            </a:r>
            <a:r>
              <a:rPr lang="en-US" dirty="0"/>
              <a:t> Hybrid apps for Windows later. You’ll see how you can take the </a:t>
            </a:r>
            <a:r>
              <a:rPr lang="en-US" dirty="0" err="1"/>
              <a:t>Blazor</a:t>
            </a:r>
            <a:r>
              <a:rPr lang="en-US" dirty="0"/>
              <a:t> Hybrid approach on desktop with WPF or WinForms WebView hosts.</a:t>
            </a:r>
          </a:p>
        </p:txBody>
      </p:sp>
    </p:spTree>
    <p:extLst>
      <p:ext uri="{BB962C8B-B14F-4D97-AF65-F5344CB8AC3E}">
        <p14:creationId xmlns:p14="http://schemas.microsoft.com/office/powerpoint/2010/main" val="2486616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MAUI drawbacks.</a:t>
            </a:r>
          </a:p>
          <a:p>
            <a:endParaRPr lang="en-US" dirty="0"/>
          </a:p>
          <a:p>
            <a:r>
              <a:rPr lang="en-US" dirty="0"/>
              <a:t>The more platform-specific code your apps needs, the more complex your project will get. If you’re relying extensively on device hardware features, be prepared to have some platform-specific implementations to maintain in your code.</a:t>
            </a:r>
          </a:p>
          <a:p>
            <a:endParaRPr lang="en-US" dirty="0"/>
          </a:p>
          <a:p>
            <a:r>
              <a:rPr lang="en-US" dirty="0"/>
              <a:t>Like </a:t>
            </a:r>
            <a:r>
              <a:rPr lang="en-US" dirty="0" err="1"/>
              <a:t>WinUI</a:t>
            </a:r>
            <a:r>
              <a:rPr lang="en-US" dirty="0"/>
              <a:t>, there’s no XAML designer to build your UI. You will need to rely on Visual Studio Hot Reload.</a:t>
            </a:r>
          </a:p>
          <a:p>
            <a:endParaRPr lang="en-US" dirty="0"/>
          </a:p>
          <a:p>
            <a:r>
              <a:rPr lang="en-US" dirty="0"/>
              <a:t>MAUI is C# only right now. No official support exists for VB, F# or C++. You can use F# in a </a:t>
            </a:r>
            <a:r>
              <a:rPr lang="en-US" dirty="0" err="1"/>
              <a:t>Blazor</a:t>
            </a:r>
            <a:r>
              <a:rPr lang="en-US" dirty="0"/>
              <a:t> Hybrid app for MAUI (in your razor components).</a:t>
            </a:r>
          </a:p>
          <a:p>
            <a:endParaRPr lang="en-US" dirty="0"/>
          </a:p>
          <a:p>
            <a:r>
              <a:rPr lang="en-US" dirty="0"/>
              <a:t>Today, more developers are using MAUI for iOS &amp; Android than they are for Windows. The team’s top priority now is getting developers ported from Xamarin to MAUI, as support for Xamarin ends in a few days. So, Windows features and non-critical bugs in the backlog are probably not high on the list.</a:t>
            </a:r>
          </a:p>
          <a:p>
            <a:endParaRPr lang="en-US" dirty="0"/>
          </a:p>
          <a:p>
            <a:r>
              <a:rPr lang="en-US" dirty="0"/>
              <a:t>If you’re a more advanced XAML developer and use control templates to heavily customize your UI, not all MAUI controls support templating yet (like the Button control).</a:t>
            </a:r>
          </a:p>
          <a:p>
            <a:endParaRPr lang="en-US" dirty="0"/>
          </a:p>
          <a:p>
            <a:r>
              <a:rPr lang="en-US" dirty="0"/>
              <a:t>While .NET 9 is fast, any kind of abstraction like MAUI or Flutter is going to be less performant than building native apps.</a:t>
            </a:r>
          </a:p>
          <a:p>
            <a:endParaRPr lang="en-US" dirty="0"/>
          </a:p>
          <a:p>
            <a:r>
              <a:rPr lang="en-US" dirty="0"/>
              <a:t>Let’s look at the .NET MAUI shopping list app for Windows.</a:t>
            </a:r>
          </a:p>
        </p:txBody>
      </p:sp>
    </p:spTree>
    <p:extLst>
      <p:ext uri="{BB962C8B-B14F-4D97-AF65-F5344CB8AC3E}">
        <p14:creationId xmlns:p14="http://schemas.microsoft.com/office/powerpoint/2010/main" val="381244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Blazor</a:t>
            </a:r>
            <a:r>
              <a:rPr lang="en-US" dirty="0"/>
              <a:t> Hybrid on Windows (or mobile)</a:t>
            </a:r>
          </a:p>
          <a:p>
            <a:endParaRPr lang="en-US" dirty="0"/>
          </a:p>
          <a:p>
            <a:r>
              <a:rPr lang="en-US" dirty="0"/>
              <a:t>Pros</a:t>
            </a:r>
          </a:p>
          <a:p>
            <a:r>
              <a:rPr lang="en-US" dirty="0"/>
              <a:t>  - No XAML learning curve. If you know Razor pages and C#, you’re ready to go!</a:t>
            </a:r>
          </a:p>
          <a:p>
            <a:r>
              <a:rPr lang="en-US" dirty="0"/>
              <a:t>  - Again, web developers will love working with CSS instead of XAML styles.</a:t>
            </a:r>
          </a:p>
          <a:p>
            <a:r>
              <a:rPr lang="en-US" dirty="0"/>
              <a:t>  - You’re building web and using .NET. Your app can consume any other modern .NET libraries.</a:t>
            </a:r>
          </a:p>
          <a:p>
            <a:r>
              <a:rPr lang="en-US" dirty="0"/>
              <a:t>  - You can build your hybrid app inside WPF or WinForms, which makes it easy to integrate with your existing apps on those platforms.</a:t>
            </a:r>
          </a:p>
          <a:p>
            <a:endParaRPr lang="en-US" dirty="0"/>
          </a:p>
          <a:p>
            <a:r>
              <a:rPr lang="en-US" dirty="0"/>
              <a:t>Cons</a:t>
            </a:r>
          </a:p>
          <a:p>
            <a:r>
              <a:rPr lang="en-US" dirty="0"/>
              <a:t>  - Interop has its costs…. Performance, maybe bugs in the interop layer?, issues with accessibility, keyboarding, you’re dealing with support across desktop and web products.</a:t>
            </a:r>
          </a:p>
          <a:p>
            <a:r>
              <a:rPr lang="en-US" dirty="0"/>
              <a:t>  - It feels like a web app… it’s got that bouncy feeling when you drag things around.</a:t>
            </a:r>
          </a:p>
          <a:p>
            <a:endParaRPr lang="en-US" dirty="0"/>
          </a:p>
          <a:p>
            <a:r>
              <a:rPr lang="en-US" dirty="0"/>
              <a:t>Let’s take a very quick lap around a </a:t>
            </a:r>
            <a:r>
              <a:rPr lang="en-US" dirty="0" err="1"/>
              <a:t>Blazor</a:t>
            </a:r>
            <a:r>
              <a:rPr lang="en-US" dirty="0"/>
              <a:t> Hybrid app.</a:t>
            </a:r>
          </a:p>
        </p:txBody>
      </p:sp>
    </p:spTree>
    <p:extLst>
      <p:ext uri="{BB962C8B-B14F-4D97-AF65-F5344CB8AC3E}">
        <p14:creationId xmlns:p14="http://schemas.microsoft.com/office/powerpoint/2010/main" val="3885070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a:t>
            </a:r>
          </a:p>
          <a:p>
            <a:endParaRPr lang="en-US" dirty="0"/>
          </a:p>
          <a:p>
            <a:r>
              <a:rPr lang="en-US" dirty="0"/>
              <a:t>Advantages of using a 3</a:t>
            </a:r>
            <a:r>
              <a:rPr lang="en-US" baseline="30000" dirty="0"/>
              <a:t>rd</a:t>
            </a:r>
            <a:r>
              <a:rPr lang="en-US" dirty="0"/>
              <a:t> party cross-platform solution like Uno Platform or Avalonia UI.</a:t>
            </a:r>
          </a:p>
          <a:p>
            <a:endParaRPr lang="en-US" dirty="0"/>
          </a:p>
          <a:p>
            <a:r>
              <a:rPr lang="en-US" dirty="0"/>
              <a:t>You get all the MAUI platforms plus Linux!</a:t>
            </a:r>
          </a:p>
          <a:p>
            <a:endParaRPr lang="en-US" dirty="0"/>
          </a:p>
          <a:p>
            <a:r>
              <a:rPr lang="en-US" dirty="0"/>
              <a:t>With Uno, you can even use </a:t>
            </a:r>
            <a:r>
              <a:rPr lang="en-US" dirty="0" err="1"/>
              <a:t>Skia.WPF</a:t>
            </a:r>
            <a:r>
              <a:rPr lang="en-US" dirty="0"/>
              <a:t> to run on older platforms like Windows 7. If you’re only targeting Windows 10 or later, you’ll want to choose the </a:t>
            </a:r>
            <a:r>
              <a:rPr lang="en-US" dirty="0" err="1"/>
              <a:t>WinUI</a:t>
            </a:r>
            <a:r>
              <a:rPr lang="en-US" dirty="0"/>
              <a:t> option.</a:t>
            </a:r>
          </a:p>
          <a:p>
            <a:endParaRPr lang="en-US" dirty="0"/>
          </a:p>
          <a:p>
            <a:r>
              <a:rPr lang="en-US" dirty="0" err="1"/>
              <a:t>WinUI</a:t>
            </a:r>
            <a:r>
              <a:rPr lang="en-US" dirty="0"/>
              <a:t> Uno project code is nearly identical to </a:t>
            </a:r>
            <a:r>
              <a:rPr lang="en-US" dirty="0" err="1"/>
              <a:t>WinUI</a:t>
            </a:r>
            <a:r>
              <a:rPr lang="en-US" dirty="0"/>
              <a:t> code. I created an Uno app for my book by creating an Uno Platform project with their new project wizard and copy/pasting my </a:t>
            </a:r>
            <a:r>
              <a:rPr lang="en-US" dirty="0" err="1"/>
              <a:t>WinUI</a:t>
            </a:r>
            <a:r>
              <a:rPr lang="en-US" dirty="0"/>
              <a:t> project code (XAML and C#). It just works for most basic apps. Like other cross-platform code, it gets more complicated with device-specific functionality.</a:t>
            </a:r>
          </a:p>
          <a:p>
            <a:endParaRPr lang="en-US" dirty="0"/>
          </a:p>
          <a:p>
            <a:r>
              <a:rPr lang="en-US" dirty="0"/>
              <a:t>You can use C# Markup or XAML to build your UI. The new project wizard will ask you which you want to use.</a:t>
            </a:r>
          </a:p>
          <a:p>
            <a:endParaRPr lang="en-US" dirty="0"/>
          </a:p>
          <a:p>
            <a:r>
              <a:rPr lang="en-US" dirty="0"/>
              <a:t>Uno has a Figma plugin so your design team can design your app screens and generate your Uno pages.</a:t>
            </a:r>
          </a:p>
          <a:p>
            <a:endParaRPr lang="en-US" dirty="0"/>
          </a:p>
          <a:p>
            <a:r>
              <a:rPr lang="en-US" dirty="0"/>
              <a:t>Uno can create apps with Microsoft Fluent, Google Material or Apple’s Cupertino look and feel.</a:t>
            </a:r>
          </a:p>
          <a:p>
            <a:endParaRPr lang="en-US" dirty="0"/>
          </a:p>
          <a:p>
            <a:r>
              <a:rPr lang="en-US" dirty="0"/>
              <a:t>Uno has plugins for Visual Studio, VS Code or JetBrains Rider. So, you can build apps with your favorite editor or IDE.</a:t>
            </a:r>
          </a:p>
          <a:p>
            <a:endParaRPr lang="en-US" dirty="0"/>
          </a:p>
          <a:p>
            <a:r>
              <a:rPr lang="en-US" dirty="0"/>
              <a:t>CONS</a:t>
            </a:r>
          </a:p>
          <a:p>
            <a:endParaRPr lang="en-US" dirty="0"/>
          </a:p>
          <a:p>
            <a:r>
              <a:rPr lang="en-US" dirty="0"/>
              <a:t>Some of the drawbacks of platforms like Uno…</a:t>
            </a:r>
          </a:p>
          <a:p>
            <a:endParaRPr lang="en-US" dirty="0"/>
          </a:p>
          <a:p>
            <a:r>
              <a:rPr lang="en-US" dirty="0"/>
              <a:t>No official support for VB, F# or C++.</a:t>
            </a:r>
          </a:p>
          <a:p>
            <a:endParaRPr lang="en-US" dirty="0"/>
          </a:p>
          <a:p>
            <a:r>
              <a:rPr lang="en-US" dirty="0"/>
              <a:t>It’s a 3</a:t>
            </a:r>
            <a:r>
              <a:rPr lang="en-US" baseline="30000" dirty="0"/>
              <a:t>rd</a:t>
            </a:r>
            <a:r>
              <a:rPr lang="en-US" dirty="0"/>
              <a:t> party solution. Some companies that use Microsoft solutions can be hesitant to work with 3</a:t>
            </a:r>
            <a:r>
              <a:rPr lang="en-US" baseline="30000" dirty="0"/>
              <a:t>rd</a:t>
            </a:r>
            <a:r>
              <a:rPr lang="en-US" dirty="0"/>
              <a:t> party platforms.</a:t>
            </a:r>
          </a:p>
          <a:p>
            <a:endParaRPr lang="en-US" dirty="0"/>
          </a:p>
          <a:p>
            <a:r>
              <a:rPr lang="en-US" dirty="0"/>
              <a:t>There are paid options for advanced support. Avalonia also has licensing terms for app deployment.</a:t>
            </a:r>
          </a:p>
          <a:p>
            <a:endParaRPr lang="en-US" dirty="0"/>
          </a:p>
          <a:p>
            <a:r>
              <a:rPr lang="en-US" dirty="0"/>
              <a:t>Like with </a:t>
            </a:r>
            <a:r>
              <a:rPr lang="en-US" dirty="0" err="1"/>
              <a:t>WinUI</a:t>
            </a:r>
            <a:r>
              <a:rPr lang="en-US" dirty="0"/>
              <a:t> and .NET MAUI, there’s no XAML designer.</a:t>
            </a:r>
          </a:p>
          <a:p>
            <a:endParaRPr lang="en-US" dirty="0"/>
          </a:p>
          <a:p>
            <a:r>
              <a:rPr lang="en-US" dirty="0"/>
              <a:t>You have the platform-specific code issue we discussed with MAUI app development.</a:t>
            </a:r>
          </a:p>
          <a:p>
            <a:endParaRPr lang="en-US" dirty="0"/>
          </a:p>
          <a:p>
            <a:r>
              <a:rPr lang="en-US" dirty="0"/>
              <a:t>And there are similar cross-platform vs native performance concerns we discussed with MAUI.</a:t>
            </a:r>
          </a:p>
          <a:p>
            <a:endParaRPr lang="en-US" dirty="0"/>
          </a:p>
          <a:p>
            <a:r>
              <a:rPr lang="en-US" dirty="0"/>
              <a:t>Let’s take a quick look at the Uno version of our </a:t>
            </a:r>
            <a:r>
              <a:rPr lang="en-US" dirty="0" err="1"/>
              <a:t>WinUI</a:t>
            </a:r>
            <a:r>
              <a:rPr lang="en-US" dirty="0"/>
              <a:t> shopping list app.</a:t>
            </a:r>
          </a:p>
          <a:p>
            <a:endParaRPr lang="en-US" dirty="0"/>
          </a:p>
          <a:p>
            <a:r>
              <a:rPr lang="en-US" dirty="0"/>
              <a:t>If there’s time, we’ll bring up the new project wizard to look at the options there.</a:t>
            </a:r>
          </a:p>
        </p:txBody>
      </p:sp>
    </p:spTree>
    <p:extLst>
      <p:ext uri="{BB962C8B-B14F-4D97-AF65-F5344CB8AC3E}">
        <p14:creationId xmlns:p14="http://schemas.microsoft.com/office/powerpoint/2010/main" val="977400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 when deciding what to choose for a new Windows app…</a:t>
            </a:r>
          </a:p>
          <a:p>
            <a:endParaRPr lang="en-US" dirty="0"/>
          </a:p>
          <a:p>
            <a:r>
              <a:rPr lang="en-US" dirty="0"/>
              <a:t>The top recommendations today are WPF and </a:t>
            </a:r>
            <a:r>
              <a:rPr lang="en-US" dirty="0" err="1"/>
              <a:t>WinUI</a:t>
            </a:r>
            <a:r>
              <a:rPr lang="en-US" dirty="0"/>
              <a:t> for native Windows apps. For cross platform .NET development, you’ll typically go with .NET MAUI. For the reasons to use WPF and </a:t>
            </a:r>
            <a:r>
              <a:rPr lang="en-US" dirty="0" err="1"/>
              <a:t>WinUI</a:t>
            </a:r>
            <a:r>
              <a:rPr lang="en-US" dirty="0"/>
              <a:t>, you should watch the “Navigating Win32 App Development with </a:t>
            </a:r>
            <a:r>
              <a:rPr lang="en-US" dirty="0" err="1"/>
              <a:t>WinUI</a:t>
            </a:r>
            <a:r>
              <a:rPr lang="en-US" dirty="0"/>
              <a:t> and WPF” session from Microsoft Build. These two slide images are from that slide deck. I have the link to a GitHub page with links to several sessions and other resources from Microsoft’s </a:t>
            </a:r>
            <a:r>
              <a:rPr lang="en-US" dirty="0" err="1"/>
              <a:t>WinUI</a:t>
            </a:r>
            <a:r>
              <a:rPr lang="en-US" dirty="0"/>
              <a:t> team in my GitHub folder for this presentation. The next slide has that link and more.</a:t>
            </a:r>
          </a:p>
          <a:p>
            <a:endParaRPr lang="en-US" dirty="0"/>
          </a:p>
          <a:p>
            <a:r>
              <a:rPr lang="en-US" dirty="0"/>
              <a:t>What programming language does your team use?</a:t>
            </a:r>
          </a:p>
          <a:p>
            <a:r>
              <a:rPr lang="en-US" dirty="0"/>
              <a:t>Does your team have experience with existing UI frameworks?</a:t>
            </a:r>
          </a:p>
          <a:p>
            <a:r>
              <a:rPr lang="en-US" dirty="0"/>
              <a:t>Do they know XAML? Do they like it?</a:t>
            </a:r>
          </a:p>
          <a:p>
            <a:r>
              <a:rPr lang="en-US" dirty="0"/>
              <a:t>Do you need a UI designer in Visual Studio?</a:t>
            </a:r>
          </a:p>
          <a:p>
            <a:r>
              <a:rPr lang="en-US" dirty="0"/>
              <a:t>Do you need Fluent Design (or another design system)?</a:t>
            </a:r>
          </a:p>
          <a:p>
            <a:r>
              <a:rPr lang="en-US" dirty="0"/>
              <a:t>Do you want to work with .NET – maybe flutter or electron works better for your developers.</a:t>
            </a:r>
          </a:p>
          <a:p>
            <a:r>
              <a:rPr lang="en-US" dirty="0"/>
              <a:t>Do you need to support older Windows versions?</a:t>
            </a:r>
          </a:p>
          <a:p>
            <a:r>
              <a:rPr lang="en-US" dirty="0"/>
              <a:t>How about touch and pen support? How important is that experience?</a:t>
            </a:r>
          </a:p>
          <a:p>
            <a:r>
              <a:rPr lang="en-US" dirty="0"/>
              <a:t>Do you need cross-platform? Or do you think you will in the future?</a:t>
            </a:r>
          </a:p>
          <a:p>
            <a:r>
              <a:rPr lang="en-US" dirty="0"/>
              <a:t>Are you porting an existing solution? Unless you’re on Xamarin or UWP, there’s no reason you NEED to change your selected framework.</a:t>
            </a:r>
          </a:p>
          <a:p>
            <a:r>
              <a:rPr lang="en-US" dirty="0"/>
              <a:t>How long do you expect to support your app? If you’re in it for the long haul, make sure you’re using a framework that can support upgrading with .NET long-term support versions every two years.</a:t>
            </a:r>
          </a:p>
          <a:p>
            <a:r>
              <a:rPr lang="en-US" dirty="0"/>
              <a:t>Do the current features of each platform meet your needs? Are there missing features on the product roadmap?</a:t>
            </a:r>
          </a:p>
          <a:p>
            <a:endParaRPr lang="en-US" dirty="0"/>
          </a:p>
          <a:p>
            <a:r>
              <a:rPr lang="en-US" dirty="0"/>
              <a:t>What does Microsoft recommend? Well, if </a:t>
            </a:r>
            <a:r>
              <a:rPr lang="en-US" dirty="0" err="1"/>
              <a:t>WinUI</a:t>
            </a:r>
            <a:r>
              <a:rPr lang="en-US" dirty="0"/>
              <a:t> and Windows App SDK has the features you need, you should choose that. From the Windows team’s perspective, it’s the hero framework moving forward. If it doesn’t have what you need, look at WPF. WPF is also great for building complex, enterprise apps with multiple Windows. If you’re modernizing an existing WPF app, WPF with .NET 8 or 9 is probably your best choice. It’s still getting new features and is not going anywhere.</a:t>
            </a:r>
          </a:p>
          <a:p>
            <a:endParaRPr lang="en-US" dirty="0"/>
          </a:p>
          <a:p>
            <a:r>
              <a:rPr lang="en-US" dirty="0"/>
              <a:t>Absolutely don’t want to touch XAML and love .NET? You can use C# Markup with Uno or MAUI for cross-platform options, or you can stay native to Windows go with the tried-and-true WinForms option.</a:t>
            </a:r>
          </a:p>
        </p:txBody>
      </p:sp>
    </p:spTree>
    <p:extLst>
      <p:ext uri="{BB962C8B-B14F-4D97-AF65-F5344CB8AC3E}">
        <p14:creationId xmlns:p14="http://schemas.microsoft.com/office/powerpoint/2010/main" val="161089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bit about me…</a:t>
            </a:r>
          </a:p>
          <a:p>
            <a:endParaRPr lang="en-US" dirty="0"/>
          </a:p>
          <a:p>
            <a:r>
              <a:rPr lang="en-US" dirty="0"/>
              <a:t>I’ve been working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for over 17 years.</a:t>
            </a:r>
          </a:p>
          <a:p>
            <a:endParaRPr lang="en-US" dirty="0"/>
          </a:p>
          <a:p>
            <a:r>
              <a:rPr lang="en-US" dirty="0"/>
              <a:t>I’ve also written three books in the last four years, including two editions of Learn </a:t>
            </a:r>
            <a:r>
              <a:rPr lang="en-US" dirty="0" err="1"/>
              <a:t>WinUI</a:t>
            </a:r>
            <a:r>
              <a:rPr lang="en-US" dirty="0"/>
              <a:t> 3 and a book on parallel programming with C# and .NET. You can find them all on Amazon. Just search for my name.</a:t>
            </a:r>
          </a:p>
          <a:p>
            <a:endParaRPr lang="en-US" dirty="0"/>
          </a:p>
          <a:p>
            <a:r>
              <a:rPr lang="en-US" dirty="0"/>
              <a:t>Writing those books led me to a full-time career in writing. I joined Microsoft about three years ago as a content developer. I write documentation, training modules, and code samples on Microsoft Learn for the Windows developer docs team. Our team maintains the docs for Windows client apps and APIs.</a:t>
            </a:r>
          </a:p>
          <a:p>
            <a:endParaRPr lang="en-US" dirty="0"/>
          </a:p>
          <a:p>
            <a:r>
              <a:rPr lang="en-US" dirty="0"/>
              <a:t>And… in my spare time, I’m also a conference organizer.</a:t>
            </a:r>
          </a:p>
        </p:txBody>
      </p:sp>
    </p:spTree>
    <p:extLst>
      <p:ext uri="{BB962C8B-B14F-4D97-AF65-F5344CB8AC3E}">
        <p14:creationId xmlns:p14="http://schemas.microsoft.com/office/powerpoint/2010/main" val="4187778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resources you can use to help your team decide which platform to choose for your next project.</a:t>
            </a:r>
          </a:p>
          <a:p>
            <a:endParaRPr lang="en-US" dirty="0"/>
          </a:p>
          <a:p>
            <a:r>
              <a:rPr lang="en-US" dirty="0"/>
              <a:t>You can get this slide deck on my GitHub “speaking” repo (alvinashcraft/speaking), along with a larger list of links and the two Visual Studio solutions I used today.</a:t>
            </a:r>
          </a:p>
        </p:txBody>
      </p:sp>
    </p:spTree>
    <p:extLst>
      <p:ext uri="{BB962C8B-B14F-4D97-AF65-F5344CB8AC3E}">
        <p14:creationId xmlns:p14="http://schemas.microsoft.com/office/powerpoint/2010/main" val="1883233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dirty="0"/>
              <a:t>Any other questions or thoughts?</a:t>
            </a:r>
          </a:p>
          <a:p>
            <a:endParaRPr lang="en-US" dirty="0"/>
          </a:p>
          <a:p>
            <a:r>
              <a:rPr lang="en-US" dirty="0"/>
              <a:t>If you have questions or want to chat later</a:t>
            </a:r>
            <a:r>
              <a:rPr lang="en-US"/>
              <a:t>, you can reach out here.</a:t>
            </a:r>
            <a:endParaRPr lang="en-US" dirty="0"/>
          </a:p>
        </p:txBody>
      </p:sp>
    </p:spTree>
    <p:extLst>
      <p:ext uri="{BB962C8B-B14F-4D97-AF65-F5344CB8AC3E}">
        <p14:creationId xmlns:p14="http://schemas.microsoft.com/office/powerpoint/2010/main" val="273228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look the agenda for the next hour.</a:t>
            </a:r>
          </a:p>
          <a:p>
            <a:endParaRPr lang="en-US" dirty="0"/>
          </a:p>
          <a:p>
            <a:r>
              <a:rPr lang="en-US" dirty="0"/>
              <a:t>We’ll start with a brief review of Windows development’s evolution since the introduction of .NET Framework.</a:t>
            </a:r>
          </a:p>
          <a:p>
            <a:endParaRPr lang="en-US" dirty="0"/>
          </a:p>
          <a:p>
            <a:r>
              <a:rPr lang="en-US" dirty="0"/>
              <a:t>Then we’ll review some reasons why you might decide to choose each of these UI frameworks, followed by a look at some code for each of them.</a:t>
            </a:r>
          </a:p>
          <a:p>
            <a:endParaRPr lang="en-US" dirty="0"/>
          </a:p>
          <a:p>
            <a:r>
              <a:rPr lang="en-US" dirty="0"/>
              <a:t>I created the same sample app using each framework. It’s a simple shopping list app that loads a few rows sample data. Each app shares the same code to generate the sample data. You can add more items, mark them as purchased or remove them from your list. We’ll see the similarities and differences, and you’ll see my amazing UI design skills, especially when we get to the </a:t>
            </a:r>
            <a:r>
              <a:rPr lang="en-US" dirty="0" err="1"/>
              <a:t>Blazor</a:t>
            </a:r>
            <a:r>
              <a:rPr lang="en-US" dirty="0"/>
              <a:t> hybrid app.</a:t>
            </a:r>
          </a:p>
          <a:p>
            <a:endParaRPr lang="en-US" dirty="0"/>
          </a:p>
          <a:p>
            <a:r>
              <a:rPr lang="en-US" dirty="0"/>
              <a:t>We’ll finish up with some guidelines you can use when selecting a framework for your next Windows project.</a:t>
            </a:r>
          </a:p>
          <a:p>
            <a:endParaRPr lang="en-US" dirty="0"/>
          </a:p>
          <a:p>
            <a:r>
              <a:rPr lang="en-US" dirty="0"/>
              <a:t>And we’ll review some online resources you can keep handy, and we’ll have some time for Q&amp;A. But feel free to ask questions as we go.</a:t>
            </a:r>
          </a:p>
        </p:txBody>
      </p:sp>
    </p:spTree>
    <p:extLst>
      <p:ext uri="{BB962C8B-B14F-4D97-AF65-F5344CB8AC3E}">
        <p14:creationId xmlns:p14="http://schemas.microsoft.com/office/powerpoint/2010/main" val="1376492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simplified history of the UI frameworks for .NET developers since .NET’s introduction in 2002.</a:t>
            </a:r>
          </a:p>
          <a:p>
            <a:endParaRPr lang="en-US" dirty="0"/>
          </a:p>
          <a:p>
            <a:r>
              <a:rPr lang="en-US" dirty="0"/>
              <a:t>WinForms has been there for every step of the way. Even before WinForms and .NET, Microsoft has had a forms designer for Windows apps. In 1991, Bill Gates demoed the first VB form designer.</a:t>
            </a:r>
          </a:p>
          <a:p>
            <a:endParaRPr lang="en-US" dirty="0"/>
          </a:p>
          <a:p>
            <a:r>
              <a:rPr lang="en-US" dirty="0"/>
              <a:t>WPF was introduced with Windows Vista in 2006 and was the first XAML-based UI framework from Microsoft. WPF became a big deal for enterprise developers and quickly became the de-facto choice for businesses building enterprise Windows apps on Microsoft’s stack.</a:t>
            </a:r>
          </a:p>
          <a:p>
            <a:endParaRPr lang="en-US" dirty="0"/>
          </a:p>
          <a:p>
            <a:r>
              <a:rPr lang="en-US" dirty="0"/>
              <a:t>We’ll skip over the Windows 8 XAML apps that debuted in 2012 and talk briefly about UWP apps. They were introduced in 2015 with Windows 10, and UWP apps gave developers a way to target Windows on desktops, phones, HoloLens, and Xbox with a single code base. They had some success with ISVs building consumer apps but never got much traction in the enterprise. WPF stayed strong there and many folks started moving to web development.</a:t>
            </a:r>
          </a:p>
          <a:p>
            <a:endParaRPr lang="en-US" dirty="0"/>
          </a:p>
          <a:p>
            <a:r>
              <a:rPr lang="en-US" dirty="0"/>
              <a:t>2021 gave use two new options for Windows apps: </a:t>
            </a:r>
            <a:r>
              <a:rPr lang="en-US" dirty="0" err="1"/>
              <a:t>WinUI</a:t>
            </a:r>
            <a:r>
              <a:rPr lang="en-US" dirty="0"/>
              <a:t> 3 (which ships with the Windows App SDK) and </a:t>
            </a:r>
            <a:r>
              <a:rPr lang="en-US" dirty="0" err="1"/>
              <a:t>Blazor</a:t>
            </a:r>
            <a:r>
              <a:rPr lang="en-US" dirty="0"/>
              <a:t> Hybrid apps. </a:t>
            </a:r>
            <a:r>
              <a:rPr lang="en-US" dirty="0" err="1"/>
              <a:t>WinUI</a:t>
            </a:r>
            <a:r>
              <a:rPr lang="en-US" dirty="0"/>
              <a:t> 3 was launched as a successor to UWP, and </a:t>
            </a:r>
            <a:r>
              <a:rPr lang="en-US" dirty="0" err="1"/>
              <a:t>Blazor</a:t>
            </a:r>
            <a:r>
              <a:rPr lang="en-US" dirty="0"/>
              <a:t> Hybrid apps introduced a way for web developers to build desktop and mobile clients with .NET and Razor pages.</a:t>
            </a:r>
          </a:p>
          <a:p>
            <a:endParaRPr lang="en-US" dirty="0"/>
          </a:p>
          <a:p>
            <a:r>
              <a:rPr lang="en-US" dirty="0"/>
              <a:t>We’ll also talk about some options that allow you to target multiple platforms. .NET MAUI is the successor to </a:t>
            </a:r>
            <a:r>
              <a:rPr lang="en-US" dirty="0" err="1"/>
              <a:t>Xamarin.Forms</a:t>
            </a:r>
            <a:r>
              <a:rPr lang="en-US" dirty="0"/>
              <a:t>, and it allows you to use XAML and C# to build apps for Windows, macOS, and mobile devices. There are some third-party options that we’ll touch on too. Uno Platform and Avalonia UI both target the same platforms as MAUI in addition to Linux and web support (with </a:t>
            </a:r>
            <a:r>
              <a:rPr lang="en-US" dirty="0" err="1"/>
              <a:t>WebAssembly</a:t>
            </a:r>
            <a:r>
              <a:rPr lang="en-US" dirty="0"/>
              <a:t>).</a:t>
            </a:r>
          </a:p>
        </p:txBody>
      </p:sp>
    </p:spTree>
    <p:extLst>
      <p:ext uri="{BB962C8B-B14F-4D97-AF65-F5344CB8AC3E}">
        <p14:creationId xmlns:p14="http://schemas.microsoft.com/office/powerpoint/2010/main" val="233452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have time to talk about every option available for building apps for Windows. With only 60 minutes and quick demos of each project to get to, we’ve omitted plenty of great options.</a:t>
            </a:r>
          </a:p>
          <a:p>
            <a:endParaRPr lang="en-US" dirty="0"/>
          </a:p>
          <a:p>
            <a:r>
              <a:rPr lang="en-US" dirty="0"/>
              <a:t>React Native for Windows is a great option if you’re a JavaScript developer, as are PWAs and Electron apps (if you users have plenty of RAM).</a:t>
            </a:r>
          </a:p>
          <a:p>
            <a:endParaRPr lang="en-US" dirty="0"/>
          </a:p>
          <a:p>
            <a:r>
              <a:rPr lang="en-US" dirty="0"/>
              <a:t>You could keep your app in the browser with JavaScript, </a:t>
            </a:r>
            <a:r>
              <a:rPr lang="en-US" dirty="0" err="1"/>
              <a:t>Blazor</a:t>
            </a:r>
            <a:r>
              <a:rPr lang="en-US" dirty="0"/>
              <a:t> or ASP.NET Core with Razor pages.</a:t>
            </a:r>
          </a:p>
          <a:p>
            <a:endParaRPr lang="en-US" dirty="0"/>
          </a:p>
          <a:p>
            <a:r>
              <a:rPr lang="en-US" dirty="0"/>
              <a:t>If you’re a hardcore C++ developer, there are new Win32 APIs coming in every new Windows SDK release.</a:t>
            </a:r>
          </a:p>
          <a:p>
            <a:endParaRPr lang="en-US" dirty="0"/>
          </a:p>
          <a:p>
            <a:r>
              <a:rPr lang="en-US" dirty="0"/>
              <a:t>Flutter is Google’s cross-platform app solution that uses the Dart language.</a:t>
            </a:r>
          </a:p>
          <a:p>
            <a:endParaRPr lang="en-US" dirty="0"/>
          </a:p>
          <a:p>
            <a:r>
              <a:rPr lang="en-US" dirty="0"/>
              <a:t>And then there’s VB6.</a:t>
            </a:r>
          </a:p>
        </p:txBody>
      </p:sp>
    </p:spTree>
    <p:extLst>
      <p:ext uri="{BB962C8B-B14F-4D97-AF65-F5344CB8AC3E}">
        <p14:creationId xmlns:p14="http://schemas.microsoft.com/office/powerpoint/2010/main" val="3281088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examples of Windows UIs that were created with some of the frameworks we’re discussing today.</a:t>
            </a:r>
          </a:p>
          <a:p>
            <a:endParaRPr lang="en-US" dirty="0"/>
          </a:p>
          <a:p>
            <a:r>
              <a:rPr lang="en-US" dirty="0"/>
              <a:t>The two on the left are both WinForms.</a:t>
            </a:r>
          </a:p>
          <a:p>
            <a:endParaRPr lang="en-US" dirty="0"/>
          </a:p>
          <a:p>
            <a:r>
              <a:rPr lang="en-US" dirty="0"/>
              <a:t>The upper-left screenshot is probably the type of UI you picture when you hear Windows Forms. It looks very Windows 7… utilitarian. This is a screenshot of the sample app will be exploring later in this session.</a:t>
            </a:r>
          </a:p>
          <a:p>
            <a:endParaRPr lang="en-US" dirty="0"/>
          </a:p>
          <a:p>
            <a:r>
              <a:rPr lang="en-US" dirty="0"/>
              <a:t>The lower left is a WinForms UI with some third-party controls and theming applied. This particular example was taken from DevExpress. With the help of third parties, there’s a lot you can create with modern .NET’s Windows Forms.</a:t>
            </a:r>
          </a:p>
          <a:p>
            <a:endParaRPr lang="en-US" dirty="0"/>
          </a:p>
          <a:p>
            <a:r>
              <a:rPr lang="en-US" dirty="0"/>
              <a:t>The screen in the middle probably looks familiar. That’s Visual Studio 2022. Nearly all the Visual Studio UI is WPF. There are a few remaining legacy dialogs (like the Options dialog), but it’s mostly WPF.</a:t>
            </a:r>
          </a:p>
          <a:p>
            <a:endParaRPr lang="en-US" dirty="0"/>
          </a:p>
          <a:p>
            <a:r>
              <a:rPr lang="en-US" dirty="0"/>
              <a:t>The screens below Visual Studio were created with .NET MAUI. Microsoft built a weather sample app that’s responsive to different desktop and mobile form factors. You can get the source code for this app on GitHub. Just search for .NET MAUI weather sample app.</a:t>
            </a:r>
          </a:p>
          <a:p>
            <a:endParaRPr lang="en-US" dirty="0"/>
          </a:p>
          <a:p>
            <a:r>
              <a:rPr lang="en-US" dirty="0"/>
              <a:t>The top right image is a screenshot of Windows File Explorer in Windows 11. The latest builds of Windows 11 have a File Explorer that was created with </a:t>
            </a:r>
            <a:r>
              <a:rPr lang="en-US" dirty="0" err="1"/>
              <a:t>WinUI</a:t>
            </a:r>
            <a:r>
              <a:rPr lang="en-US" dirty="0"/>
              <a:t>. Microsoft and some key partners like Apple and Adobe have been using </a:t>
            </a:r>
            <a:r>
              <a:rPr lang="en-US" dirty="0" err="1"/>
              <a:t>WinUI</a:t>
            </a:r>
            <a:r>
              <a:rPr lang="en-US" dirty="0"/>
              <a:t> to create some high-profile desktop apps over the last couple of years.</a:t>
            </a:r>
          </a:p>
          <a:p>
            <a:endParaRPr lang="en-US" dirty="0"/>
          </a:p>
          <a:p>
            <a:r>
              <a:rPr lang="en-US" dirty="0"/>
              <a:t>The Apple Music app is the last image here. You can download the Apple Music, Apple TV, and Apple Devices apps from the Microsoft Store. All three were built with </a:t>
            </a:r>
            <a:r>
              <a:rPr lang="en-US" dirty="0" err="1"/>
              <a:t>WinUI</a:t>
            </a:r>
            <a:r>
              <a:rPr lang="en-US" dirty="0"/>
              <a:t>. Adobe’s </a:t>
            </a:r>
            <a:r>
              <a:rPr lang="en-US" dirty="0" err="1"/>
              <a:t>WinUI</a:t>
            </a:r>
            <a:r>
              <a:rPr lang="en-US" dirty="0"/>
              <a:t> app is called Fresco, you can also install Fresco from the Microsoft Store.</a:t>
            </a:r>
          </a:p>
        </p:txBody>
      </p:sp>
    </p:spTree>
    <p:extLst>
      <p:ext uri="{BB962C8B-B14F-4D97-AF65-F5344CB8AC3E}">
        <p14:creationId xmlns:p14="http://schemas.microsoft.com/office/powerpoint/2010/main" val="79166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some details with each framework, starting with Windows Forms. WinForms is probably still the most used Windows framework when it comes to starting a new project.</a:t>
            </a:r>
          </a:p>
          <a:p>
            <a:endParaRPr lang="en-US" dirty="0"/>
          </a:p>
          <a:p>
            <a:r>
              <a:rPr lang="en-US" dirty="0"/>
              <a:t>.NET developers love WinForms because it lets you build apps fast. It has a visual drag &amp; drop designer to build your UI, and everything is C# (or VB) code. There’s no separate language or markup used to build the UI.</a:t>
            </a:r>
          </a:p>
          <a:p>
            <a:endParaRPr lang="en-US" dirty="0"/>
          </a:p>
          <a:p>
            <a:r>
              <a:rPr lang="en-US" dirty="0"/>
              <a:t>As we saw on the previous slide, there has been strong third-party support for WinForms controls for years (decades, really).</a:t>
            </a:r>
          </a:p>
          <a:p>
            <a:endParaRPr lang="en-US" dirty="0"/>
          </a:p>
          <a:p>
            <a:r>
              <a:rPr lang="en-US" dirty="0"/>
              <a:t>You have two options when you create a new WinForms project. You’ll typically want to select the modern .NET option (that’s .NET 9 today), but you still do have the option to create a new WinForms project on .NET Framework. The templates for both are part of Visual Studio 2022. If you have clients running unsupported Windows 7 machines, you can still build and maintain .NET client apps for them.</a:t>
            </a:r>
          </a:p>
          <a:p>
            <a:endParaRPr lang="en-US" dirty="0"/>
          </a:p>
          <a:p>
            <a:r>
              <a:rPr lang="en-US" dirty="0"/>
              <a:t>If you have existing .NET Framework WinForms apps that you’d like to modernize, Microsoft has a .NET Upgrade tool you can use to move them to .NET 9 to take advantage of the performance and features of today’s .NET.</a:t>
            </a:r>
          </a:p>
          <a:p>
            <a:r>
              <a:rPr lang="en-US" dirty="0"/>
              <a:t>	This tool can also upgrade legacy WPF apps to WPF on .NET 8, </a:t>
            </a:r>
            <a:r>
              <a:rPr lang="en-US" dirty="0" err="1"/>
              <a:t>Xamarin.Forms</a:t>
            </a:r>
            <a:r>
              <a:rPr lang="en-US" dirty="0"/>
              <a:t> apps to .NET MAUI, or UWP apps to </a:t>
            </a:r>
            <a:r>
              <a:rPr lang="en-US" dirty="0" err="1"/>
              <a:t>WinUI</a:t>
            </a:r>
            <a:r>
              <a:rPr lang="en-US" dirty="0"/>
              <a:t>. The tool will also provide a list of any issues encountered during the upgrade.</a:t>
            </a:r>
          </a:p>
          <a:p>
            <a:endParaRPr lang="en-US" dirty="0"/>
          </a:p>
          <a:p>
            <a:r>
              <a:rPr lang="en-US" dirty="0"/>
              <a:t>Windows Forms is still supported and under active development. There are some new async APIs and experimental Dark Mode support in .NET 9. You can visit this page on GitHub to review their public roadmap and see upcoming features.</a:t>
            </a:r>
          </a:p>
          <a:p>
            <a:endParaRPr lang="en-US" dirty="0"/>
          </a:p>
          <a:p>
            <a:r>
              <a:rPr lang="en-US" dirty="0"/>
              <a:t>Because there’s no XAML, CSS, or any other UI language to learn. Every .NET developer can be a WinForms developers.</a:t>
            </a:r>
          </a:p>
        </p:txBody>
      </p:sp>
    </p:spTree>
    <p:extLst>
      <p:ext uri="{BB962C8B-B14F-4D97-AF65-F5344CB8AC3E}">
        <p14:creationId xmlns:p14="http://schemas.microsoft.com/office/powerpoint/2010/main" val="337115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touch on a few reasons why you might not choose Windows Forms, and then we’ll look at the sample app.</a:t>
            </a:r>
          </a:p>
          <a:p>
            <a:endParaRPr lang="en-US" dirty="0"/>
          </a:p>
          <a:p>
            <a:r>
              <a:rPr lang="en-US" dirty="0"/>
              <a:t>Without any custom theming applied, WinForms looks dated. It’s had some updates to improve the UI over the years, but you won’t be implementing Microsoft Fluent Design in a WinForms app any time soon.</a:t>
            </a:r>
          </a:p>
          <a:p>
            <a:endParaRPr lang="en-US" dirty="0"/>
          </a:p>
          <a:p>
            <a:r>
              <a:rPr lang="en-US" dirty="0"/>
              <a:t>The XAML-based frameworks can take advantage of rendering on modern GPUs, improving the performance of complex UIs.</a:t>
            </a:r>
          </a:p>
          <a:p>
            <a:endParaRPr lang="en-US" dirty="0"/>
          </a:p>
          <a:p>
            <a:r>
              <a:rPr lang="en-US" dirty="0"/>
              <a:t>There’s no C++ language support for WinForms projects (or F# for that matter). It’s C# and VB only.</a:t>
            </a:r>
          </a:p>
          <a:p>
            <a:endParaRPr lang="en-US" dirty="0"/>
          </a:p>
          <a:p>
            <a:r>
              <a:rPr lang="en-US" dirty="0"/>
              <a:t>The built-in support for switching between light &amp; dark themes when users update their Windows theme has been added as an experimental feature in .NET 9. We also saw earlier that there are third-party theming options for with light and dark themes though.</a:t>
            </a:r>
          </a:p>
          <a:p>
            <a:endParaRPr lang="en-US" dirty="0"/>
          </a:p>
          <a:p>
            <a:r>
              <a:rPr lang="en-US" dirty="0"/>
              <a:t>It’s also not the best choice if touch input or inking are important to your users.</a:t>
            </a:r>
          </a:p>
          <a:p>
            <a:endParaRPr lang="en-US" dirty="0"/>
          </a:p>
          <a:p>
            <a:r>
              <a:rPr lang="en-US" dirty="0"/>
              <a:t>OK, let’s look at some code!</a:t>
            </a:r>
          </a:p>
        </p:txBody>
      </p:sp>
    </p:spTree>
    <p:extLst>
      <p:ext uri="{BB962C8B-B14F-4D97-AF65-F5344CB8AC3E}">
        <p14:creationId xmlns:p14="http://schemas.microsoft.com/office/powerpoint/2010/main" val="86000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WPF…</a:t>
            </a:r>
          </a:p>
          <a:p>
            <a:endParaRPr lang="en-US" dirty="0"/>
          </a:p>
          <a:p>
            <a:r>
              <a:rPr lang="en-US" dirty="0"/>
              <a:t>WPF apps have a XAML-based UI. If you’re not familiar with XAML, it’s a schema-bound XML markup language with support for data binding, styles, and loading static and dynamic resources.</a:t>
            </a:r>
          </a:p>
          <a:p>
            <a:endParaRPr lang="en-US" dirty="0"/>
          </a:p>
          <a:p>
            <a:r>
              <a:rPr lang="en-US" dirty="0"/>
              <a:t>Visual Studio provides a UI designer for WPF, as well as XAML Hot Reload for making simple UI changes while debugging without having to stop and start your debugging session. Visual Studio doesn’t always generate the best XAML when adding or moving items in the designer, but it’s a great tool for learning or to use as a preview tool when manually editing the XAML.</a:t>
            </a:r>
          </a:p>
          <a:p>
            <a:endParaRPr lang="en-US" dirty="0"/>
          </a:p>
          <a:p>
            <a:r>
              <a:rPr lang="en-US" dirty="0"/>
              <a:t>As I mentioned on the WinForms slide, XAML-based UIs are GPU accelerated, which means they’re rendered by the DirectX pipeline. This helps with UI rendering performance, offloading some work from the CPU.</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binding in WPF is extremely powerful and lends itself to using the Model-View-</a:t>
            </a:r>
            <a:r>
              <a:rPr lang="en-US" dirty="0" err="1"/>
              <a:t>ViewModel</a:t>
            </a:r>
            <a:r>
              <a:rPr lang="en-US" dirty="0"/>
              <a:t> (or MVVM) pattern. Visual Studio also has tools for debugging data binding errors and for analyzing the WPF visual tree – that’s the hierarchy of controls/elements in the UI.</a:t>
            </a:r>
          </a:p>
          <a:p>
            <a:endParaRPr lang="en-US" dirty="0"/>
          </a:p>
          <a:p>
            <a:r>
              <a:rPr lang="en-US" dirty="0"/>
              <a:t>Like WinForms, WPF has .NET 9 and .NET Framework project options and extensive third-party library support.</a:t>
            </a:r>
          </a:p>
          <a:p>
            <a:endParaRPr lang="en-US" dirty="0"/>
          </a:p>
          <a:p>
            <a:r>
              <a:rPr lang="en-US" dirty="0"/>
              <a:t>It’s under active development, and if you check out the roadmap on GitHub, you’ll see that they’re working on built-in theming support for Windows 11 in .NET 9. WPF apps will finally have a more modern look out-of-the-box. We’ll see it in a minute.</a:t>
            </a:r>
          </a:p>
          <a:p>
            <a:endParaRPr lang="en-US" dirty="0"/>
          </a:p>
          <a:p>
            <a:r>
              <a:rPr lang="en-US" dirty="0"/>
              <a:t>WPF is the framework of choice for many companies building complex line-of-business apps for Windows today.</a:t>
            </a:r>
          </a:p>
        </p:txBody>
      </p:sp>
    </p:spTree>
    <p:extLst>
      <p:ext uri="{BB962C8B-B14F-4D97-AF65-F5344CB8AC3E}">
        <p14:creationId xmlns:p14="http://schemas.microsoft.com/office/powerpoint/2010/main" val="394440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874135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3020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2810566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3351931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88F999-7A4E-6B4F-9FED-EF75B73AD044}" type="datetimeFigureOut">
              <a:rPr lang="en-US" smtClean="0"/>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049698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88F999-7A4E-6B4F-9FED-EF75B73AD044}" type="datetimeFigureOut">
              <a:rPr lang="en-US" smtClean="0"/>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67058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371944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11299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Tree>
    <p:extLst>
      <p:ext uri="{BB962C8B-B14F-4D97-AF65-F5344CB8AC3E}">
        <p14:creationId xmlns:p14="http://schemas.microsoft.com/office/powerpoint/2010/main" val="23763255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671934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4261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274312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63581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79825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3372281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787787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3.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D088F999-7A4E-6B4F-9FED-EF75B73AD044}" type="datetimeFigureOut">
              <a:rPr lang="en-US" smtClean="0"/>
              <a:t>3/1/2025</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86682379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otnet/maui/wiki/Roadmap"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hyperlink" Target="https://www.amazon.com/stores/author/B08WLD35BX" TargetMode="External"/><Relationship Id="rId3" Type="http://schemas.openxmlformats.org/officeDocument/2006/relationships/hyperlink" Target="https://learn.microsoft.com/training/modules/windows-choose-best-app-framework/" TargetMode="External"/><Relationship Id="rId7" Type="http://schemas.openxmlformats.org/officeDocument/2006/relationships/hyperlink" Target="https://learn.microsoft.com/aspnet/core/blazor/hybrid/tutorials/wpf"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hyperlink" Target="https://docs.avaloniaui.net/" TargetMode="External"/><Relationship Id="rId11" Type="http://schemas.openxmlformats.org/officeDocument/2006/relationships/image" Target="../media/image18.png"/><Relationship Id="rId5" Type="http://schemas.openxmlformats.org/officeDocument/2006/relationships/hyperlink" Target="https://platform.uno/docs/articles/intro.html" TargetMode="External"/><Relationship Id="rId10" Type="http://schemas.openxmlformats.org/officeDocument/2006/relationships/hyperlink" Target="https://github.com/alvinashcraft/speaking/" TargetMode="External"/><Relationship Id="rId4" Type="http://schemas.openxmlformats.org/officeDocument/2006/relationships/hyperlink" Target="https://learn.microsoft.com/windows/apps/get-started/" TargetMode="External"/><Relationship Id="rId9" Type="http://schemas.openxmlformats.org/officeDocument/2006/relationships/hyperlink" Target="https://about.me/alvinashcraf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9.jpeg"/><Relationship Id="rId5" Type="http://schemas.openxmlformats.org/officeDocument/2006/relationships/hyperlink" Target="https://www.linkedin.com/in/alvinashcraft/" TargetMode="External"/><Relationship Id="rId4" Type="http://schemas.openxmlformats.org/officeDocument/2006/relationships/hyperlink" Target="https://bsky.app/profile/alvinashcraft.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Fh_UDQnboRw?si=vO9IUCn05qW_w8PO" TargetMode="Externa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otnet/winforms/blob/main/docs/roadmap.md"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tnet/wpf/blob/main/roadmap.md"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381000" y="32575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chemeClr val="accent2"/>
                </a:solidFill>
                <a:latin typeface="Arial" charset="0"/>
              </a:rPr>
              <a:t>Alvin Ashcraft</a:t>
            </a:r>
            <a:endParaRPr lang="en-US" sz="2800" b="1" dirty="0">
              <a:solidFill>
                <a:schemeClr val="accent2"/>
              </a:solidFill>
              <a:latin typeface="Arial" charset="0"/>
              <a:cs typeface="+mn-cs"/>
            </a:endParaRPr>
          </a:p>
          <a:p>
            <a:pPr>
              <a:defRPr/>
            </a:pPr>
            <a:r>
              <a:rPr lang="en-US" sz="2400" b="1" dirty="0">
                <a:solidFill>
                  <a:schemeClr val="accent2"/>
                </a:solidFill>
                <a:latin typeface="Arial" charset="0"/>
              </a:rPr>
              <a:t>Sr. Content Developer</a:t>
            </a:r>
          </a:p>
          <a:p>
            <a:pPr>
              <a:defRPr/>
            </a:pPr>
            <a:r>
              <a:rPr lang="en-US" sz="2400" b="1" dirty="0">
                <a:solidFill>
                  <a:schemeClr val="accent2"/>
                </a:solidFill>
                <a:latin typeface="Arial" charset="0"/>
              </a:rPr>
              <a:t>Microsoft</a:t>
            </a:r>
          </a:p>
          <a:p>
            <a:pPr eaLnBrk="1" hangingPunct="1">
              <a:defRPr/>
            </a:pPr>
            <a:endParaRPr lang="en-US" b="1" dirty="0">
              <a:solidFill>
                <a:schemeClr val="accent2"/>
              </a:solidFill>
              <a:latin typeface="Arial" charset="0"/>
              <a:cs typeface="+mn-cs"/>
            </a:endParaRPr>
          </a:p>
          <a:p>
            <a:pPr eaLnBrk="1" hangingPunct="1">
              <a:defRPr/>
            </a:pPr>
            <a:endParaRPr lang="en-US" sz="1400" dirty="0">
              <a:solidFill>
                <a:schemeClr val="accent2"/>
              </a:solidFill>
              <a:latin typeface="Times New Roman" pitchFamily="28" charset="0"/>
              <a:cs typeface="+mn-cs"/>
            </a:endParaRPr>
          </a:p>
        </p:txBody>
      </p:sp>
      <p:sp>
        <p:nvSpPr>
          <p:cNvPr id="8" name="Rectangle 3"/>
          <p:cNvSpPr txBox="1">
            <a:spLocks noChangeArrowheads="1"/>
          </p:cNvSpPr>
          <p:nvPr/>
        </p:nvSpPr>
        <p:spPr bwMode="auto">
          <a:xfrm>
            <a:off x="381000" y="1289050"/>
            <a:ext cx="86106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tx2"/>
                </a:solidFill>
                <a:effectLst/>
              </a:rPr>
              <a:t>Building a Native App for Windows:</a:t>
            </a:r>
          </a:p>
          <a:p>
            <a:pPr>
              <a:lnSpc>
                <a:spcPct val="80000"/>
              </a:lnSpc>
              <a:defRPr/>
            </a:pPr>
            <a:r>
              <a:rPr lang="en-US" sz="3600" b="1" dirty="0">
                <a:solidFill>
                  <a:schemeClr val="tx2"/>
                </a:solidFill>
                <a:effectLst/>
              </a:rPr>
              <a:t>Which UI Framework Should You Use?</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269C-73F2-D4EB-A4FC-1B55A763C82F}"/>
              </a:ext>
            </a:extLst>
          </p:cNvPr>
          <p:cNvSpPr>
            <a:spLocks noGrp="1"/>
          </p:cNvSpPr>
          <p:nvPr>
            <p:ph type="title"/>
          </p:nvPr>
        </p:nvSpPr>
        <p:spPr>
          <a:xfrm>
            <a:off x="4152550" y="457200"/>
            <a:ext cx="2802951" cy="990600"/>
          </a:xfrm>
        </p:spPr>
        <p:txBody>
          <a:bodyPr>
            <a:normAutofit/>
          </a:bodyPr>
          <a:lstStyle/>
          <a:p>
            <a:r>
              <a:rPr lang="en-US" dirty="0"/>
              <a:t>WPF Drawbacks &amp; Demo</a:t>
            </a:r>
          </a:p>
        </p:txBody>
      </p:sp>
      <p:sp>
        <p:nvSpPr>
          <p:cNvPr id="3" name="Content Placeholder 2">
            <a:extLst>
              <a:ext uri="{FF2B5EF4-FFF2-40B4-BE49-F238E27FC236}">
                <a16:creationId xmlns:a16="http://schemas.microsoft.com/office/drawing/2014/main" id="{1635CC78-65B3-982C-D5B9-52AC09FC08C9}"/>
              </a:ext>
            </a:extLst>
          </p:cNvPr>
          <p:cNvSpPr>
            <a:spLocks noGrp="1"/>
          </p:cNvSpPr>
          <p:nvPr>
            <p:ph idx="1"/>
          </p:nvPr>
        </p:nvSpPr>
        <p:spPr>
          <a:xfrm>
            <a:off x="3907172" y="1620441"/>
            <a:ext cx="3048329" cy="2910580"/>
          </a:xfrm>
        </p:spPr>
        <p:txBody>
          <a:bodyPr>
            <a:normAutofit/>
          </a:bodyPr>
          <a:lstStyle/>
          <a:p>
            <a:r>
              <a:rPr lang="en-US" dirty="0"/>
              <a:t>XAML learning curve</a:t>
            </a:r>
          </a:p>
          <a:p>
            <a:r>
              <a:rPr lang="en-US" dirty="0"/>
              <a:t>No C++ support</a:t>
            </a:r>
          </a:p>
          <a:p>
            <a:r>
              <a:rPr lang="en-US" strike="sngStrike" dirty="0"/>
              <a:t>No current support for Fluent Design</a:t>
            </a:r>
          </a:p>
          <a:p>
            <a:pPr lvl="1"/>
            <a:r>
              <a:rPr lang="en-US" strike="sngStrike" dirty="0"/>
              <a:t>Default UI still looks like Windows 7 or Vista</a:t>
            </a:r>
          </a:p>
          <a:p>
            <a:pPr lvl="1"/>
            <a:r>
              <a:rPr lang="en-US" strike="sngStrike" dirty="0"/>
              <a:t>.NET 9 fixes this!</a:t>
            </a:r>
          </a:p>
          <a:p>
            <a:r>
              <a:rPr lang="en-US" dirty="0"/>
              <a:t>Better for touch and pen input; not best in class</a:t>
            </a:r>
          </a:p>
          <a:p>
            <a:r>
              <a:rPr lang="en-US" dirty="0"/>
              <a:t>UI performance not as optimized as </a:t>
            </a:r>
            <a:r>
              <a:rPr lang="en-US" dirty="0" err="1"/>
              <a:t>WinUI</a:t>
            </a:r>
            <a:endParaRPr lang="en-US" dirty="0"/>
          </a:p>
        </p:txBody>
      </p:sp>
      <p:pic>
        <p:nvPicPr>
          <p:cNvPr id="5" name="Picture 4" descr="Woman peeking out a window">
            <a:extLst>
              <a:ext uri="{FF2B5EF4-FFF2-40B4-BE49-F238E27FC236}">
                <a16:creationId xmlns:a16="http://schemas.microsoft.com/office/drawing/2014/main" id="{E5FF458B-4DA6-AC8E-0068-1935E2B17CE4}"/>
              </a:ext>
            </a:extLst>
          </p:cNvPr>
          <p:cNvPicPr>
            <a:picLocks noChangeAspect="1"/>
          </p:cNvPicPr>
          <p:nvPr/>
        </p:nvPicPr>
        <p:blipFill>
          <a:blip r:embed="rId3"/>
          <a:srcRect l="37086" r="10404"/>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5216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9119-F076-01A7-49DB-690FF56C8F26}"/>
              </a:ext>
            </a:extLst>
          </p:cNvPr>
          <p:cNvSpPr>
            <a:spLocks noGrp="1"/>
          </p:cNvSpPr>
          <p:nvPr>
            <p:ph type="title"/>
          </p:nvPr>
        </p:nvSpPr>
        <p:spPr/>
        <p:txBody>
          <a:bodyPr/>
          <a:lstStyle/>
          <a:p>
            <a:r>
              <a:rPr lang="en-US" dirty="0"/>
              <a:t>UWP Advantages*</a:t>
            </a:r>
          </a:p>
        </p:txBody>
      </p:sp>
      <p:sp>
        <p:nvSpPr>
          <p:cNvPr id="3" name="Content Placeholder 2">
            <a:extLst>
              <a:ext uri="{FF2B5EF4-FFF2-40B4-BE49-F238E27FC236}">
                <a16:creationId xmlns:a16="http://schemas.microsoft.com/office/drawing/2014/main" id="{47D556CF-0142-DA54-9093-785814215D0B}"/>
              </a:ext>
            </a:extLst>
          </p:cNvPr>
          <p:cNvSpPr>
            <a:spLocks noGrp="1"/>
          </p:cNvSpPr>
          <p:nvPr>
            <p:ph idx="1"/>
          </p:nvPr>
        </p:nvSpPr>
        <p:spPr/>
        <p:txBody>
          <a:bodyPr>
            <a:normAutofit lnSpcReduction="10000"/>
          </a:bodyPr>
          <a:lstStyle/>
          <a:p>
            <a:r>
              <a:rPr lang="en-US" dirty="0"/>
              <a:t>.NET Native optimization</a:t>
            </a:r>
          </a:p>
          <a:p>
            <a:pPr lvl="1"/>
            <a:r>
              <a:rPr lang="en-US" dirty="0"/>
              <a:t>Built to perform on Windows, Xbox &amp; Windows Phone</a:t>
            </a:r>
          </a:p>
          <a:p>
            <a:r>
              <a:rPr lang="en-US" dirty="0"/>
              <a:t>Xbox &amp; HoloLens support</a:t>
            </a:r>
          </a:p>
          <a:p>
            <a:r>
              <a:rPr lang="en-US" dirty="0"/>
              <a:t>XAML designer</a:t>
            </a:r>
          </a:p>
          <a:p>
            <a:r>
              <a:rPr lang="en-US" dirty="0"/>
              <a:t>Great for touch and pen</a:t>
            </a:r>
          </a:p>
          <a:p>
            <a:r>
              <a:rPr lang="en-US" dirty="0"/>
              <a:t>Windows themes (Dark Mode)</a:t>
            </a:r>
          </a:p>
          <a:p>
            <a:r>
              <a:rPr lang="en-US" dirty="0"/>
              <a:t>Rich data binding - MVVM</a:t>
            </a:r>
          </a:p>
          <a:p>
            <a:r>
              <a:rPr lang="en-US" dirty="0" err="1"/>
              <a:t>WinUI</a:t>
            </a:r>
            <a:r>
              <a:rPr lang="en-US" dirty="0"/>
              <a:t> 2.x controls &amp; libraries</a:t>
            </a:r>
          </a:p>
          <a:p>
            <a:r>
              <a:rPr lang="en-US" dirty="0"/>
              <a:t>Security with Windows Sandboxing</a:t>
            </a:r>
          </a:p>
          <a:p>
            <a:r>
              <a:rPr lang="en-US" dirty="0"/>
              <a:t>New preview support for .NET 9</a:t>
            </a:r>
          </a:p>
        </p:txBody>
      </p:sp>
    </p:spTree>
    <p:extLst>
      <p:ext uri="{BB962C8B-B14F-4D97-AF65-F5344CB8AC3E}">
        <p14:creationId xmlns:p14="http://schemas.microsoft.com/office/powerpoint/2010/main" val="7483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2761059"/>
            <a:ext cx="3572669"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6350"/>
            <a:ext cx="2255512"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2286000"/>
            <a:ext cx="2444750"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2692400"/>
            <a:ext cx="1362870"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6350"/>
            <a:ext cx="5332385" cy="5149850"/>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ED81F8-2C62-80CA-583C-DD38AFC09C64}"/>
              </a:ext>
            </a:extLst>
          </p:cNvPr>
          <p:cNvSpPr>
            <a:spLocks noGrp="1"/>
          </p:cNvSpPr>
          <p:nvPr>
            <p:ph type="title"/>
          </p:nvPr>
        </p:nvSpPr>
        <p:spPr>
          <a:xfrm>
            <a:off x="508000" y="457199"/>
            <a:ext cx="2882531" cy="4159250"/>
          </a:xfrm>
        </p:spPr>
        <p:txBody>
          <a:bodyPr anchor="ctr">
            <a:normAutofit/>
          </a:bodyPr>
          <a:lstStyle/>
          <a:p>
            <a:r>
              <a:rPr lang="en-US">
                <a:solidFill>
                  <a:schemeClr val="tx1">
                    <a:lumMod val="85000"/>
                    <a:lumOff val="15000"/>
                  </a:schemeClr>
                </a:solidFill>
              </a:rPr>
              <a:t>UWP Drawbacks &amp; Demo</a:t>
            </a:r>
          </a:p>
        </p:txBody>
      </p:sp>
      <p:sp>
        <p:nvSpPr>
          <p:cNvPr id="3" name="Content Placeholder 2">
            <a:extLst>
              <a:ext uri="{FF2B5EF4-FFF2-40B4-BE49-F238E27FC236}">
                <a16:creationId xmlns:a16="http://schemas.microsoft.com/office/drawing/2014/main" id="{33FA781F-5D57-8A2A-AB6A-3D18B07B0E39}"/>
              </a:ext>
            </a:extLst>
          </p:cNvPr>
          <p:cNvSpPr>
            <a:spLocks noGrp="1"/>
          </p:cNvSpPr>
          <p:nvPr>
            <p:ph idx="1"/>
          </p:nvPr>
        </p:nvSpPr>
        <p:spPr>
          <a:xfrm>
            <a:off x="4587063" y="457200"/>
            <a:ext cx="4133472" cy="4159250"/>
          </a:xfrm>
        </p:spPr>
        <p:txBody>
          <a:bodyPr anchor="ctr">
            <a:normAutofit/>
          </a:bodyPr>
          <a:lstStyle/>
          <a:p>
            <a:r>
              <a:rPr lang="en-US">
                <a:solidFill>
                  <a:srgbClr val="FFFFFF"/>
                </a:solidFill>
              </a:rPr>
              <a:t>No more feature updates</a:t>
            </a:r>
          </a:p>
          <a:p>
            <a:pPr lvl="1"/>
            <a:r>
              <a:rPr lang="en-US">
                <a:solidFill>
                  <a:srgbClr val="FFFFFF"/>
                </a:solidFill>
              </a:rPr>
              <a:t>Bug fixes &amp; security updates only</a:t>
            </a:r>
          </a:p>
          <a:p>
            <a:pPr lvl="1"/>
            <a:r>
              <a:rPr lang="en-US">
                <a:solidFill>
                  <a:srgbClr val="FFFFFF"/>
                </a:solidFill>
              </a:rPr>
              <a:t>No new features for WinUI 2</a:t>
            </a:r>
          </a:p>
          <a:p>
            <a:r>
              <a:rPr lang="en-US">
                <a:solidFill>
                  <a:srgbClr val="FFFFFF"/>
                </a:solidFill>
              </a:rPr>
              <a:t>.NET Native means no modern .NET features or optimizations*</a:t>
            </a:r>
          </a:p>
          <a:p>
            <a:pPr lvl="1"/>
            <a:r>
              <a:rPr lang="en-US">
                <a:solidFill>
                  <a:srgbClr val="FFFFFF"/>
                </a:solidFill>
              </a:rPr>
              <a:t>No C# 8 or later features – but soon!</a:t>
            </a:r>
          </a:p>
          <a:p>
            <a:pPr lvl="1"/>
            <a:r>
              <a:rPr lang="en-US">
                <a:solidFill>
                  <a:srgbClr val="FFFFFF"/>
                </a:solidFill>
              </a:rPr>
              <a:t>.NET 9 adds an upgrade path for UWP (still in preview)</a:t>
            </a:r>
          </a:p>
          <a:p>
            <a:r>
              <a:rPr lang="en-US">
                <a:solidFill>
                  <a:srgbClr val="FFFFFF"/>
                </a:solidFill>
              </a:rPr>
              <a:t>No Fluent UI updates (Windows 10 UX)</a:t>
            </a:r>
          </a:p>
          <a:p>
            <a:r>
              <a:rPr lang="en-US">
                <a:solidFill>
                  <a:srgbClr val="FFFFFF"/>
                </a:solidFill>
              </a:rPr>
              <a:t>Unknown Support Lifetime</a:t>
            </a:r>
          </a:p>
          <a:p>
            <a:r>
              <a:rPr lang="en-US">
                <a:solidFill>
                  <a:srgbClr val="FFFFFF"/>
                </a:solidFill>
              </a:rPr>
              <a:t>.NET Standard libraries</a:t>
            </a:r>
          </a:p>
          <a:p>
            <a:r>
              <a:rPr lang="en-US">
                <a:solidFill>
                  <a:srgbClr val="FFFFFF"/>
                </a:solidFill>
              </a:rPr>
              <a:t>MSAL libraries dropped UWP &amp; Xamarin support last year</a:t>
            </a:r>
          </a:p>
          <a:p>
            <a:r>
              <a:rPr lang="en-US">
                <a:solidFill>
                  <a:srgbClr val="FFFFFF"/>
                </a:solidFill>
              </a:rPr>
              <a:t>Coupled to Windows SDK versions</a:t>
            </a:r>
          </a:p>
          <a:p>
            <a:endParaRPr lang="en-US">
              <a:solidFill>
                <a:srgbClr val="FFFFFF"/>
              </a:solidFill>
            </a:endParaRPr>
          </a:p>
        </p:txBody>
      </p:sp>
    </p:spTree>
    <p:extLst>
      <p:ext uri="{BB962C8B-B14F-4D97-AF65-F5344CB8AC3E}">
        <p14:creationId xmlns:p14="http://schemas.microsoft.com/office/powerpoint/2010/main" val="183204750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98AF-1FCC-FBC4-85BD-C6BE24A345DB}"/>
              </a:ext>
            </a:extLst>
          </p:cNvPr>
          <p:cNvSpPr>
            <a:spLocks noGrp="1"/>
          </p:cNvSpPr>
          <p:nvPr>
            <p:ph type="title"/>
          </p:nvPr>
        </p:nvSpPr>
        <p:spPr/>
        <p:txBody>
          <a:bodyPr/>
          <a:lstStyle/>
          <a:p>
            <a:r>
              <a:rPr lang="en-US" dirty="0" err="1"/>
              <a:t>WinUI</a:t>
            </a:r>
            <a:r>
              <a:rPr lang="en-US" dirty="0"/>
              <a:t> Advantages</a:t>
            </a:r>
          </a:p>
        </p:txBody>
      </p:sp>
      <p:sp>
        <p:nvSpPr>
          <p:cNvPr id="3" name="Content Placeholder 2">
            <a:extLst>
              <a:ext uri="{FF2B5EF4-FFF2-40B4-BE49-F238E27FC236}">
                <a16:creationId xmlns:a16="http://schemas.microsoft.com/office/drawing/2014/main" id="{1E31ECFC-03EE-B970-143C-9A90A6ACC3AF}"/>
              </a:ext>
            </a:extLst>
          </p:cNvPr>
          <p:cNvSpPr>
            <a:spLocks noGrp="1"/>
          </p:cNvSpPr>
          <p:nvPr>
            <p:ph idx="1"/>
          </p:nvPr>
        </p:nvSpPr>
        <p:spPr>
          <a:xfrm>
            <a:off x="457200" y="1200150"/>
            <a:ext cx="8229600" cy="3581400"/>
          </a:xfrm>
        </p:spPr>
        <p:txBody>
          <a:bodyPr>
            <a:normAutofit fontScale="92500" lnSpcReduction="10000"/>
          </a:bodyPr>
          <a:lstStyle/>
          <a:p>
            <a:r>
              <a:rPr lang="en-US" dirty="0"/>
              <a:t>Windows 11 Fluent Design</a:t>
            </a:r>
          </a:p>
          <a:p>
            <a:r>
              <a:rPr lang="en-US" dirty="0"/>
              <a:t>Features &amp; controls of UWP without coupling to Windows SDK</a:t>
            </a:r>
          </a:p>
          <a:p>
            <a:r>
              <a:rPr lang="en-US" dirty="0"/>
              <a:t>Frequent Windows App SDK updates</a:t>
            </a:r>
          </a:p>
          <a:p>
            <a:pPr lvl="1"/>
            <a:r>
              <a:rPr lang="en-US" dirty="0"/>
              <a:t>1.6 – C# Native AOT; </a:t>
            </a:r>
            <a:r>
              <a:rPr lang="en-US" dirty="0" err="1"/>
              <a:t>TitleBar</a:t>
            </a:r>
            <a:r>
              <a:rPr lang="en-US" dirty="0"/>
              <a:t> improvements</a:t>
            </a:r>
          </a:p>
          <a:p>
            <a:pPr lvl="1"/>
            <a:r>
              <a:rPr lang="en-US" dirty="0"/>
              <a:t>1.7 – OAuth2, </a:t>
            </a:r>
            <a:r>
              <a:rPr lang="en-US" dirty="0" err="1"/>
              <a:t>BackgroundTaskManager</a:t>
            </a:r>
            <a:r>
              <a:rPr lang="en-US" dirty="0"/>
              <a:t>, AI, </a:t>
            </a:r>
            <a:r>
              <a:rPr lang="en-US" dirty="0" err="1"/>
              <a:t>CameraCaptureUI</a:t>
            </a:r>
            <a:r>
              <a:rPr lang="en-US" dirty="0"/>
              <a:t> &amp; XAML Designer work begins</a:t>
            </a:r>
          </a:p>
          <a:p>
            <a:pPr lvl="1"/>
            <a:r>
              <a:rPr lang="en-US" dirty="0"/>
              <a:t>Roadmap: </a:t>
            </a:r>
            <a:r>
              <a:rPr lang="en-US" dirty="0">
                <a:hlinkClick r:id="rId3"/>
              </a:rPr>
              <a:t>github.com/microsoft/WindowsAppSDK/blob/main/docs/roadmap.md</a:t>
            </a:r>
            <a:r>
              <a:rPr lang="en-US" dirty="0"/>
              <a:t> </a:t>
            </a:r>
          </a:p>
          <a:p>
            <a:r>
              <a:rPr lang="en-US" dirty="0"/>
              <a:t>C# and C++ support on all CPUs</a:t>
            </a:r>
          </a:p>
          <a:p>
            <a:r>
              <a:rPr lang="en-US" dirty="0"/>
              <a:t>Rich data binding - MVVM</a:t>
            </a:r>
          </a:p>
          <a:p>
            <a:r>
              <a:rPr lang="en-US" dirty="0"/>
              <a:t>Great for modern experiences &amp; hardware</a:t>
            </a:r>
          </a:p>
          <a:p>
            <a:pPr lvl="1"/>
            <a:r>
              <a:rPr lang="en-US" dirty="0"/>
              <a:t>Touch and pen input</a:t>
            </a:r>
          </a:p>
          <a:p>
            <a:r>
              <a:rPr lang="en-US" dirty="0"/>
              <a:t>Upgrade from UWP - .NET Upgrade Assistant</a:t>
            </a:r>
          </a:p>
          <a:p>
            <a:r>
              <a:rPr lang="en-US" dirty="0"/>
              <a:t>Top choice to build modern native Windows apps</a:t>
            </a:r>
          </a:p>
          <a:p>
            <a:pPr lvl="1"/>
            <a:r>
              <a:rPr lang="en-US" dirty="0"/>
              <a:t>Windows File Explorer, Apple Music, Apple TV, Apple Devices &amp; Adobe Fresco</a:t>
            </a:r>
          </a:p>
          <a:p>
            <a:endParaRPr lang="en-US" dirty="0"/>
          </a:p>
        </p:txBody>
      </p:sp>
      <p:pic>
        <p:nvPicPr>
          <p:cNvPr id="5" name="Picture 4">
            <a:extLst>
              <a:ext uri="{FF2B5EF4-FFF2-40B4-BE49-F238E27FC236}">
                <a16:creationId xmlns:a16="http://schemas.microsoft.com/office/drawing/2014/main" id="{1C1E3C1F-6AA1-7F3F-C04F-66F1934478B0}"/>
              </a:ext>
            </a:extLst>
          </p:cNvPr>
          <p:cNvPicPr>
            <a:picLocks noChangeAspect="1"/>
          </p:cNvPicPr>
          <p:nvPr/>
        </p:nvPicPr>
        <p:blipFill>
          <a:blip r:embed="rId4"/>
          <a:stretch>
            <a:fillRect/>
          </a:stretch>
        </p:blipFill>
        <p:spPr>
          <a:xfrm>
            <a:off x="7467600" y="2724150"/>
            <a:ext cx="1524000" cy="1524000"/>
          </a:xfrm>
          <a:prstGeom prst="rect">
            <a:avLst/>
          </a:prstGeom>
        </p:spPr>
      </p:pic>
    </p:spTree>
    <p:extLst>
      <p:ext uri="{BB962C8B-B14F-4D97-AF65-F5344CB8AC3E}">
        <p14:creationId xmlns:p14="http://schemas.microsoft.com/office/powerpoint/2010/main" val="980151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095375"/>
            <a:ext cx="0" cy="295275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304A0B-20F3-7CB1-353D-B60086B16EE4}"/>
              </a:ext>
            </a:extLst>
          </p:cNvPr>
          <p:cNvSpPr>
            <a:spLocks noGrp="1"/>
          </p:cNvSpPr>
          <p:nvPr>
            <p:ph type="title"/>
          </p:nvPr>
        </p:nvSpPr>
        <p:spPr>
          <a:xfrm>
            <a:off x="482600" y="612478"/>
            <a:ext cx="2525519" cy="3918543"/>
          </a:xfrm>
        </p:spPr>
        <p:txBody>
          <a:bodyPr anchor="ctr">
            <a:normAutofit/>
          </a:bodyPr>
          <a:lstStyle/>
          <a:p>
            <a:r>
              <a:rPr lang="en-US" dirty="0" err="1"/>
              <a:t>WinUI</a:t>
            </a:r>
            <a:r>
              <a:rPr lang="en-US" dirty="0"/>
              <a:t> Drawbacks &amp; Demo</a:t>
            </a:r>
          </a:p>
        </p:txBody>
      </p:sp>
      <p:sp>
        <p:nvSpPr>
          <p:cNvPr id="3" name="Content Placeholder 2">
            <a:extLst>
              <a:ext uri="{FF2B5EF4-FFF2-40B4-BE49-F238E27FC236}">
                <a16:creationId xmlns:a16="http://schemas.microsoft.com/office/drawing/2014/main" id="{EBEED888-D4CD-9CD2-EFE2-977A4006E25D}"/>
              </a:ext>
            </a:extLst>
          </p:cNvPr>
          <p:cNvSpPr>
            <a:spLocks noGrp="1"/>
          </p:cNvSpPr>
          <p:nvPr>
            <p:ph idx="1"/>
          </p:nvPr>
        </p:nvSpPr>
        <p:spPr>
          <a:xfrm>
            <a:off x="3490721" y="612478"/>
            <a:ext cx="3464779" cy="3918543"/>
          </a:xfrm>
        </p:spPr>
        <p:txBody>
          <a:bodyPr anchor="ctr">
            <a:normAutofit/>
          </a:bodyPr>
          <a:lstStyle/>
          <a:p>
            <a:r>
              <a:rPr lang="en-US" dirty="0"/>
              <a:t>No XAML designer in Visual Studio (coming soon)</a:t>
            </a:r>
          </a:p>
          <a:p>
            <a:pPr lvl="1"/>
            <a:r>
              <a:rPr lang="en-US" dirty="0"/>
              <a:t>Work starting on designer in Windows App SDK 1.7</a:t>
            </a:r>
          </a:p>
          <a:p>
            <a:pPr lvl="1"/>
            <a:r>
              <a:rPr lang="en-US" dirty="0"/>
              <a:t>XAML learning curve</a:t>
            </a:r>
          </a:p>
          <a:p>
            <a:pPr lvl="1"/>
            <a:r>
              <a:rPr lang="en-US" dirty="0"/>
              <a:t>XAML Hot Reload for UI debugging</a:t>
            </a:r>
          </a:p>
          <a:p>
            <a:r>
              <a:rPr lang="en-US" dirty="0"/>
              <a:t>No F# or VB</a:t>
            </a:r>
          </a:p>
          <a:p>
            <a:pPr lvl="1"/>
            <a:r>
              <a:rPr lang="en-US" dirty="0"/>
              <a:t>C# and C++ only</a:t>
            </a:r>
          </a:p>
          <a:p>
            <a:r>
              <a:rPr lang="en-US" dirty="0"/>
              <a:t>No Xbox or HoloLens (for UWP upgrades)</a:t>
            </a:r>
          </a:p>
          <a:p>
            <a:r>
              <a:rPr lang="en-US" dirty="0"/>
              <a:t>No built-in UI data validation(yet?)</a:t>
            </a:r>
          </a:p>
          <a:p>
            <a:pPr lvl="1"/>
            <a:r>
              <a:rPr lang="en-US" dirty="0"/>
              <a:t>A top requested feature</a:t>
            </a:r>
          </a:p>
          <a:p>
            <a:pPr lvl="1"/>
            <a:r>
              <a:rPr lang="en-US" dirty="0"/>
              <a:t>Workarounds (see my book, Learn </a:t>
            </a:r>
            <a:r>
              <a:rPr lang="en-US" dirty="0" err="1"/>
              <a:t>WinUI</a:t>
            </a:r>
            <a:r>
              <a:rPr lang="en-US" dirty="0"/>
              <a:t> 3)</a:t>
            </a:r>
          </a:p>
        </p:txBody>
      </p:sp>
    </p:spTree>
    <p:extLst>
      <p:ext uri="{BB962C8B-B14F-4D97-AF65-F5344CB8AC3E}">
        <p14:creationId xmlns:p14="http://schemas.microsoft.com/office/powerpoint/2010/main" val="86590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C143-6FE4-B177-9E82-C2C8E1EE6C7E}"/>
              </a:ext>
            </a:extLst>
          </p:cNvPr>
          <p:cNvSpPr>
            <a:spLocks noGrp="1"/>
          </p:cNvSpPr>
          <p:nvPr>
            <p:ph type="title"/>
          </p:nvPr>
        </p:nvSpPr>
        <p:spPr/>
        <p:txBody>
          <a:bodyPr/>
          <a:lstStyle/>
          <a:p>
            <a:r>
              <a:rPr lang="en-US" dirty="0"/>
              <a:t>.NET MAUI Advantages</a:t>
            </a:r>
          </a:p>
        </p:txBody>
      </p:sp>
      <p:sp>
        <p:nvSpPr>
          <p:cNvPr id="3" name="Content Placeholder 2">
            <a:extLst>
              <a:ext uri="{FF2B5EF4-FFF2-40B4-BE49-F238E27FC236}">
                <a16:creationId xmlns:a16="http://schemas.microsoft.com/office/drawing/2014/main" id="{88D74E25-E1A2-B712-3FE3-E53CA574C642}"/>
              </a:ext>
            </a:extLst>
          </p:cNvPr>
          <p:cNvSpPr>
            <a:spLocks noGrp="1"/>
          </p:cNvSpPr>
          <p:nvPr>
            <p:ph idx="1"/>
          </p:nvPr>
        </p:nvSpPr>
        <p:spPr>
          <a:xfrm>
            <a:off x="457200" y="1200150"/>
            <a:ext cx="8229600" cy="3581400"/>
          </a:xfrm>
        </p:spPr>
        <p:txBody>
          <a:bodyPr>
            <a:normAutofit fontScale="92500" lnSpcReduction="10000"/>
          </a:bodyPr>
          <a:lstStyle/>
          <a:p>
            <a:r>
              <a:rPr lang="en-US" dirty="0"/>
              <a:t>Cross-Platform (Windows, Android, iOS, macOS, Tizen)</a:t>
            </a:r>
          </a:p>
          <a:p>
            <a:pPr lvl="1"/>
            <a:r>
              <a:rPr lang="en-US" dirty="0"/>
              <a:t>Platform-specific implementations</a:t>
            </a:r>
          </a:p>
          <a:p>
            <a:pPr lvl="1"/>
            <a:r>
              <a:rPr lang="en-US" dirty="0"/>
              <a:t>MAUI helpers</a:t>
            </a:r>
          </a:p>
          <a:p>
            <a:pPr lvl="1"/>
            <a:r>
              <a:rPr lang="en-US" dirty="0"/>
              <a:t>Change appearance by platform</a:t>
            </a:r>
          </a:p>
          <a:p>
            <a:r>
              <a:rPr lang="en-US" dirty="0"/>
              <a:t>Easy to Learn for XAML developers</a:t>
            </a:r>
          </a:p>
          <a:p>
            <a:pPr lvl="1"/>
            <a:r>
              <a:rPr lang="en-US" dirty="0"/>
              <a:t>Xamarin migration - .NET </a:t>
            </a:r>
            <a:r>
              <a:rPr lang="en-US" dirty="0" err="1"/>
              <a:t>Upgrad</a:t>
            </a:r>
            <a:r>
              <a:rPr lang="en-US" dirty="0"/>
              <a:t> Assistant</a:t>
            </a:r>
          </a:p>
          <a:p>
            <a:pPr lvl="1"/>
            <a:r>
              <a:rPr lang="en-US" dirty="0"/>
              <a:t>Rich data binding - MVVM</a:t>
            </a:r>
          </a:p>
          <a:p>
            <a:r>
              <a:rPr lang="en-US" dirty="0"/>
              <a:t>Create UI in C# with C# Markup</a:t>
            </a:r>
          </a:p>
          <a:p>
            <a:pPr lvl="1"/>
            <a:r>
              <a:rPr lang="en-US" dirty="0"/>
              <a:t>MVU (Model-View-Update) pattern</a:t>
            </a:r>
          </a:p>
          <a:p>
            <a:r>
              <a:rPr lang="en-US" dirty="0"/>
              <a:t>Uses </a:t>
            </a:r>
            <a:r>
              <a:rPr lang="en-US" dirty="0" err="1"/>
              <a:t>WinUI</a:t>
            </a:r>
            <a:r>
              <a:rPr lang="en-US" dirty="0"/>
              <a:t> for Windows apps</a:t>
            </a:r>
          </a:p>
          <a:p>
            <a:r>
              <a:rPr lang="en-US" dirty="0"/>
              <a:t>Develop with Visual Studio or VS Code</a:t>
            </a:r>
          </a:p>
          <a:p>
            <a:r>
              <a:rPr lang="en-US" dirty="0"/>
              <a:t>Web developers have </a:t>
            </a:r>
            <a:r>
              <a:rPr lang="en-US" dirty="0" err="1"/>
              <a:t>Blazor</a:t>
            </a:r>
            <a:r>
              <a:rPr lang="en-US" dirty="0"/>
              <a:t> Hybrid to build in MAUI</a:t>
            </a:r>
          </a:p>
          <a:p>
            <a:r>
              <a:rPr lang="en-US" dirty="0"/>
              <a:t>Roadmap: </a:t>
            </a:r>
            <a:r>
              <a:rPr lang="en-US" dirty="0">
                <a:hlinkClick r:id="rId3"/>
              </a:rPr>
              <a:t>github.com/dotnet/</a:t>
            </a:r>
            <a:r>
              <a:rPr lang="en-US" dirty="0" err="1">
                <a:hlinkClick r:id="rId3"/>
              </a:rPr>
              <a:t>maui</a:t>
            </a:r>
            <a:r>
              <a:rPr lang="en-US" dirty="0">
                <a:hlinkClick r:id="rId3"/>
              </a:rPr>
              <a:t>/wiki/Roadmap</a:t>
            </a:r>
            <a:endParaRPr lang="en-US" dirty="0"/>
          </a:p>
        </p:txBody>
      </p:sp>
      <p:pic>
        <p:nvPicPr>
          <p:cNvPr id="5" name="Picture 4">
            <a:extLst>
              <a:ext uri="{FF2B5EF4-FFF2-40B4-BE49-F238E27FC236}">
                <a16:creationId xmlns:a16="http://schemas.microsoft.com/office/drawing/2014/main" id="{4772B0BF-F8CD-ABEB-3790-94C6BB1D3868}"/>
              </a:ext>
            </a:extLst>
          </p:cNvPr>
          <p:cNvPicPr>
            <a:picLocks noChangeAspect="1"/>
          </p:cNvPicPr>
          <p:nvPr/>
        </p:nvPicPr>
        <p:blipFill>
          <a:blip r:embed="rId4"/>
          <a:stretch>
            <a:fillRect/>
          </a:stretch>
        </p:blipFill>
        <p:spPr>
          <a:xfrm>
            <a:off x="6096000" y="2800350"/>
            <a:ext cx="1838325" cy="1838325"/>
          </a:xfrm>
          <a:prstGeom prst="rect">
            <a:avLst/>
          </a:prstGeom>
        </p:spPr>
      </p:pic>
    </p:spTree>
    <p:extLst>
      <p:ext uri="{BB962C8B-B14F-4D97-AF65-F5344CB8AC3E}">
        <p14:creationId xmlns:p14="http://schemas.microsoft.com/office/powerpoint/2010/main" val="1647647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095375"/>
            <a:ext cx="0" cy="295275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0CE999D-AECA-86B9-6292-F89C0500F78B}"/>
              </a:ext>
            </a:extLst>
          </p:cNvPr>
          <p:cNvSpPr>
            <a:spLocks noGrp="1"/>
          </p:cNvSpPr>
          <p:nvPr>
            <p:ph type="title"/>
          </p:nvPr>
        </p:nvSpPr>
        <p:spPr>
          <a:xfrm>
            <a:off x="482600" y="612478"/>
            <a:ext cx="2525519" cy="3918543"/>
          </a:xfrm>
        </p:spPr>
        <p:txBody>
          <a:bodyPr anchor="ctr">
            <a:normAutofit/>
          </a:bodyPr>
          <a:lstStyle/>
          <a:p>
            <a:r>
              <a:rPr lang="en-US" dirty="0"/>
              <a:t>.NET MAUI Drawbacks &amp; Demo</a:t>
            </a:r>
          </a:p>
        </p:txBody>
      </p:sp>
      <p:sp>
        <p:nvSpPr>
          <p:cNvPr id="3" name="Content Placeholder 2">
            <a:extLst>
              <a:ext uri="{FF2B5EF4-FFF2-40B4-BE49-F238E27FC236}">
                <a16:creationId xmlns:a16="http://schemas.microsoft.com/office/drawing/2014/main" id="{59ED1BBA-FBCD-2589-9DD9-693D4B76F0CD}"/>
              </a:ext>
            </a:extLst>
          </p:cNvPr>
          <p:cNvSpPr>
            <a:spLocks noGrp="1"/>
          </p:cNvSpPr>
          <p:nvPr>
            <p:ph idx="1"/>
          </p:nvPr>
        </p:nvSpPr>
        <p:spPr>
          <a:xfrm>
            <a:off x="3490721" y="612478"/>
            <a:ext cx="3464779" cy="3918543"/>
          </a:xfrm>
        </p:spPr>
        <p:txBody>
          <a:bodyPr anchor="ctr">
            <a:normAutofit/>
          </a:bodyPr>
          <a:lstStyle/>
          <a:p>
            <a:r>
              <a:rPr lang="en-US" dirty="0"/>
              <a:t>Platform-specific code required for some native features</a:t>
            </a:r>
          </a:p>
          <a:p>
            <a:r>
              <a:rPr lang="en-US" dirty="0"/>
              <a:t>No XAML designer in Visual Studio (use Hot Reload)</a:t>
            </a:r>
          </a:p>
          <a:p>
            <a:r>
              <a:rPr lang="en-US" dirty="0"/>
              <a:t>Only C# - No C++, F#, or Visual Basic</a:t>
            </a:r>
          </a:p>
          <a:p>
            <a:pPr lvl="1"/>
            <a:r>
              <a:rPr lang="en-US" dirty="0"/>
              <a:t>Use F# with </a:t>
            </a:r>
            <a:r>
              <a:rPr lang="en-US" dirty="0" err="1"/>
              <a:t>Blazor</a:t>
            </a:r>
            <a:r>
              <a:rPr lang="en-US" dirty="0"/>
              <a:t> Hybrid</a:t>
            </a:r>
          </a:p>
          <a:p>
            <a:r>
              <a:rPr lang="en-US" dirty="0"/>
              <a:t>Windows support is there but iOS/Android are top priorities</a:t>
            </a:r>
          </a:p>
          <a:p>
            <a:pPr lvl="1"/>
            <a:r>
              <a:rPr lang="en-US" dirty="0"/>
              <a:t>Use </a:t>
            </a:r>
            <a:r>
              <a:rPr lang="en-US" dirty="0" err="1"/>
              <a:t>WinUI</a:t>
            </a:r>
            <a:r>
              <a:rPr lang="en-US" dirty="0"/>
              <a:t> if Windows is your primary target</a:t>
            </a:r>
          </a:p>
          <a:p>
            <a:r>
              <a:rPr lang="en-US" dirty="0"/>
              <a:t>Some limitations on UI customization</a:t>
            </a:r>
          </a:p>
          <a:p>
            <a:r>
              <a:rPr lang="en-US" dirty="0"/>
              <a:t>Performance – improving each release</a:t>
            </a:r>
          </a:p>
        </p:txBody>
      </p:sp>
    </p:spTree>
    <p:extLst>
      <p:ext uri="{BB962C8B-B14F-4D97-AF65-F5344CB8AC3E}">
        <p14:creationId xmlns:p14="http://schemas.microsoft.com/office/powerpoint/2010/main" val="198573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760F-E38B-8C12-8989-E98D4AB89B63}"/>
              </a:ext>
            </a:extLst>
          </p:cNvPr>
          <p:cNvSpPr>
            <a:spLocks noGrp="1"/>
          </p:cNvSpPr>
          <p:nvPr>
            <p:ph type="title"/>
          </p:nvPr>
        </p:nvSpPr>
        <p:spPr/>
        <p:txBody>
          <a:bodyPr/>
          <a:lstStyle/>
          <a:p>
            <a:r>
              <a:rPr lang="en-US" dirty="0" err="1"/>
              <a:t>Blazor</a:t>
            </a:r>
            <a:r>
              <a:rPr lang="en-US" dirty="0"/>
              <a:t> Hybrid – Web in Native Apps</a:t>
            </a:r>
          </a:p>
        </p:txBody>
      </p:sp>
      <p:sp>
        <p:nvSpPr>
          <p:cNvPr id="5" name="Text Placeholder 4">
            <a:extLst>
              <a:ext uri="{FF2B5EF4-FFF2-40B4-BE49-F238E27FC236}">
                <a16:creationId xmlns:a16="http://schemas.microsoft.com/office/drawing/2014/main" id="{18B5B66D-E0B0-512B-5840-A8B6188231CC}"/>
              </a:ext>
            </a:extLst>
          </p:cNvPr>
          <p:cNvSpPr>
            <a:spLocks noGrp="1"/>
          </p:cNvSpPr>
          <p:nvPr>
            <p:ph type="body" idx="1"/>
          </p:nvPr>
        </p:nvSpPr>
        <p:spPr/>
        <p:txBody>
          <a:bodyPr/>
          <a:lstStyle/>
          <a:p>
            <a:r>
              <a:rPr lang="en-US" dirty="0"/>
              <a:t>Pros</a:t>
            </a:r>
          </a:p>
        </p:txBody>
      </p:sp>
      <p:sp>
        <p:nvSpPr>
          <p:cNvPr id="6" name="Content Placeholder 5">
            <a:extLst>
              <a:ext uri="{FF2B5EF4-FFF2-40B4-BE49-F238E27FC236}">
                <a16:creationId xmlns:a16="http://schemas.microsoft.com/office/drawing/2014/main" id="{E786BFAC-9821-61CB-AA76-6C0690F954B9}"/>
              </a:ext>
            </a:extLst>
          </p:cNvPr>
          <p:cNvSpPr>
            <a:spLocks noGrp="1"/>
          </p:cNvSpPr>
          <p:nvPr>
            <p:ph sz="half" idx="2"/>
          </p:nvPr>
        </p:nvSpPr>
        <p:spPr/>
        <p:txBody>
          <a:bodyPr>
            <a:normAutofit fontScale="70000" lnSpcReduction="20000"/>
          </a:bodyPr>
          <a:lstStyle/>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It’s </a:t>
            </a:r>
            <a:r>
              <a:rPr lang="en-US" sz="2400" dirty="0"/>
              <a:t>web - n</a:t>
            </a:r>
            <a:r>
              <a:rPr lang="en-US" sz="2400" kern="1200" dirty="0">
                <a:solidFill>
                  <a:schemeClr val="tx1"/>
                </a:solidFill>
                <a:latin typeface="+mn-lt"/>
                <a:ea typeface="+mn-ea"/>
                <a:cs typeface="+mn-cs"/>
              </a:rPr>
              <a:t>o XAML learning curve</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Powerful CSS styling</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.NET compatibility</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Use WPF or WinForms desktop hosts</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Use .NET MAUI host for mobile</a:t>
            </a:r>
            <a:endParaRPr lang="en-US" dirty="0"/>
          </a:p>
        </p:txBody>
      </p:sp>
      <p:sp>
        <p:nvSpPr>
          <p:cNvPr id="7" name="Text Placeholder 6">
            <a:extLst>
              <a:ext uri="{FF2B5EF4-FFF2-40B4-BE49-F238E27FC236}">
                <a16:creationId xmlns:a16="http://schemas.microsoft.com/office/drawing/2014/main" id="{DD77965F-933F-3465-8DAD-5B835FEC1990}"/>
              </a:ext>
            </a:extLst>
          </p:cNvPr>
          <p:cNvSpPr>
            <a:spLocks noGrp="1"/>
          </p:cNvSpPr>
          <p:nvPr>
            <p:ph type="body" sz="quarter" idx="3"/>
          </p:nvPr>
        </p:nvSpPr>
        <p:spPr/>
        <p:txBody>
          <a:bodyPr/>
          <a:lstStyle/>
          <a:p>
            <a:r>
              <a:rPr lang="en-US" dirty="0"/>
              <a:t>Cons</a:t>
            </a:r>
          </a:p>
        </p:txBody>
      </p:sp>
      <p:sp>
        <p:nvSpPr>
          <p:cNvPr id="8" name="Content Placeholder 7">
            <a:extLst>
              <a:ext uri="{FF2B5EF4-FFF2-40B4-BE49-F238E27FC236}">
                <a16:creationId xmlns:a16="http://schemas.microsoft.com/office/drawing/2014/main" id="{D99B9E0C-BA2D-1E7B-D7CF-0985E6A4A20E}"/>
              </a:ext>
            </a:extLst>
          </p:cNvPr>
          <p:cNvSpPr>
            <a:spLocks noGrp="1"/>
          </p:cNvSpPr>
          <p:nvPr>
            <p:ph sz="quarter" idx="4"/>
          </p:nvPr>
        </p:nvSpPr>
        <p:spPr/>
        <p:txBody>
          <a:bodyPr>
            <a:normAutofit fontScale="70000" lnSpcReduction="20000"/>
          </a:bodyPr>
          <a:lstStyle/>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Interop has costs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Performance</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Bugs?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Accessibility</a:t>
            </a:r>
            <a:r>
              <a:rPr lang="en-US" sz="1800" dirty="0"/>
              <a:t> quirks</a:t>
            </a:r>
            <a:endParaRPr lang="en-US" sz="1800" kern="1200" dirty="0">
              <a:solidFill>
                <a:schemeClr val="tx1"/>
              </a:solidFill>
              <a:latin typeface="+mn-lt"/>
              <a:ea typeface="+mn-ea"/>
              <a:cs typeface="+mn-cs"/>
            </a:endParaRP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Support across two products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Can </a:t>
            </a:r>
            <a:r>
              <a:rPr lang="en-US" sz="1800" dirty="0"/>
              <a:t>f</a:t>
            </a:r>
            <a:r>
              <a:rPr lang="en-US" sz="1800" kern="1200" dirty="0">
                <a:solidFill>
                  <a:schemeClr val="tx1"/>
                </a:solidFill>
                <a:latin typeface="+mn-lt"/>
                <a:ea typeface="+mn-ea"/>
                <a:cs typeface="+mn-cs"/>
              </a:rPr>
              <a:t>eels like web, not native</a:t>
            </a:r>
          </a:p>
        </p:txBody>
      </p:sp>
    </p:spTree>
    <p:extLst>
      <p:ext uri="{BB962C8B-B14F-4D97-AF65-F5344CB8AC3E}">
        <p14:creationId xmlns:p14="http://schemas.microsoft.com/office/powerpoint/2010/main" val="827089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819FEF4-5553-1568-B7B8-BAD025D8A614}"/>
              </a:ext>
            </a:extLst>
          </p:cNvPr>
          <p:cNvSpPr>
            <a:spLocks noGrp="1"/>
          </p:cNvSpPr>
          <p:nvPr>
            <p:ph sz="half" idx="2"/>
          </p:nvPr>
        </p:nvSpPr>
        <p:spPr>
          <a:xfrm>
            <a:off x="457200" y="1631950"/>
            <a:ext cx="4040188" cy="3305175"/>
          </a:xfrm>
        </p:spPr>
        <p:txBody>
          <a:bodyPr>
            <a:normAutofit fontScale="92500" lnSpcReduction="10000"/>
          </a:bodyPr>
          <a:lstStyle/>
          <a:p>
            <a:r>
              <a:rPr lang="en-US" dirty="0" err="1"/>
              <a:t>XPlat</a:t>
            </a:r>
            <a:r>
              <a:rPr lang="en-US" dirty="0"/>
              <a:t> (Windows, Android, iOS, Mac, web, Linux)</a:t>
            </a:r>
          </a:p>
          <a:p>
            <a:pPr lvl="1"/>
            <a:r>
              <a:rPr lang="en-US" dirty="0"/>
              <a:t>Platform-specific implementations</a:t>
            </a:r>
          </a:p>
          <a:p>
            <a:r>
              <a:rPr lang="en-US" dirty="0"/>
              <a:t>Windows platform options</a:t>
            </a:r>
          </a:p>
          <a:p>
            <a:pPr lvl="1"/>
            <a:r>
              <a:rPr lang="en-US" dirty="0"/>
              <a:t>Use </a:t>
            </a:r>
            <a:r>
              <a:rPr lang="en-US" dirty="0" err="1"/>
              <a:t>Skia.WPF</a:t>
            </a:r>
            <a:r>
              <a:rPr lang="en-US" dirty="0"/>
              <a:t> to run on Windows 7 and later</a:t>
            </a:r>
          </a:p>
          <a:p>
            <a:pPr lvl="1"/>
            <a:r>
              <a:rPr lang="en-US" dirty="0"/>
              <a:t>Use </a:t>
            </a:r>
            <a:r>
              <a:rPr lang="en-US" dirty="0" err="1"/>
              <a:t>WinUI</a:t>
            </a:r>
            <a:r>
              <a:rPr lang="en-US" dirty="0"/>
              <a:t> to run on Windows 10 (v19041) &amp; later</a:t>
            </a:r>
          </a:p>
          <a:p>
            <a:r>
              <a:rPr lang="en-US" dirty="0"/>
              <a:t>Uno views/VMs nearly identical to </a:t>
            </a:r>
            <a:r>
              <a:rPr lang="en-US" dirty="0" err="1"/>
              <a:t>WinUI</a:t>
            </a:r>
            <a:endParaRPr lang="en-US" dirty="0"/>
          </a:p>
          <a:p>
            <a:pPr lvl="1"/>
            <a:r>
              <a:rPr lang="en-US" dirty="0"/>
              <a:t>Copy/Paste simple projects</a:t>
            </a:r>
          </a:p>
          <a:p>
            <a:r>
              <a:rPr lang="en-US" dirty="0"/>
              <a:t>C# Markup w/ MVU or XAML w/ MVVM</a:t>
            </a:r>
          </a:p>
          <a:p>
            <a:r>
              <a:rPr lang="en-US" dirty="0"/>
              <a:t>Figma Plugin</a:t>
            </a:r>
          </a:p>
          <a:p>
            <a:r>
              <a:rPr lang="en-US" dirty="0"/>
              <a:t>Hot Design (UI designer in preview)</a:t>
            </a:r>
          </a:p>
          <a:p>
            <a:r>
              <a:rPr lang="en-US" dirty="0"/>
              <a:t>Theming: Fluent, Material &amp; Cupertino</a:t>
            </a:r>
          </a:p>
          <a:p>
            <a:r>
              <a:rPr lang="en-US" dirty="0"/>
              <a:t>Develop in Visual Studio, VS Code or Rider</a:t>
            </a:r>
          </a:p>
          <a:p>
            <a:endParaRPr lang="en-US" dirty="0"/>
          </a:p>
        </p:txBody>
      </p:sp>
      <p:sp>
        <p:nvSpPr>
          <p:cNvPr id="2" name="Title 1">
            <a:extLst>
              <a:ext uri="{FF2B5EF4-FFF2-40B4-BE49-F238E27FC236}">
                <a16:creationId xmlns:a16="http://schemas.microsoft.com/office/drawing/2014/main" id="{03C7ABE9-D997-7502-7ABE-A653E7BE1A1D}"/>
              </a:ext>
            </a:extLst>
          </p:cNvPr>
          <p:cNvSpPr>
            <a:spLocks noGrp="1"/>
          </p:cNvSpPr>
          <p:nvPr>
            <p:ph type="title"/>
          </p:nvPr>
        </p:nvSpPr>
        <p:spPr/>
        <p:txBody>
          <a:bodyPr/>
          <a:lstStyle/>
          <a:p>
            <a:r>
              <a:rPr lang="en-US" dirty="0"/>
              <a:t>Uno Platform (or Avalonia UI)</a:t>
            </a:r>
          </a:p>
        </p:txBody>
      </p:sp>
      <p:sp>
        <p:nvSpPr>
          <p:cNvPr id="4" name="Text Placeholder 3">
            <a:extLst>
              <a:ext uri="{FF2B5EF4-FFF2-40B4-BE49-F238E27FC236}">
                <a16:creationId xmlns:a16="http://schemas.microsoft.com/office/drawing/2014/main" id="{F804C259-016A-0314-804C-A6FD0F03866B}"/>
              </a:ext>
            </a:extLst>
          </p:cNvPr>
          <p:cNvSpPr>
            <a:spLocks noGrp="1"/>
          </p:cNvSpPr>
          <p:nvPr>
            <p:ph type="body" idx="1"/>
          </p:nvPr>
        </p:nvSpPr>
        <p:spPr>
          <a:xfrm>
            <a:off x="508001" y="1015602"/>
            <a:ext cx="3139217" cy="432197"/>
          </a:xfrm>
        </p:spPr>
        <p:txBody>
          <a:bodyPr/>
          <a:lstStyle/>
          <a:p>
            <a:r>
              <a:rPr lang="en-US" dirty="0"/>
              <a:t>Pros</a:t>
            </a:r>
          </a:p>
        </p:txBody>
      </p:sp>
      <p:sp>
        <p:nvSpPr>
          <p:cNvPr id="6" name="Text Placeholder 5">
            <a:extLst>
              <a:ext uri="{FF2B5EF4-FFF2-40B4-BE49-F238E27FC236}">
                <a16:creationId xmlns:a16="http://schemas.microsoft.com/office/drawing/2014/main" id="{310BFEA9-8758-A569-0FFF-1DCE8746461C}"/>
              </a:ext>
            </a:extLst>
          </p:cNvPr>
          <p:cNvSpPr>
            <a:spLocks noGrp="1"/>
          </p:cNvSpPr>
          <p:nvPr>
            <p:ph type="body" sz="quarter" idx="3"/>
          </p:nvPr>
        </p:nvSpPr>
        <p:spPr>
          <a:xfrm>
            <a:off x="4572000" y="1015601"/>
            <a:ext cx="3139214" cy="432197"/>
          </a:xfrm>
        </p:spPr>
        <p:txBody>
          <a:bodyPr/>
          <a:lstStyle/>
          <a:p>
            <a:r>
              <a:rPr lang="en-US" dirty="0"/>
              <a:t>Cons</a:t>
            </a:r>
          </a:p>
        </p:txBody>
      </p:sp>
      <p:sp>
        <p:nvSpPr>
          <p:cNvPr id="7" name="Content Placeholder 6">
            <a:extLst>
              <a:ext uri="{FF2B5EF4-FFF2-40B4-BE49-F238E27FC236}">
                <a16:creationId xmlns:a16="http://schemas.microsoft.com/office/drawing/2014/main" id="{774B4A5A-375D-4578-820C-928D27B49242}"/>
              </a:ext>
            </a:extLst>
          </p:cNvPr>
          <p:cNvSpPr>
            <a:spLocks noGrp="1"/>
          </p:cNvSpPr>
          <p:nvPr>
            <p:ph sz="quarter" idx="4"/>
          </p:nvPr>
        </p:nvSpPr>
        <p:spPr>
          <a:xfrm>
            <a:off x="4497388" y="1631949"/>
            <a:ext cx="3139213" cy="2478088"/>
          </a:xfrm>
        </p:spPr>
        <p:txBody>
          <a:bodyPr>
            <a:normAutofit fontScale="92500" lnSpcReduction="10000"/>
          </a:bodyPr>
          <a:lstStyle/>
          <a:p>
            <a:r>
              <a:rPr lang="en-US" dirty="0"/>
              <a:t>No VB or F#</a:t>
            </a:r>
          </a:p>
          <a:p>
            <a:r>
              <a:rPr lang="en-US" dirty="0"/>
              <a:t>3</a:t>
            </a:r>
            <a:r>
              <a:rPr lang="en-US" baseline="30000" dirty="0"/>
              <a:t>rd</a:t>
            </a:r>
            <a:r>
              <a:rPr lang="en-US" dirty="0"/>
              <a:t> party solution</a:t>
            </a:r>
          </a:p>
          <a:p>
            <a:r>
              <a:rPr lang="en-US" dirty="0"/>
              <a:t>Pay for Advanced Support</a:t>
            </a:r>
          </a:p>
          <a:p>
            <a:r>
              <a:rPr lang="en-US" dirty="0"/>
              <a:t>Platform-specific code required for native features</a:t>
            </a:r>
          </a:p>
        </p:txBody>
      </p:sp>
    </p:spTree>
    <p:extLst>
      <p:ext uri="{BB962C8B-B14F-4D97-AF65-F5344CB8AC3E}">
        <p14:creationId xmlns:p14="http://schemas.microsoft.com/office/powerpoint/2010/main" val="165779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E23C-2733-5AF5-7B0F-95A29B3D45F7}"/>
              </a:ext>
            </a:extLst>
          </p:cNvPr>
          <p:cNvSpPr>
            <a:spLocks noGrp="1"/>
          </p:cNvSpPr>
          <p:nvPr>
            <p:ph type="title"/>
          </p:nvPr>
        </p:nvSpPr>
        <p:spPr/>
        <p:txBody>
          <a:bodyPr/>
          <a:lstStyle/>
          <a:p>
            <a:r>
              <a:rPr lang="en-US" dirty="0"/>
              <a:t>Making Your Choice</a:t>
            </a:r>
          </a:p>
        </p:txBody>
      </p:sp>
      <p:sp>
        <p:nvSpPr>
          <p:cNvPr id="4" name="Content Placeholder 3">
            <a:extLst>
              <a:ext uri="{FF2B5EF4-FFF2-40B4-BE49-F238E27FC236}">
                <a16:creationId xmlns:a16="http://schemas.microsoft.com/office/drawing/2014/main" id="{0CC37455-665C-46FE-C73C-04BE2A26A72F}"/>
              </a:ext>
            </a:extLst>
          </p:cNvPr>
          <p:cNvSpPr>
            <a:spLocks noGrp="1"/>
          </p:cNvSpPr>
          <p:nvPr>
            <p:ph sz="half" idx="1"/>
          </p:nvPr>
        </p:nvSpPr>
        <p:spPr>
          <a:xfrm>
            <a:off x="457200" y="1200150"/>
            <a:ext cx="4800600" cy="3581400"/>
          </a:xfrm>
        </p:spPr>
        <p:txBody>
          <a:bodyPr>
            <a:normAutofit/>
          </a:bodyPr>
          <a:lstStyle/>
          <a:p>
            <a:r>
              <a:rPr lang="en-US" dirty="0"/>
              <a:t>Programming Language</a:t>
            </a:r>
          </a:p>
          <a:p>
            <a:r>
              <a:rPr lang="en-US" dirty="0"/>
              <a:t>UI Framework</a:t>
            </a:r>
          </a:p>
          <a:p>
            <a:r>
              <a:rPr lang="en-US" dirty="0"/>
              <a:t>Drag &amp; Drop Designer</a:t>
            </a:r>
          </a:p>
          <a:p>
            <a:r>
              <a:rPr lang="en-US" dirty="0"/>
              <a:t>UI Design Language</a:t>
            </a:r>
          </a:p>
          <a:p>
            <a:r>
              <a:rPr lang="en-US" dirty="0"/>
              <a:t>.NET Support</a:t>
            </a:r>
          </a:p>
          <a:p>
            <a:r>
              <a:rPr lang="en-US" dirty="0"/>
              <a:t>Legacy Windows Support</a:t>
            </a:r>
          </a:p>
          <a:p>
            <a:r>
              <a:rPr lang="en-US" dirty="0"/>
              <a:t>Touch Support</a:t>
            </a:r>
          </a:p>
          <a:p>
            <a:r>
              <a:rPr lang="en-US" dirty="0"/>
              <a:t>Cross-platform Options</a:t>
            </a:r>
          </a:p>
          <a:p>
            <a:r>
              <a:rPr lang="en-US" dirty="0"/>
              <a:t>Long-term Support Options</a:t>
            </a:r>
          </a:p>
          <a:p>
            <a:r>
              <a:rPr lang="en-US" dirty="0"/>
              <a:t>Current Features &amp; Public Roadmap</a:t>
            </a:r>
          </a:p>
        </p:txBody>
      </p:sp>
      <p:pic>
        <p:nvPicPr>
          <p:cNvPr id="6" name="Picture 5">
            <a:extLst>
              <a:ext uri="{FF2B5EF4-FFF2-40B4-BE49-F238E27FC236}">
                <a16:creationId xmlns:a16="http://schemas.microsoft.com/office/drawing/2014/main" id="{A2C78FF7-C781-50BC-8E41-8AA3857F130E}"/>
              </a:ext>
            </a:extLst>
          </p:cNvPr>
          <p:cNvPicPr>
            <a:picLocks noChangeAspect="1"/>
          </p:cNvPicPr>
          <p:nvPr/>
        </p:nvPicPr>
        <p:blipFill>
          <a:blip r:embed="rId3"/>
          <a:stretch>
            <a:fillRect/>
          </a:stretch>
        </p:blipFill>
        <p:spPr>
          <a:xfrm>
            <a:off x="5391666" y="1047750"/>
            <a:ext cx="3385751" cy="1828800"/>
          </a:xfrm>
          <a:prstGeom prst="rect">
            <a:avLst/>
          </a:prstGeom>
        </p:spPr>
      </p:pic>
      <p:pic>
        <p:nvPicPr>
          <p:cNvPr id="7" name="Picture 6">
            <a:extLst>
              <a:ext uri="{FF2B5EF4-FFF2-40B4-BE49-F238E27FC236}">
                <a16:creationId xmlns:a16="http://schemas.microsoft.com/office/drawing/2014/main" id="{F91C170A-88F8-B301-AE50-DD4DAC2D9860}"/>
              </a:ext>
            </a:extLst>
          </p:cNvPr>
          <p:cNvPicPr>
            <a:picLocks noChangeAspect="1"/>
          </p:cNvPicPr>
          <p:nvPr/>
        </p:nvPicPr>
        <p:blipFill>
          <a:blip r:embed="rId4"/>
          <a:stretch>
            <a:fillRect/>
          </a:stretch>
        </p:blipFill>
        <p:spPr>
          <a:xfrm>
            <a:off x="5391665" y="2943029"/>
            <a:ext cx="3385751" cy="1651196"/>
          </a:xfrm>
          <a:prstGeom prst="rect">
            <a:avLst/>
          </a:prstGeom>
        </p:spPr>
      </p:pic>
    </p:spTree>
    <p:extLst>
      <p:ext uri="{BB962C8B-B14F-4D97-AF65-F5344CB8AC3E}">
        <p14:creationId xmlns:p14="http://schemas.microsoft.com/office/powerpoint/2010/main" val="374843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52550" y="457200"/>
            <a:ext cx="2802951" cy="990600"/>
          </a:xfrm>
        </p:spPr>
        <p:txBody>
          <a:bodyPr>
            <a:normAutofit/>
          </a:bodyPr>
          <a:lstStyle/>
          <a:p>
            <a:r>
              <a:rPr lang="en-US" b="1" dirty="0"/>
              <a:t>About Me</a:t>
            </a:r>
          </a:p>
        </p:txBody>
      </p:sp>
      <p:sp>
        <p:nvSpPr>
          <p:cNvPr id="3" name="Content Placeholder 2"/>
          <p:cNvSpPr>
            <a:spLocks noGrp="1"/>
          </p:cNvSpPr>
          <p:nvPr>
            <p:ph idx="1"/>
          </p:nvPr>
        </p:nvSpPr>
        <p:spPr>
          <a:xfrm>
            <a:off x="3907172" y="1620441"/>
            <a:ext cx="3048329" cy="2910580"/>
          </a:xfrm>
        </p:spPr>
        <p:txBody>
          <a:bodyPr>
            <a:normAutofit/>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pic>
        <p:nvPicPr>
          <p:cNvPr id="5" name="Picture 4" descr="Stack of magazines on table">
            <a:extLst>
              <a:ext uri="{FF2B5EF4-FFF2-40B4-BE49-F238E27FC236}">
                <a16:creationId xmlns:a16="http://schemas.microsoft.com/office/drawing/2014/main" id="{19212921-42C8-E68E-C847-ABAB4B25A8AA}"/>
              </a:ext>
            </a:extLst>
          </p:cNvPr>
          <p:cNvPicPr>
            <a:picLocks noChangeAspect="1"/>
          </p:cNvPicPr>
          <p:nvPr/>
        </p:nvPicPr>
        <p:blipFill>
          <a:blip r:embed="rId3"/>
          <a:srcRect l="40080" r="7410"/>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A762-04F7-6BC0-7016-F40C1B25862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250ED7D-F1EB-085C-C05F-B3CB7F99D1B0}"/>
              </a:ext>
            </a:extLst>
          </p:cNvPr>
          <p:cNvSpPr>
            <a:spLocks noGrp="1"/>
          </p:cNvSpPr>
          <p:nvPr>
            <p:ph idx="1"/>
          </p:nvPr>
        </p:nvSpPr>
        <p:spPr>
          <a:xfrm>
            <a:off x="457200" y="1200151"/>
            <a:ext cx="8229600" cy="3352800"/>
          </a:xfrm>
        </p:spPr>
        <p:txBody>
          <a:bodyPr>
            <a:normAutofit fontScale="47500" lnSpcReduction="20000"/>
          </a:bodyPr>
          <a:lstStyle/>
          <a:p>
            <a:r>
              <a:rPr lang="en-US" sz="3200" dirty="0"/>
              <a:t>Choose the best UI framework – Microsoft Learn Training module: </a:t>
            </a:r>
            <a:r>
              <a:rPr lang="en-US" sz="3200" dirty="0">
                <a:hlinkClick r:id="rId3"/>
              </a:rPr>
              <a:t>https://learn.microsoft.com/training/modules/windows-choose-best-app-framework/</a:t>
            </a:r>
            <a:r>
              <a:rPr lang="en-US" sz="3200" dirty="0"/>
              <a:t>  </a:t>
            </a:r>
          </a:p>
          <a:p>
            <a:r>
              <a:rPr lang="en-US" sz="3200" dirty="0"/>
              <a:t>Overview of Windows Development Options: </a:t>
            </a:r>
            <a:r>
              <a:rPr lang="en-US" sz="3200" dirty="0">
                <a:hlinkClick r:id="rId4"/>
              </a:rPr>
              <a:t>https://learn.microsoft.com/windows/apps/get-started/</a:t>
            </a:r>
            <a:r>
              <a:rPr lang="en-US" sz="3200" dirty="0"/>
              <a:t> </a:t>
            </a:r>
          </a:p>
          <a:p>
            <a:r>
              <a:rPr lang="en-US" sz="3200" dirty="0"/>
              <a:t>Uno Platform Documentation: </a:t>
            </a:r>
            <a:r>
              <a:rPr lang="en-US" sz="3200" dirty="0">
                <a:hlinkClick r:id="rId5"/>
              </a:rPr>
              <a:t>https://platform.uno/docs/articles/intro.html</a:t>
            </a:r>
            <a:r>
              <a:rPr lang="en-US" sz="3200" dirty="0"/>
              <a:t> </a:t>
            </a:r>
          </a:p>
          <a:p>
            <a:r>
              <a:rPr lang="en-US" sz="3200" dirty="0"/>
              <a:t>Avalonia Docs: </a:t>
            </a:r>
            <a:r>
              <a:rPr lang="en-US" sz="3200" dirty="0">
                <a:hlinkClick r:id="rId6"/>
              </a:rPr>
              <a:t>https://docs.avaloniaui.net/</a:t>
            </a:r>
            <a:r>
              <a:rPr lang="en-US" sz="3200" dirty="0"/>
              <a:t> </a:t>
            </a:r>
          </a:p>
          <a:p>
            <a:r>
              <a:rPr lang="en-US" sz="3200" dirty="0"/>
              <a:t>Build a WPF </a:t>
            </a:r>
            <a:r>
              <a:rPr lang="en-US" sz="3200" dirty="0" err="1"/>
              <a:t>Blazor</a:t>
            </a:r>
            <a:r>
              <a:rPr lang="en-US" sz="3200" dirty="0"/>
              <a:t> Hybrid App: </a:t>
            </a:r>
            <a:r>
              <a:rPr lang="en-US" sz="3200" dirty="0">
                <a:hlinkClick r:id="rId7"/>
              </a:rPr>
              <a:t>https://learn.microsoft.com/aspnet/core/blazor/hybrid/tutorials/wpf</a:t>
            </a:r>
            <a:r>
              <a:rPr lang="en-US" sz="3200" dirty="0"/>
              <a:t> </a:t>
            </a:r>
          </a:p>
          <a:p>
            <a:r>
              <a:rPr lang="en-US" sz="3200" dirty="0"/>
              <a:t>My Books on Amazon: </a:t>
            </a:r>
            <a:r>
              <a:rPr lang="en-US" sz="3200" dirty="0">
                <a:hlinkClick r:id="rId8"/>
              </a:rPr>
              <a:t>https://www.amazon.com/stores/author/B08WLD35BX</a:t>
            </a:r>
            <a:r>
              <a:rPr lang="en-US" sz="3200" dirty="0"/>
              <a:t> </a:t>
            </a:r>
          </a:p>
          <a:p>
            <a:r>
              <a:rPr lang="en-US" sz="3200" dirty="0"/>
              <a:t>About Me with Social Links: </a:t>
            </a:r>
            <a:r>
              <a:rPr lang="en-US" sz="3200" dirty="0">
                <a:hlinkClick r:id="rId9"/>
              </a:rPr>
              <a:t>https://about.me/alvinashcraft</a:t>
            </a:r>
            <a:r>
              <a:rPr lang="en-US" sz="3200" dirty="0"/>
              <a:t> </a:t>
            </a:r>
          </a:p>
          <a:p>
            <a:r>
              <a:rPr lang="en-US" sz="3200" dirty="0"/>
              <a:t>My session materials on GitHub: </a:t>
            </a:r>
            <a:r>
              <a:rPr lang="en-US" sz="3200" dirty="0">
                <a:hlinkClick r:id="rId10"/>
              </a:rPr>
              <a:t>https://github.com/alvinashcraft/speaking/</a:t>
            </a:r>
            <a:r>
              <a:rPr lang="en-US" sz="3200" dirty="0"/>
              <a:t> </a:t>
            </a:r>
          </a:p>
        </p:txBody>
      </p:sp>
      <p:pic>
        <p:nvPicPr>
          <p:cNvPr id="5" name="Picture 4">
            <a:extLst>
              <a:ext uri="{FF2B5EF4-FFF2-40B4-BE49-F238E27FC236}">
                <a16:creationId xmlns:a16="http://schemas.microsoft.com/office/drawing/2014/main" id="{EB5F13EF-D382-5CE7-AFC5-5065D834D897}"/>
              </a:ext>
            </a:extLst>
          </p:cNvPr>
          <p:cNvPicPr>
            <a:picLocks noChangeAspect="1"/>
          </p:cNvPicPr>
          <p:nvPr/>
        </p:nvPicPr>
        <p:blipFill>
          <a:blip r:embed="rId11"/>
          <a:stretch>
            <a:fillRect/>
          </a:stretch>
        </p:blipFill>
        <p:spPr>
          <a:xfrm>
            <a:off x="8153400" y="3671807"/>
            <a:ext cx="984584" cy="984584"/>
          </a:xfrm>
          <a:prstGeom prst="rect">
            <a:avLst/>
          </a:prstGeom>
        </p:spPr>
      </p:pic>
    </p:spTree>
    <p:extLst>
      <p:ext uri="{BB962C8B-B14F-4D97-AF65-F5344CB8AC3E}">
        <p14:creationId xmlns:p14="http://schemas.microsoft.com/office/powerpoint/2010/main" val="619735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6B56-8ED4-7518-E5B5-6039AB550531}"/>
              </a:ext>
            </a:extLst>
          </p:cNvPr>
          <p:cNvSpPr>
            <a:spLocks noGrp="1"/>
          </p:cNvSpPr>
          <p:nvPr>
            <p:ph type="title"/>
          </p:nvPr>
        </p:nvSpPr>
        <p:spPr>
          <a:xfrm>
            <a:off x="4152550" y="457200"/>
            <a:ext cx="2802951" cy="990600"/>
          </a:xfrm>
        </p:spPr>
        <p:txBody>
          <a:bodyPr>
            <a:normAutofit/>
          </a:bodyPr>
          <a:lstStyle/>
          <a:p>
            <a:r>
              <a:rPr lang="en-US" dirty="0"/>
              <a:t>Q&amp;A and Thanks!</a:t>
            </a:r>
          </a:p>
        </p:txBody>
      </p:sp>
      <p:sp>
        <p:nvSpPr>
          <p:cNvPr id="3" name="Content Placeholder 2">
            <a:extLst>
              <a:ext uri="{FF2B5EF4-FFF2-40B4-BE49-F238E27FC236}">
                <a16:creationId xmlns:a16="http://schemas.microsoft.com/office/drawing/2014/main" id="{84445D7B-3FC4-AA1E-2EE9-F6EDF249CA66}"/>
              </a:ext>
            </a:extLst>
          </p:cNvPr>
          <p:cNvSpPr>
            <a:spLocks noGrp="1"/>
          </p:cNvSpPr>
          <p:nvPr>
            <p:ph idx="1"/>
          </p:nvPr>
        </p:nvSpPr>
        <p:spPr>
          <a:xfrm>
            <a:off x="3810000" y="1620441"/>
            <a:ext cx="3941428" cy="2170509"/>
          </a:xfrm>
        </p:spPr>
        <p:txBody>
          <a:bodyPr>
            <a:normAutofit/>
          </a:bodyPr>
          <a:lstStyle/>
          <a:p>
            <a:r>
              <a:rPr lang="en-US" dirty="0"/>
              <a:t>Questions?</a:t>
            </a:r>
          </a:p>
          <a:p>
            <a:r>
              <a:rPr lang="en-US" dirty="0"/>
              <a:t>Contact me</a:t>
            </a:r>
          </a:p>
          <a:p>
            <a:pPr lvl="1"/>
            <a:r>
              <a:rPr lang="en-US" dirty="0">
                <a:hlinkClick r:id="rId3"/>
              </a:rPr>
              <a:t>alashcraft@gmail.com</a:t>
            </a:r>
            <a:endParaRPr lang="en-US" dirty="0"/>
          </a:p>
          <a:p>
            <a:pPr lvl="1"/>
            <a:r>
              <a:rPr lang="en-US" dirty="0">
                <a:hlinkClick r:id="rId4"/>
              </a:rPr>
              <a:t>https://bsky.app/profile/alvinashcraft.com</a:t>
            </a:r>
            <a:r>
              <a:rPr lang="en-US" dirty="0"/>
              <a:t> </a:t>
            </a:r>
          </a:p>
          <a:p>
            <a:pPr lvl="1"/>
            <a:r>
              <a:rPr lang="en-US" dirty="0">
                <a:hlinkClick r:id="rId5"/>
              </a:rPr>
              <a:t>https://www.linkedin.com/in/alvinashcraft/</a:t>
            </a:r>
            <a:r>
              <a:rPr lang="en-US" dirty="0"/>
              <a:t> </a:t>
            </a:r>
          </a:p>
          <a:p>
            <a:r>
              <a:rPr lang="en-US" dirty="0"/>
              <a:t>Thank you!</a:t>
            </a:r>
          </a:p>
        </p:txBody>
      </p:sp>
      <p:pic>
        <p:nvPicPr>
          <p:cNvPr id="5" name="Picture 4" descr="Question mark boxes">
            <a:extLst>
              <a:ext uri="{FF2B5EF4-FFF2-40B4-BE49-F238E27FC236}">
                <a16:creationId xmlns:a16="http://schemas.microsoft.com/office/drawing/2014/main" id="{8C60CD15-BE24-F378-C0D4-848D97C71FD6}"/>
              </a:ext>
            </a:extLst>
          </p:cNvPr>
          <p:cNvPicPr>
            <a:picLocks noChangeAspect="1"/>
          </p:cNvPicPr>
          <p:nvPr/>
        </p:nvPicPr>
        <p:blipFill>
          <a:blip r:embed="rId6"/>
          <a:srcRect l="30816" r="24935"/>
          <a:stretch/>
        </p:blipFill>
        <p:spPr>
          <a:xfrm>
            <a:off x="20" y="10"/>
            <a:ext cx="4046200" cy="5143490"/>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11590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65032" y="0"/>
            <a:ext cx="914400" cy="51435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599781" y="2761059"/>
            <a:ext cx="3572669" cy="2382441"/>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93473" y="-6350"/>
            <a:ext cx="2255512"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9947"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6616" y="2286000"/>
            <a:ext cx="2444750"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8241"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6115" y="2692400"/>
            <a:ext cx="1362870"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1615" y="-6350"/>
            <a:ext cx="5332385" cy="5149850"/>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4687CA-A8CD-89E0-12CB-D9F15E95726F}"/>
              </a:ext>
            </a:extLst>
          </p:cNvPr>
          <p:cNvSpPr>
            <a:spLocks noGrp="1"/>
          </p:cNvSpPr>
          <p:nvPr>
            <p:ph type="title"/>
          </p:nvPr>
        </p:nvSpPr>
        <p:spPr>
          <a:xfrm>
            <a:off x="508000" y="457199"/>
            <a:ext cx="2882531" cy="4159250"/>
          </a:xfrm>
        </p:spPr>
        <p:txBody>
          <a:bodyPr anchor="ctr">
            <a:normAutofit/>
          </a:bodyPr>
          <a:lstStyle/>
          <a:p>
            <a:r>
              <a:rPr lang="en-US">
                <a:solidFill>
                  <a:schemeClr val="tx1">
                    <a:lumMod val="85000"/>
                    <a:lumOff val="15000"/>
                  </a:schemeClr>
                </a:solidFill>
              </a:rPr>
              <a:t>Agenda</a:t>
            </a:r>
          </a:p>
        </p:txBody>
      </p:sp>
      <p:sp>
        <p:nvSpPr>
          <p:cNvPr id="3" name="Content Placeholder 2">
            <a:extLst>
              <a:ext uri="{FF2B5EF4-FFF2-40B4-BE49-F238E27FC236}">
                <a16:creationId xmlns:a16="http://schemas.microsoft.com/office/drawing/2014/main" id="{BCFF6DF6-20B1-33EC-0416-898BBD311D77}"/>
              </a:ext>
            </a:extLst>
          </p:cNvPr>
          <p:cNvSpPr>
            <a:spLocks noGrp="1"/>
          </p:cNvSpPr>
          <p:nvPr>
            <p:ph idx="1"/>
          </p:nvPr>
        </p:nvSpPr>
        <p:spPr>
          <a:xfrm>
            <a:off x="4587063" y="457200"/>
            <a:ext cx="4133472" cy="4159250"/>
          </a:xfrm>
        </p:spPr>
        <p:txBody>
          <a:bodyPr anchor="ctr">
            <a:normAutofit/>
          </a:bodyPr>
          <a:lstStyle/>
          <a:p>
            <a:r>
              <a:rPr lang="en-US">
                <a:solidFill>
                  <a:srgbClr val="FFFFFF"/>
                </a:solidFill>
              </a:rPr>
              <a:t>A brief history of Windows development</a:t>
            </a:r>
          </a:p>
          <a:p>
            <a:r>
              <a:rPr lang="en-US">
                <a:solidFill>
                  <a:srgbClr val="FFFFFF"/>
                </a:solidFill>
              </a:rPr>
              <a:t>Choices covered today – Pros &amp; Cons</a:t>
            </a:r>
          </a:p>
          <a:p>
            <a:pPr lvl="1"/>
            <a:r>
              <a:rPr lang="en-US">
                <a:solidFill>
                  <a:srgbClr val="FFFFFF"/>
                </a:solidFill>
              </a:rPr>
              <a:t>Windows Forms</a:t>
            </a:r>
          </a:p>
          <a:p>
            <a:pPr lvl="1"/>
            <a:r>
              <a:rPr lang="en-US">
                <a:solidFill>
                  <a:srgbClr val="FFFFFF"/>
                </a:solidFill>
              </a:rPr>
              <a:t>WPF</a:t>
            </a:r>
          </a:p>
          <a:p>
            <a:pPr lvl="1"/>
            <a:r>
              <a:rPr lang="en-US">
                <a:solidFill>
                  <a:srgbClr val="FFFFFF"/>
                </a:solidFill>
              </a:rPr>
              <a:t>UWP*</a:t>
            </a:r>
          </a:p>
          <a:p>
            <a:pPr lvl="1"/>
            <a:r>
              <a:rPr lang="en-US">
                <a:solidFill>
                  <a:srgbClr val="FFFFFF"/>
                </a:solidFill>
              </a:rPr>
              <a:t>WinUI &amp; Windows App SDK</a:t>
            </a:r>
          </a:p>
          <a:p>
            <a:pPr lvl="1"/>
            <a:r>
              <a:rPr lang="en-US">
                <a:solidFill>
                  <a:srgbClr val="FFFFFF"/>
                </a:solidFill>
              </a:rPr>
              <a:t>.NET MAUI</a:t>
            </a:r>
          </a:p>
          <a:p>
            <a:pPr lvl="1"/>
            <a:r>
              <a:rPr lang="en-US">
                <a:solidFill>
                  <a:srgbClr val="FFFFFF"/>
                </a:solidFill>
              </a:rPr>
              <a:t>Uno Platform &amp; Blazor Hybrid with WPF (time-permitting)</a:t>
            </a:r>
          </a:p>
          <a:p>
            <a:r>
              <a:rPr lang="en-US">
                <a:solidFill>
                  <a:srgbClr val="FFFFFF"/>
                </a:solidFill>
              </a:rPr>
              <a:t>Guidelines when choosing a framework</a:t>
            </a:r>
          </a:p>
          <a:p>
            <a:r>
              <a:rPr lang="en-US">
                <a:solidFill>
                  <a:srgbClr val="FFFFFF"/>
                </a:solidFill>
              </a:rPr>
              <a:t>Resources and Q&amp;A</a:t>
            </a:r>
          </a:p>
        </p:txBody>
      </p:sp>
    </p:spTree>
    <p:extLst>
      <p:ext uri="{BB962C8B-B14F-4D97-AF65-F5344CB8AC3E}">
        <p14:creationId xmlns:p14="http://schemas.microsoft.com/office/powerpoint/2010/main" val="353853826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2A92-4866-4B73-941D-FBE461463520}"/>
              </a:ext>
            </a:extLst>
          </p:cNvPr>
          <p:cNvSpPr>
            <a:spLocks noGrp="1"/>
          </p:cNvSpPr>
          <p:nvPr>
            <p:ph type="title"/>
          </p:nvPr>
        </p:nvSpPr>
        <p:spPr/>
        <p:txBody>
          <a:bodyPr>
            <a:normAutofit/>
          </a:bodyPr>
          <a:lstStyle/>
          <a:p>
            <a:r>
              <a:rPr lang="en-US" dirty="0"/>
              <a:t>A Brief History of .NET Desktop Apps</a:t>
            </a:r>
          </a:p>
        </p:txBody>
      </p:sp>
      <p:sp>
        <p:nvSpPr>
          <p:cNvPr id="3" name="Content Placeholder 2">
            <a:extLst>
              <a:ext uri="{FF2B5EF4-FFF2-40B4-BE49-F238E27FC236}">
                <a16:creationId xmlns:a16="http://schemas.microsoft.com/office/drawing/2014/main" id="{EE47B364-9605-8408-1EF0-9DE5EC75E84F}"/>
              </a:ext>
            </a:extLst>
          </p:cNvPr>
          <p:cNvSpPr>
            <a:spLocks noGrp="1"/>
          </p:cNvSpPr>
          <p:nvPr>
            <p:ph idx="1"/>
          </p:nvPr>
        </p:nvSpPr>
        <p:spPr>
          <a:xfrm>
            <a:off x="457200" y="1200150"/>
            <a:ext cx="8229600" cy="3505200"/>
          </a:xfrm>
        </p:spPr>
        <p:txBody>
          <a:bodyPr>
            <a:normAutofit fontScale="92500" lnSpcReduction="10000"/>
          </a:bodyPr>
          <a:lstStyle/>
          <a:p>
            <a:r>
              <a:rPr lang="en-US" sz="1600" dirty="0"/>
              <a:t>2002 - Windows Forms</a:t>
            </a:r>
          </a:p>
          <a:p>
            <a:pPr lvl="1"/>
            <a:r>
              <a:rPr lang="en-US" sz="1600" dirty="0"/>
              <a:t>Successor to Visual Basic 6 forms</a:t>
            </a:r>
          </a:p>
          <a:p>
            <a:pPr lvl="1"/>
            <a:r>
              <a:rPr lang="en-US" sz="1600" dirty="0">
                <a:hlinkClick r:id="rId3"/>
              </a:rPr>
              <a:t>Bill Gates demos the VB form designer in 1991</a:t>
            </a:r>
            <a:endParaRPr lang="en-US" sz="1600" dirty="0"/>
          </a:p>
          <a:p>
            <a:r>
              <a:rPr lang="en-US" sz="1600" dirty="0"/>
              <a:t>2006 – WPF</a:t>
            </a:r>
          </a:p>
          <a:p>
            <a:r>
              <a:rPr lang="en-US" sz="1600" dirty="0"/>
              <a:t>2015 - UWP</a:t>
            </a:r>
          </a:p>
          <a:p>
            <a:pPr lvl="1"/>
            <a:r>
              <a:rPr lang="en-US" sz="1600" dirty="0"/>
              <a:t>Successor to Windows 8.x apps - 2012</a:t>
            </a:r>
          </a:p>
          <a:p>
            <a:r>
              <a:rPr lang="en-US" sz="1600" dirty="0"/>
              <a:t>2021 - </a:t>
            </a:r>
            <a:r>
              <a:rPr lang="en-US" sz="1600" dirty="0" err="1"/>
              <a:t>WinUI</a:t>
            </a:r>
            <a:r>
              <a:rPr lang="en-US" sz="1600" dirty="0"/>
              <a:t> and Windows App SDK (March)</a:t>
            </a:r>
          </a:p>
          <a:p>
            <a:r>
              <a:rPr lang="en-US" sz="1600" dirty="0"/>
              <a:t>2021 – </a:t>
            </a:r>
            <a:r>
              <a:rPr lang="en-US" sz="1600" dirty="0" err="1"/>
              <a:t>Blazor</a:t>
            </a:r>
            <a:r>
              <a:rPr lang="en-US" sz="1600" dirty="0"/>
              <a:t> Hybrid (November)</a:t>
            </a:r>
          </a:p>
          <a:p>
            <a:r>
              <a:rPr lang="en-US" sz="1600" dirty="0"/>
              <a:t>2022 - .NET MAUI (succeeds </a:t>
            </a:r>
            <a:r>
              <a:rPr lang="en-US" sz="1600" dirty="0" err="1"/>
              <a:t>Xamarin.Forms</a:t>
            </a:r>
            <a:r>
              <a:rPr lang="en-US" sz="1600" dirty="0"/>
              <a:t>)</a:t>
            </a:r>
          </a:p>
          <a:p>
            <a:r>
              <a:rPr lang="en-US" sz="1600" dirty="0"/>
              <a:t>3rd party cross-platform options</a:t>
            </a:r>
          </a:p>
          <a:p>
            <a:pPr lvl="1"/>
            <a:r>
              <a:rPr lang="en-US" sz="1600" dirty="0"/>
              <a:t>Uno Platform (UWP/</a:t>
            </a:r>
            <a:r>
              <a:rPr lang="en-US" sz="1600" dirty="0" err="1"/>
              <a:t>WinUI</a:t>
            </a:r>
            <a:r>
              <a:rPr lang="en-US" sz="1600" dirty="0"/>
              <a:t> XAML) -or- Avalonia UI (WPF XAML)</a:t>
            </a:r>
          </a:p>
        </p:txBody>
      </p:sp>
      <p:pic>
        <p:nvPicPr>
          <p:cNvPr id="5" name="Picture 4">
            <a:extLst>
              <a:ext uri="{FF2B5EF4-FFF2-40B4-BE49-F238E27FC236}">
                <a16:creationId xmlns:a16="http://schemas.microsoft.com/office/drawing/2014/main" id="{BE96AE27-FCF5-A024-A770-E15A53AD9FE7}"/>
              </a:ext>
            </a:extLst>
          </p:cNvPr>
          <p:cNvPicPr>
            <a:picLocks noChangeAspect="1"/>
          </p:cNvPicPr>
          <p:nvPr/>
        </p:nvPicPr>
        <p:blipFill>
          <a:blip r:embed="rId4"/>
          <a:stretch>
            <a:fillRect/>
          </a:stretch>
        </p:blipFill>
        <p:spPr>
          <a:xfrm>
            <a:off x="6629400" y="1048586"/>
            <a:ext cx="1990725" cy="1990725"/>
          </a:xfrm>
          <a:prstGeom prst="rect">
            <a:avLst/>
          </a:prstGeom>
        </p:spPr>
      </p:pic>
    </p:spTree>
    <p:extLst>
      <p:ext uri="{BB962C8B-B14F-4D97-AF65-F5344CB8AC3E}">
        <p14:creationId xmlns:p14="http://schemas.microsoft.com/office/powerpoint/2010/main" val="50916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B5954E43-9AB9-BCED-1368-DAF51F710F03}"/>
              </a:ext>
            </a:extLst>
          </p:cNvPr>
          <p:cNvSpPr>
            <a:spLocks noGrp="1"/>
          </p:cNvSpPr>
          <p:nvPr>
            <p:ph type="title"/>
          </p:nvPr>
        </p:nvSpPr>
        <p:spPr>
          <a:xfrm>
            <a:off x="508000" y="457200"/>
            <a:ext cx="6447501" cy="990600"/>
          </a:xfrm>
        </p:spPr>
        <p:txBody>
          <a:bodyPr>
            <a:normAutofit/>
          </a:bodyPr>
          <a:lstStyle/>
          <a:p>
            <a:r>
              <a:rPr lang="en-US" dirty="0"/>
              <a:t>But What About…</a:t>
            </a:r>
          </a:p>
        </p:txBody>
      </p:sp>
      <p:sp>
        <p:nvSpPr>
          <p:cNvPr id="3" name="Content Placeholder 2">
            <a:extLst>
              <a:ext uri="{FF2B5EF4-FFF2-40B4-BE49-F238E27FC236}">
                <a16:creationId xmlns:a16="http://schemas.microsoft.com/office/drawing/2014/main" id="{1675C6CF-4FF9-9949-9317-89B869732B38}"/>
              </a:ext>
            </a:extLst>
          </p:cNvPr>
          <p:cNvSpPr>
            <a:spLocks noGrp="1"/>
          </p:cNvSpPr>
          <p:nvPr>
            <p:ph idx="1"/>
          </p:nvPr>
        </p:nvSpPr>
        <p:spPr>
          <a:xfrm>
            <a:off x="508000" y="1620441"/>
            <a:ext cx="6447501" cy="2910580"/>
          </a:xfrm>
        </p:spPr>
        <p:txBody>
          <a:bodyPr>
            <a:normAutofit/>
          </a:bodyPr>
          <a:lstStyle/>
          <a:p>
            <a:pPr lvl="1"/>
            <a:r>
              <a:rPr lang="en-US"/>
              <a:t>React Native for Windows</a:t>
            </a:r>
          </a:p>
          <a:p>
            <a:pPr lvl="1"/>
            <a:r>
              <a:rPr lang="en-US"/>
              <a:t>Progressive Web Apps (PWAs)</a:t>
            </a:r>
          </a:p>
          <a:p>
            <a:pPr lvl="1"/>
            <a:r>
              <a:rPr lang="en-US"/>
              <a:t>Electron.js</a:t>
            </a:r>
          </a:p>
          <a:p>
            <a:pPr lvl="1"/>
            <a:r>
              <a:rPr lang="en-US"/>
              <a:t>Web apps – in your browser of choice</a:t>
            </a:r>
          </a:p>
          <a:p>
            <a:pPr lvl="1"/>
            <a:r>
              <a:rPr lang="en-US"/>
              <a:t>Win32/C++</a:t>
            </a:r>
          </a:p>
          <a:p>
            <a:pPr lvl="1"/>
            <a:r>
              <a:rPr lang="en-US"/>
              <a:t>Flutter</a:t>
            </a:r>
          </a:p>
          <a:p>
            <a:pPr lvl="1"/>
            <a:r>
              <a:rPr lang="en-US"/>
              <a:t>VB6 </a:t>
            </a:r>
            <a:r>
              <a:rPr lang="en-US">
                <a:sym typeface="Wingdings" panose="05000000000000000000" pitchFamily="2" charset="2"/>
              </a:rPr>
              <a:t></a:t>
            </a:r>
            <a:endParaRPr lang="en-US"/>
          </a:p>
        </p:txBody>
      </p:sp>
    </p:spTree>
    <p:extLst>
      <p:ext uri="{BB962C8B-B14F-4D97-AF65-F5344CB8AC3E}">
        <p14:creationId xmlns:p14="http://schemas.microsoft.com/office/powerpoint/2010/main" val="10918192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9CA7-BFD2-7B70-901A-5895E488662D}"/>
              </a:ext>
            </a:extLst>
          </p:cNvPr>
          <p:cNvSpPr>
            <a:spLocks noGrp="1"/>
          </p:cNvSpPr>
          <p:nvPr>
            <p:ph type="title"/>
          </p:nvPr>
        </p:nvSpPr>
        <p:spPr/>
        <p:txBody>
          <a:bodyPr/>
          <a:lstStyle/>
          <a:p>
            <a:r>
              <a:rPr lang="en-US" dirty="0"/>
              <a:t>User Interface Examples</a:t>
            </a:r>
          </a:p>
        </p:txBody>
      </p:sp>
      <p:pic>
        <p:nvPicPr>
          <p:cNvPr id="4" name="Content Placeholder 10">
            <a:extLst>
              <a:ext uri="{FF2B5EF4-FFF2-40B4-BE49-F238E27FC236}">
                <a16:creationId xmlns:a16="http://schemas.microsoft.com/office/drawing/2014/main" id="{3DE861B4-248E-BDB6-0855-811CA8934A7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70383" y="1193163"/>
            <a:ext cx="2547650" cy="1724698"/>
          </a:xfrm>
          <a:prstGeom prst="rect">
            <a:avLst/>
          </a:prstGeom>
        </p:spPr>
      </p:pic>
      <p:pic>
        <p:nvPicPr>
          <p:cNvPr id="5" name="Content Placeholder 12" descr="A screenshot of a computer&#10;&#10;Description automatically generated">
            <a:extLst>
              <a:ext uri="{FF2B5EF4-FFF2-40B4-BE49-F238E27FC236}">
                <a16:creationId xmlns:a16="http://schemas.microsoft.com/office/drawing/2014/main" id="{FFE88542-74E0-2CB4-82EF-D40E9635E052}"/>
              </a:ext>
            </a:extLst>
          </p:cNvPr>
          <p:cNvPicPr>
            <a:picLocks noChangeAspect="1"/>
          </p:cNvPicPr>
          <p:nvPr/>
        </p:nvPicPr>
        <p:blipFill>
          <a:blip r:embed="rId4"/>
          <a:stretch>
            <a:fillRect/>
          </a:stretch>
        </p:blipFill>
        <p:spPr>
          <a:xfrm>
            <a:off x="270383" y="3222283"/>
            <a:ext cx="2743200" cy="1591427"/>
          </a:xfrm>
          <a:prstGeom prst="rect">
            <a:avLst/>
          </a:prstGeom>
        </p:spPr>
      </p:pic>
      <p:pic>
        <p:nvPicPr>
          <p:cNvPr id="6" name="Content Placeholder 10">
            <a:extLst>
              <a:ext uri="{FF2B5EF4-FFF2-40B4-BE49-F238E27FC236}">
                <a16:creationId xmlns:a16="http://schemas.microsoft.com/office/drawing/2014/main" id="{8A9B1636-6175-D48B-CB8C-E303A923052E}"/>
              </a:ext>
            </a:extLst>
          </p:cNvPr>
          <p:cNvPicPr>
            <a:picLocks noChangeAspect="1"/>
          </p:cNvPicPr>
          <p:nvPr/>
        </p:nvPicPr>
        <p:blipFill>
          <a:blip r:embed="rId5"/>
          <a:srcRect/>
          <a:stretch/>
        </p:blipFill>
        <p:spPr>
          <a:xfrm>
            <a:off x="6172200" y="1276350"/>
            <a:ext cx="2839390" cy="1600200"/>
          </a:xfrm>
          <a:prstGeom prst="rect">
            <a:avLst/>
          </a:prstGeom>
        </p:spPr>
      </p:pic>
      <p:pic>
        <p:nvPicPr>
          <p:cNvPr id="7" name="Content Placeholder 10">
            <a:extLst>
              <a:ext uri="{FF2B5EF4-FFF2-40B4-BE49-F238E27FC236}">
                <a16:creationId xmlns:a16="http://schemas.microsoft.com/office/drawing/2014/main" id="{B7080BEA-00E1-716C-693D-03CB10001EC8}"/>
              </a:ext>
            </a:extLst>
          </p:cNvPr>
          <p:cNvPicPr>
            <a:picLocks noChangeAspect="1"/>
          </p:cNvPicPr>
          <p:nvPr/>
        </p:nvPicPr>
        <p:blipFill>
          <a:blip r:embed="rId6"/>
          <a:srcRect/>
          <a:stretch/>
        </p:blipFill>
        <p:spPr>
          <a:xfrm>
            <a:off x="3412603" y="3117468"/>
            <a:ext cx="2547396" cy="1779337"/>
          </a:xfrm>
          <a:prstGeom prst="rect">
            <a:avLst/>
          </a:prstGeom>
        </p:spPr>
      </p:pic>
      <p:pic>
        <p:nvPicPr>
          <p:cNvPr id="8" name="Content Placeholder 10">
            <a:extLst>
              <a:ext uri="{FF2B5EF4-FFF2-40B4-BE49-F238E27FC236}">
                <a16:creationId xmlns:a16="http://schemas.microsoft.com/office/drawing/2014/main" id="{17F37115-DC12-976E-A386-772B3AC34042}"/>
              </a:ext>
            </a:extLst>
          </p:cNvPr>
          <p:cNvPicPr>
            <a:picLocks noChangeAspect="1"/>
          </p:cNvPicPr>
          <p:nvPr/>
        </p:nvPicPr>
        <p:blipFill>
          <a:blip r:embed="rId7"/>
          <a:srcRect/>
          <a:stretch/>
        </p:blipFill>
        <p:spPr>
          <a:xfrm>
            <a:off x="6270756" y="3028950"/>
            <a:ext cx="2547650" cy="1600200"/>
          </a:xfrm>
          <a:prstGeom prst="rect">
            <a:avLst/>
          </a:prstGeom>
        </p:spPr>
      </p:pic>
      <p:pic>
        <p:nvPicPr>
          <p:cNvPr id="9" name="Content Placeholder 10">
            <a:extLst>
              <a:ext uri="{FF2B5EF4-FFF2-40B4-BE49-F238E27FC236}">
                <a16:creationId xmlns:a16="http://schemas.microsoft.com/office/drawing/2014/main" id="{844A51A8-67F4-6F97-41FA-8B70C054A818}"/>
              </a:ext>
            </a:extLst>
          </p:cNvPr>
          <p:cNvPicPr>
            <a:picLocks noChangeAspect="1"/>
          </p:cNvPicPr>
          <p:nvPr/>
        </p:nvPicPr>
        <p:blipFill>
          <a:blip r:embed="rId8"/>
          <a:srcRect/>
          <a:stretch/>
        </p:blipFill>
        <p:spPr>
          <a:xfrm>
            <a:off x="3048000" y="1200181"/>
            <a:ext cx="2906753" cy="1729873"/>
          </a:xfrm>
          <a:prstGeom prst="rect">
            <a:avLst/>
          </a:prstGeom>
        </p:spPr>
      </p:pic>
    </p:spTree>
    <p:extLst>
      <p:ext uri="{BB962C8B-B14F-4D97-AF65-F5344CB8AC3E}">
        <p14:creationId xmlns:p14="http://schemas.microsoft.com/office/powerpoint/2010/main" val="314820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FE8C-8610-E497-F8E5-22DF6106DD5F}"/>
              </a:ext>
            </a:extLst>
          </p:cNvPr>
          <p:cNvSpPr>
            <a:spLocks noGrp="1"/>
          </p:cNvSpPr>
          <p:nvPr>
            <p:ph type="title"/>
          </p:nvPr>
        </p:nvSpPr>
        <p:spPr/>
        <p:txBody>
          <a:bodyPr/>
          <a:lstStyle/>
          <a:p>
            <a:r>
              <a:rPr lang="en-US" dirty="0"/>
              <a:t>Windows Forms Advantages</a:t>
            </a:r>
          </a:p>
        </p:txBody>
      </p:sp>
      <p:sp>
        <p:nvSpPr>
          <p:cNvPr id="3" name="Content Placeholder 2">
            <a:extLst>
              <a:ext uri="{FF2B5EF4-FFF2-40B4-BE49-F238E27FC236}">
                <a16:creationId xmlns:a16="http://schemas.microsoft.com/office/drawing/2014/main" id="{455DA651-F28A-4814-7A72-3EC459BD1EC2}"/>
              </a:ext>
            </a:extLst>
          </p:cNvPr>
          <p:cNvSpPr>
            <a:spLocks noGrp="1"/>
          </p:cNvSpPr>
          <p:nvPr>
            <p:ph idx="1"/>
          </p:nvPr>
        </p:nvSpPr>
        <p:spPr>
          <a:xfrm>
            <a:off x="457200" y="1200150"/>
            <a:ext cx="8229600" cy="3657600"/>
          </a:xfrm>
        </p:spPr>
        <p:txBody>
          <a:bodyPr>
            <a:normAutofit/>
          </a:bodyPr>
          <a:lstStyle/>
          <a:p>
            <a:r>
              <a:rPr lang="en-US" dirty="0"/>
              <a:t>Rapid UI development</a:t>
            </a:r>
          </a:p>
          <a:p>
            <a:r>
              <a:rPr lang="en-US" dirty="0"/>
              <a:t>3</a:t>
            </a:r>
            <a:r>
              <a:rPr lang="en-US" baseline="30000" dirty="0"/>
              <a:t>rd</a:t>
            </a:r>
            <a:r>
              <a:rPr lang="en-US" dirty="0"/>
              <a:t> party controls &amp; themes</a:t>
            </a:r>
          </a:p>
          <a:p>
            <a:r>
              <a:rPr lang="en-US" dirty="0"/>
              <a:t>Modern &amp; legacy options</a:t>
            </a:r>
          </a:p>
          <a:p>
            <a:pPr lvl="1"/>
            <a:r>
              <a:rPr lang="en-US" dirty="0"/>
              <a:t>.NET Framework</a:t>
            </a:r>
          </a:p>
          <a:p>
            <a:pPr lvl="1"/>
            <a:r>
              <a:rPr lang="en-US" dirty="0"/>
              <a:t>.NET 9</a:t>
            </a:r>
          </a:p>
          <a:p>
            <a:pPr lvl="1"/>
            <a:r>
              <a:rPr lang="en-US" dirty="0"/>
              <a:t>.NET Upgrade Assistant</a:t>
            </a:r>
          </a:p>
          <a:p>
            <a:r>
              <a:rPr lang="en-US" dirty="0"/>
              <a:t>Under active development</a:t>
            </a:r>
          </a:p>
          <a:p>
            <a:pPr lvl="1"/>
            <a:r>
              <a:rPr lang="en-US" dirty="0"/>
              <a:t>Roadmap: </a:t>
            </a:r>
            <a:r>
              <a:rPr lang="en-US" dirty="0">
                <a:hlinkClick r:id="rId3"/>
              </a:rPr>
              <a:t>github.com/dotnet/winforms/blob/main/docs/roadmap.md</a:t>
            </a:r>
            <a:r>
              <a:rPr lang="en-US" dirty="0"/>
              <a:t>  </a:t>
            </a:r>
          </a:p>
          <a:p>
            <a:pPr marL="0" indent="0">
              <a:buNone/>
            </a:pPr>
            <a:endParaRPr lang="en-US" i="1" dirty="0"/>
          </a:p>
          <a:p>
            <a:pPr marL="0" indent="0">
              <a:buNone/>
            </a:pPr>
            <a:r>
              <a:rPr lang="en-US" i="1" dirty="0"/>
              <a:t>Every C# developer is a WinForms developer</a:t>
            </a:r>
          </a:p>
        </p:txBody>
      </p:sp>
      <p:pic>
        <p:nvPicPr>
          <p:cNvPr id="5" name="Picture 4">
            <a:extLst>
              <a:ext uri="{FF2B5EF4-FFF2-40B4-BE49-F238E27FC236}">
                <a16:creationId xmlns:a16="http://schemas.microsoft.com/office/drawing/2014/main" id="{05D5FAE3-6613-F161-52BF-AB0A9AED6CFC}"/>
              </a:ext>
            </a:extLst>
          </p:cNvPr>
          <p:cNvPicPr>
            <a:picLocks noChangeAspect="1"/>
          </p:cNvPicPr>
          <p:nvPr/>
        </p:nvPicPr>
        <p:blipFill>
          <a:blip r:embed="rId4"/>
          <a:stretch>
            <a:fillRect/>
          </a:stretch>
        </p:blipFill>
        <p:spPr>
          <a:xfrm>
            <a:off x="6324600" y="2000250"/>
            <a:ext cx="1600200" cy="1600200"/>
          </a:xfrm>
          <a:prstGeom prst="rect">
            <a:avLst/>
          </a:prstGeom>
        </p:spPr>
      </p:pic>
    </p:spTree>
    <p:extLst>
      <p:ext uri="{BB962C8B-B14F-4D97-AF65-F5344CB8AC3E}">
        <p14:creationId xmlns:p14="http://schemas.microsoft.com/office/powerpoint/2010/main" val="134015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4303" y="-6350"/>
            <a:ext cx="3575050" cy="5149850"/>
            <a:chOff x="7425267" y="-8467"/>
            <a:chExt cx="4766733" cy="6866467"/>
          </a:xfrm>
        </p:grpSpPr>
        <p:cxnSp>
          <p:nvCxnSpPr>
            <p:cNvPr id="12" name="Straight Connector 1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F6ED9F78-AD26-E29A-1EE5-9BD278DBA238}"/>
              </a:ext>
            </a:extLst>
          </p:cNvPr>
          <p:cNvSpPr>
            <a:spLocks noGrp="1"/>
          </p:cNvSpPr>
          <p:nvPr>
            <p:ph type="title"/>
          </p:nvPr>
        </p:nvSpPr>
        <p:spPr>
          <a:xfrm>
            <a:off x="489360" y="1036864"/>
            <a:ext cx="2660686" cy="3069771"/>
          </a:xfrm>
        </p:spPr>
        <p:txBody>
          <a:bodyPr anchor="ctr">
            <a:normAutofit/>
          </a:bodyPr>
          <a:lstStyle/>
          <a:p>
            <a:r>
              <a:rPr lang="en-US" sz="3300">
                <a:solidFill>
                  <a:schemeClr val="accent1">
                    <a:lumMod val="75000"/>
                  </a:schemeClr>
                </a:solidFill>
              </a:rPr>
              <a:t>Windows Forms Drawbacks &amp; Demo</a:t>
            </a:r>
          </a:p>
        </p:txBody>
      </p:sp>
      <p:sp>
        <p:nvSpPr>
          <p:cNvPr id="22" name="Rectangle 2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6968" y="0"/>
            <a:ext cx="4837032"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0C9F3B3-B021-F00D-1D35-BF515DD010C6}"/>
              </a:ext>
            </a:extLst>
          </p:cNvPr>
          <p:cNvGraphicFramePr>
            <a:graphicFrameLocks noGrp="1"/>
          </p:cNvGraphicFramePr>
          <p:nvPr>
            <p:ph idx="1"/>
            <p:extLst>
              <p:ext uri="{D42A27DB-BD31-4B8C-83A1-F6EECF244321}">
                <p14:modId xmlns:p14="http://schemas.microsoft.com/office/powerpoint/2010/main" val="1673949666"/>
              </p:ext>
            </p:extLst>
          </p:nvPr>
        </p:nvGraphicFramePr>
        <p:xfrm>
          <a:off x="3639407" y="708423"/>
          <a:ext cx="5019610" cy="36173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200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78AC-EDF3-66A6-5CFD-90870D55AEA6}"/>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id="{FB4552CA-00BC-35BB-F753-FDB9B7586924}"/>
              </a:ext>
            </a:extLst>
          </p:cNvPr>
          <p:cNvSpPr>
            <a:spLocks noGrp="1"/>
          </p:cNvSpPr>
          <p:nvPr>
            <p:ph idx="1"/>
          </p:nvPr>
        </p:nvSpPr>
        <p:spPr/>
        <p:txBody>
          <a:bodyPr>
            <a:normAutofit lnSpcReduction="10000"/>
          </a:bodyPr>
          <a:lstStyle/>
          <a:p>
            <a:r>
              <a:rPr lang="en-US" dirty="0"/>
              <a:t>XAML designer</a:t>
            </a:r>
          </a:p>
          <a:p>
            <a:r>
              <a:rPr lang="en-US" dirty="0"/>
              <a:t>XAML Hot Reload for UI debugging</a:t>
            </a:r>
          </a:p>
          <a:p>
            <a:r>
              <a:rPr lang="en-US" dirty="0"/>
              <a:t>GPU Accelerated UI</a:t>
            </a:r>
          </a:p>
          <a:p>
            <a:r>
              <a:rPr lang="en-US" dirty="0"/>
              <a:t>Rich data binding - MVVM</a:t>
            </a:r>
          </a:p>
          <a:p>
            <a:r>
              <a:rPr lang="en-US" dirty="0"/>
              <a:t>Modern &amp; legacy support (.NET Framework or .NET 9)</a:t>
            </a:r>
          </a:p>
          <a:p>
            <a:r>
              <a:rPr lang="en-US" dirty="0"/>
              <a:t>Extensive 3rd Party control &amp; library support</a:t>
            </a:r>
          </a:p>
          <a:p>
            <a:r>
              <a:rPr lang="en-US" dirty="0"/>
              <a:t>Active development</a:t>
            </a:r>
          </a:p>
          <a:p>
            <a:pPr lvl="1"/>
            <a:r>
              <a:rPr lang="en-US" dirty="0"/>
              <a:t>Roadmap: </a:t>
            </a:r>
            <a:r>
              <a:rPr lang="en-US" dirty="0">
                <a:hlinkClick r:id="rId3"/>
              </a:rPr>
              <a:t>github.com/dotnet/wpf/blob/main/roadmap.md</a:t>
            </a:r>
            <a:r>
              <a:rPr lang="en-US" dirty="0"/>
              <a:t> </a:t>
            </a:r>
          </a:p>
          <a:p>
            <a:pPr lvl="1"/>
            <a:r>
              <a:rPr lang="en-US" dirty="0"/>
              <a:t>Windows 11 theming support and UI refresh in .NET 9</a:t>
            </a:r>
          </a:p>
          <a:p>
            <a:r>
              <a:rPr lang="en-US" dirty="0"/>
              <a:t>Great for Enterprise apps &amp; multi-window</a:t>
            </a:r>
          </a:p>
          <a:p>
            <a:endParaRPr lang="en-US" dirty="0"/>
          </a:p>
        </p:txBody>
      </p:sp>
      <p:pic>
        <p:nvPicPr>
          <p:cNvPr id="5" name="Picture 4">
            <a:extLst>
              <a:ext uri="{FF2B5EF4-FFF2-40B4-BE49-F238E27FC236}">
                <a16:creationId xmlns:a16="http://schemas.microsoft.com/office/drawing/2014/main" id="{5C20B6EA-AACB-04C6-4EAB-8313084AD00D}"/>
              </a:ext>
            </a:extLst>
          </p:cNvPr>
          <p:cNvPicPr>
            <a:picLocks noChangeAspect="1"/>
          </p:cNvPicPr>
          <p:nvPr/>
        </p:nvPicPr>
        <p:blipFill>
          <a:blip r:embed="rId4"/>
          <a:stretch>
            <a:fillRect/>
          </a:stretch>
        </p:blipFill>
        <p:spPr>
          <a:xfrm>
            <a:off x="6074439" y="2194669"/>
            <a:ext cx="1762125" cy="1762125"/>
          </a:xfrm>
          <a:prstGeom prst="rect">
            <a:avLst/>
          </a:prstGeom>
        </p:spPr>
      </p:pic>
    </p:spTree>
    <p:extLst>
      <p:ext uri="{BB962C8B-B14F-4D97-AF65-F5344CB8AC3E}">
        <p14:creationId xmlns:p14="http://schemas.microsoft.com/office/powerpoint/2010/main" val="205283030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6562</Words>
  <Application>Microsoft Office PowerPoint</Application>
  <PresentationFormat>On-screen Show (16:9)</PresentationFormat>
  <Paragraphs>510</Paragraphs>
  <Slides>21</Slides>
  <Notes>21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Times New Roman</vt:lpstr>
      <vt:lpstr>Trebuchet MS</vt:lpstr>
      <vt:lpstr>Wingdings</vt:lpstr>
      <vt:lpstr>Wingdings 3</vt:lpstr>
      <vt:lpstr>Custom Design</vt:lpstr>
      <vt:lpstr>Visual Studio Live! Austin 2018</vt:lpstr>
      <vt:lpstr>Facet</vt:lpstr>
      <vt:lpstr>PowerPoint Presentation</vt:lpstr>
      <vt:lpstr>About Me</vt:lpstr>
      <vt:lpstr>Agenda</vt:lpstr>
      <vt:lpstr>A Brief History of .NET Desktop Apps</vt:lpstr>
      <vt:lpstr>But What About…</vt:lpstr>
      <vt:lpstr>User Interface Examples</vt:lpstr>
      <vt:lpstr>Windows Forms Advantages</vt:lpstr>
      <vt:lpstr>Windows Forms Drawbacks &amp; Demo</vt:lpstr>
      <vt:lpstr>WPF Advantages</vt:lpstr>
      <vt:lpstr>WPF Drawbacks &amp; Demo</vt:lpstr>
      <vt:lpstr>UWP Advantages*</vt:lpstr>
      <vt:lpstr>UWP Drawbacks &amp; Demo</vt:lpstr>
      <vt:lpstr>WinUI Advantages</vt:lpstr>
      <vt:lpstr>WinUI Drawbacks &amp; Demo</vt:lpstr>
      <vt:lpstr>.NET MAUI Advantages</vt:lpstr>
      <vt:lpstr>.NET MAUI Drawbacks &amp; Demo</vt:lpstr>
      <vt:lpstr>Blazor Hybrid – Web in Native Apps</vt:lpstr>
      <vt:lpstr>Uno Platform (or Avalonia UI)</vt:lpstr>
      <vt:lpstr>Making Your Choice</vt:lpstr>
      <vt:lpstr>Resources</vt:lpstr>
      <vt:lpstr>Q&amp;A and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Alvin Ashcraft</cp:lastModifiedBy>
  <cp:revision>8</cp:revision>
  <dcterms:created xsi:type="dcterms:W3CDTF">2015-02-16T21:29:58Z</dcterms:created>
  <dcterms:modified xsi:type="dcterms:W3CDTF">2025-03-01T16:03:23Z</dcterms:modified>
</cp:coreProperties>
</file>