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68858" autoAdjust="0"/>
  </p:normalViewPr>
  <p:slideViewPr>
    <p:cSldViewPr>
      <p:cViewPr varScale="1">
        <p:scale>
          <a:sx n="100" d="100"/>
          <a:sy n="100" d="100"/>
        </p:scale>
        <p:origin x="1544" y="240"/>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at Microsoft HQ!</a:t>
            </a:r>
          </a:p>
          <a:p>
            <a:endParaRPr lang="en-US" dirty="0"/>
          </a:p>
          <a:p>
            <a:r>
              <a:rPr lang="en-US" dirty="0"/>
              <a:t>My name is Alvin Ashcraft, and in this session, we’ll talk about choosing the best UI framework for your next native Windows app.</a:t>
            </a:r>
          </a:p>
          <a:p>
            <a:endParaRPr lang="en-US" dirty="0"/>
          </a:p>
          <a:p>
            <a:r>
              <a:rPr lang="en-US" dirty="0"/>
              <a:t>There are lots of options out there today, and we’ll be touching on many of them in this session, focusing primarily on the options from Microsoft.</a:t>
            </a:r>
          </a:p>
          <a:p>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a:t>
            </a:r>
          </a:p>
        </p:txBody>
      </p:sp>
    </p:spTree>
    <p:extLst>
      <p:ext uri="{BB962C8B-B14F-4D97-AF65-F5344CB8AC3E}">
        <p14:creationId xmlns:p14="http://schemas.microsoft.com/office/powerpoint/2010/main" val="380233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&lt;10:00&gt;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While .NET Native is small and fast, it’s also aging. With UWP,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a:p>
            <a:endParaRPr lang="en-US" dirty="0"/>
          </a:p>
        </p:txBody>
      </p:sp>
    </p:spTree>
    <p:extLst>
      <p:ext uri="{BB962C8B-B14F-4D97-AF65-F5344CB8AC3E}">
        <p14:creationId xmlns:p14="http://schemas.microsoft.com/office/powerpoint/2010/main" val="88634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We’ll get to some other feature requests on the roadmap on the next slide.</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a:p>
            <a:endParaRPr lang="en-US" dirty="0"/>
          </a:p>
        </p:txBody>
      </p:sp>
    </p:spTree>
    <p:extLst>
      <p:ext uri="{BB962C8B-B14F-4D97-AF65-F5344CB8AC3E}">
        <p14:creationId xmlns:p14="http://schemas.microsoft.com/office/powerpoint/2010/main" val="2182244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Honestly,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 and it requires partnering with the Visual Studio team to develop the feature.</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we have to debug the app and rely on XAML Hot Reload to experiment with UI changes.</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a:p>
            <a:endParaRPr lang="en-US" dirty="0"/>
          </a:p>
        </p:txBody>
      </p:sp>
    </p:spTree>
    <p:extLst>
      <p:ext uri="{BB962C8B-B14F-4D97-AF65-F5344CB8AC3E}">
        <p14:creationId xmlns:p14="http://schemas.microsoft.com/office/powerpoint/2010/main" val="1568557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There’s also a Blazor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Blazor Hybrid apps for Windows later. You’ll see how you can take the Blazor Hybrid approach on desktop with WPF or WinForms WebView hosts.</a:t>
            </a:r>
          </a:p>
          <a:p>
            <a:endParaRPr lang="en-US" dirty="0"/>
          </a:p>
        </p:txBody>
      </p:sp>
    </p:spTree>
    <p:extLst>
      <p:ext uri="{BB962C8B-B14F-4D97-AF65-F5344CB8AC3E}">
        <p14:creationId xmlns:p14="http://schemas.microsoft.com/office/powerpoint/2010/main" val="2242275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738843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2740227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p:txBody>
      </p:sp>
    </p:spTree>
    <p:extLst>
      <p:ext uri="{BB962C8B-B14F-4D97-AF65-F5344CB8AC3E}">
        <p14:creationId xmlns:p14="http://schemas.microsoft.com/office/powerpoint/2010/main" val="79858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a:p>
            <a:endParaRPr lang="en-US" dirty="0"/>
          </a:p>
        </p:txBody>
      </p:sp>
    </p:spTree>
    <p:extLst>
      <p:ext uri="{BB962C8B-B14F-4D97-AF65-F5344CB8AC3E}">
        <p14:creationId xmlns:p14="http://schemas.microsoft.com/office/powerpoint/2010/main" val="1979878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a:p>
            <a:endParaRPr lang="en-US" dirty="0"/>
          </a:p>
        </p:txBody>
      </p:sp>
    </p:spTree>
    <p:extLst>
      <p:ext uri="{BB962C8B-B14F-4D97-AF65-F5344CB8AC3E}">
        <p14:creationId xmlns:p14="http://schemas.microsoft.com/office/powerpoint/2010/main" val="2245655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For those who don’t know me, 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17 years.</a:t>
            </a:r>
          </a:p>
          <a:p>
            <a:endParaRPr lang="en-US" dirty="0"/>
          </a:p>
          <a:p>
            <a:r>
              <a:rPr lang="en-US" dirty="0"/>
              <a:t>I’ve also written three books in the last four years, two editions of Learn </a:t>
            </a:r>
            <a:r>
              <a:rPr lang="en-US" dirty="0" err="1"/>
              <a:t>WinUI</a:t>
            </a:r>
            <a:r>
              <a:rPr lang="en-US" dirty="0"/>
              <a:t> 3 and a book on parallel programming with .NET. You can find them all on Amazon. Just search for my name.</a:t>
            </a:r>
          </a:p>
          <a:p>
            <a:endParaRPr lang="en-US" dirty="0"/>
          </a:p>
          <a:p>
            <a:r>
              <a:rPr lang="en-US" dirty="0"/>
              <a:t>Writing those books led me to a full-time career in writing. I joined Microsoft two years ago as a content developer. I write documentation, training modules, and code samples on Microsoft Learn, working on the Windows developer docs team. There, I help write and maintain the docs for Windows client apps and APIs.</a:t>
            </a:r>
          </a:p>
          <a:p>
            <a:r>
              <a:rPr lang="en-US" dirty="0"/>
              <a:t>	I have another session after lunch about my work as a content developer and how anyone can contribute to the open-source docs on Learn with GitHub Issues and PRs.</a:t>
            </a:r>
          </a:p>
          <a:p>
            <a:endParaRPr lang="en-US" dirty="0"/>
          </a:p>
          <a:p>
            <a:r>
              <a:rPr lang="en-US" dirty="0"/>
              <a:t>And… in my spare time, I’m also a conference organizer.</a:t>
            </a:r>
          </a:p>
        </p:txBody>
      </p:sp>
    </p:spTree>
    <p:extLst>
      <p:ext uri="{BB962C8B-B14F-4D97-AF65-F5344CB8AC3E}">
        <p14:creationId xmlns:p14="http://schemas.microsoft.com/office/powerpoint/2010/main" val="1857746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t>
            </a:r>
            <a:r>
              <a:rPr lang="en-US" dirty="0" err="1"/>
              <a:t>alvinashcraft</a:t>
            </a:r>
            <a:r>
              <a:rPr lang="en-US" dirty="0"/>
              <a:t>/speaking), along with a larger list of links and the two Visual Studio solutions I used today.</a:t>
            </a:r>
          </a:p>
          <a:p>
            <a:endParaRPr lang="en-US" dirty="0"/>
          </a:p>
          <a:p>
            <a:endParaRPr lang="en-US" dirty="0"/>
          </a:p>
        </p:txBody>
      </p:sp>
    </p:spTree>
    <p:extLst>
      <p:ext uri="{BB962C8B-B14F-4D97-AF65-F5344CB8AC3E}">
        <p14:creationId xmlns:p14="http://schemas.microsoft.com/office/powerpoint/2010/main" val="1573380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a:p>
            <a:r>
              <a:rPr lang="en-US" dirty="0"/>
              <a:t>If you have questions or want to chat later, this is where you can find me this week. I’ll also have copies of my Learn </a:t>
            </a:r>
            <a:r>
              <a:rPr lang="en-US" dirty="0" err="1"/>
              <a:t>WinUI</a:t>
            </a:r>
            <a:r>
              <a:rPr lang="en-US" dirty="0"/>
              <a:t> 3 book to give away at the Tuesday and Thursday receptions. Find me at </a:t>
            </a:r>
            <a:r>
              <a:rPr lang="en-US"/>
              <a:t>the Microsoft Learn table.</a:t>
            </a:r>
          </a:p>
          <a:p>
            <a:endParaRPr lang="en-US" dirty="0"/>
          </a:p>
          <a:p>
            <a:endParaRPr lang="en-US" dirty="0"/>
          </a:p>
        </p:txBody>
      </p:sp>
    </p:spTree>
    <p:extLst>
      <p:ext uri="{BB962C8B-B14F-4D97-AF65-F5344CB8AC3E}">
        <p14:creationId xmlns:p14="http://schemas.microsoft.com/office/powerpoint/2010/main" val="3667002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generate the sample data. You can add more items, mark them as purchased or remove them from your list. We’ll see the similarities and differences, and you’ll see that I’m probably not cut out to be a UI designer,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a:p>
            <a:endParaRPr lang="en-US" dirty="0"/>
          </a:p>
          <a:p>
            <a:endParaRPr lang="en-US" dirty="0"/>
          </a:p>
          <a:p>
            <a:endParaRPr lang="en-US" dirty="0"/>
          </a:p>
        </p:txBody>
      </p:sp>
    </p:spTree>
    <p:extLst>
      <p:ext uri="{BB962C8B-B14F-4D97-AF65-F5344CB8AC3E}">
        <p14:creationId xmlns:p14="http://schemas.microsoft.com/office/powerpoint/2010/main" val="2369405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got traction in the enterprise.</a:t>
            </a:r>
          </a:p>
          <a:p>
            <a:endParaRPr lang="en-US" dirty="0"/>
          </a:p>
          <a:p>
            <a:r>
              <a:rPr lang="en-US" dirty="0"/>
              <a:t>2021 gave use two new options for Windows apps, </a:t>
            </a:r>
            <a:r>
              <a:rPr lang="en-US" dirty="0" err="1"/>
              <a:t>WinUI</a:t>
            </a:r>
            <a:r>
              <a:rPr lang="en-US" dirty="0"/>
              <a:t> 3 (and the Windows App SDK) and Blazor Hybrid apps. </a:t>
            </a:r>
            <a:r>
              <a:rPr lang="en-US" dirty="0" err="1"/>
              <a:t>WinUI</a:t>
            </a:r>
            <a:r>
              <a:rPr lang="en-US" dirty="0"/>
              <a:t> 3 was launched as a successor to UWP, and Blazor Hybrid apps introduced a way for web developers to build desktop and mobile clients with .NET.</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too. Uno Platform and Avalonia UI both target the same platforms as MAUI in addition to Linux and web support (with </a:t>
            </a:r>
            <a:r>
              <a:rPr lang="en-US" dirty="0" err="1"/>
              <a:t>WebAssembly</a:t>
            </a:r>
            <a:r>
              <a:rPr lang="en-US" dirty="0"/>
              <a:t>).</a:t>
            </a:r>
          </a:p>
          <a:p>
            <a:endParaRPr lang="en-US" dirty="0"/>
          </a:p>
          <a:p>
            <a:r>
              <a:rPr lang="en-US" dirty="0"/>
              <a:t>If we had more time, we could also talk about some non-.NET options like Flutter, React Native for Windows, and Electron.</a:t>
            </a:r>
          </a:p>
          <a:p>
            <a:endParaRPr lang="en-US" dirty="0"/>
          </a:p>
        </p:txBody>
      </p:sp>
    </p:spTree>
    <p:extLst>
      <p:ext uri="{BB962C8B-B14F-4D97-AF65-F5344CB8AC3E}">
        <p14:creationId xmlns:p14="http://schemas.microsoft.com/office/powerpoint/2010/main" val="4035616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a:p>
            <a:endParaRPr lang="en-US" dirty="0"/>
          </a:p>
        </p:txBody>
      </p:sp>
    </p:spTree>
    <p:extLst>
      <p:ext uri="{BB962C8B-B14F-4D97-AF65-F5344CB8AC3E}">
        <p14:creationId xmlns:p14="http://schemas.microsoft.com/office/powerpoint/2010/main" val="4267918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8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8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a:p>
            <a:endParaRPr lang="en-US" dirty="0"/>
          </a:p>
        </p:txBody>
      </p:sp>
    </p:spTree>
    <p:extLst>
      <p:ext uri="{BB962C8B-B14F-4D97-AF65-F5344CB8AC3E}">
        <p14:creationId xmlns:p14="http://schemas.microsoft.com/office/powerpoint/2010/main" val="2433978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earlier that there are some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a:p>
            <a:endParaRPr lang="en-US" dirty="0"/>
          </a:p>
        </p:txBody>
      </p:sp>
    </p:spTree>
    <p:extLst>
      <p:ext uri="{BB962C8B-B14F-4D97-AF65-F5344CB8AC3E}">
        <p14:creationId xmlns:p14="http://schemas.microsoft.com/office/powerpoint/2010/main" val="1595697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8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WPF apps will finally have a more modern look out-of-the-box.</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356315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11 out of the box yet. It still looks a bit pre-Windows 8, but that refresh is on the way. We’ll see how close it looks to Fluent Design when they’re done with that refresh later this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a:p>
            <a:endParaRPr lang="en-US" dirty="0"/>
          </a:p>
        </p:txBody>
      </p:sp>
    </p:spTree>
    <p:extLst>
      <p:ext uri="{BB962C8B-B14F-4D97-AF65-F5344CB8AC3E}">
        <p14:creationId xmlns:p14="http://schemas.microsoft.com/office/powerpoint/2010/main" val="226772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8/5/2024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8/5/2024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8/5/2024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windows/apps/get-started/dev-options"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81000" y="3790950"/>
            <a:ext cx="3048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99FF66"/>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a:t>
            </a:r>
          </a:p>
          <a:p>
            <a:pPr>
              <a:lnSpc>
                <a:spcPct val="80000"/>
              </a:lnSpc>
              <a:defRPr/>
            </a:pPr>
            <a:r>
              <a:rPr lang="en-US" sz="4400" b="1" dirty="0">
                <a:solidFill>
                  <a:schemeClr val="bg1"/>
                </a:solidFill>
                <a:effectLst/>
              </a:rPr>
              <a:t>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1DE3-CC0F-572C-95CD-DFD56198702D}"/>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4F80B9AA-7EFF-A0FE-FC18-A0745FA77288}"/>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7 or Vista</a:t>
            </a:r>
          </a:p>
          <a:p>
            <a:r>
              <a:rPr lang="en-US" dirty="0"/>
              <a:t>Better for Touch and Pen input but not best in class</a:t>
            </a:r>
          </a:p>
          <a:p>
            <a:r>
              <a:rPr lang="en-US" dirty="0"/>
              <a:t>UI Performance Not as optimized as UWP/</a:t>
            </a:r>
            <a:r>
              <a:rPr lang="en-US" dirty="0" err="1"/>
              <a:t>WinUI</a:t>
            </a:r>
            <a:endParaRPr lang="en-US" dirty="0"/>
          </a:p>
        </p:txBody>
      </p:sp>
    </p:spTree>
    <p:extLst>
      <p:ext uri="{BB962C8B-B14F-4D97-AF65-F5344CB8AC3E}">
        <p14:creationId xmlns:p14="http://schemas.microsoft.com/office/powerpoint/2010/main" val="410556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4530-9B93-4559-18BB-D378CECAA07A}"/>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C2BAF7B5-4D37-0160-FBC0-8C1001719670}"/>
              </a:ext>
            </a:extLst>
          </p:cNvPr>
          <p:cNvSpPr>
            <a:spLocks noGrp="1"/>
          </p:cNvSpPr>
          <p:nvPr>
            <p:ph idx="1"/>
          </p:nvPr>
        </p:nvSpPr>
        <p:spPr/>
        <p:txBody>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err="1">
                <a:sym typeface="Wingdings" pitchFamily="2" charset="2"/>
              </a:rPr>
              <a:t>WinUI</a:t>
            </a:r>
            <a:r>
              <a:rPr lang="en-US" sz="2000" dirty="0">
                <a:sym typeface="Wingdings" pitchFamily="2" charset="2"/>
              </a:rPr>
              <a:t>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233395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3E72-CB7A-E8E8-8659-657F973D36D7}"/>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6AB8187D-1255-A8B3-A832-D102C17D171C}"/>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a:t>
            </a:r>
            <a:r>
              <a:rPr lang="en-US" dirty="0" err="1"/>
              <a:t>WinUI</a:t>
            </a:r>
            <a:r>
              <a:rPr lang="en-US" dirty="0"/>
              <a:t>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MSAL libraries dropping UWP and Xamarin support this year</a:t>
            </a:r>
          </a:p>
          <a:p>
            <a:r>
              <a:rPr lang="en-US" dirty="0"/>
              <a:t>Tied to Windows SDK versions</a:t>
            </a:r>
          </a:p>
        </p:txBody>
      </p:sp>
    </p:spTree>
    <p:extLst>
      <p:ext uri="{BB962C8B-B14F-4D97-AF65-F5344CB8AC3E}">
        <p14:creationId xmlns:p14="http://schemas.microsoft.com/office/powerpoint/2010/main" val="130717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B45E-B05B-5446-EFC9-0187465F73F4}"/>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E1E1AE89-EC20-EA7A-79CE-5DCCD1445E1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Roadmap: </a:t>
            </a:r>
            <a:r>
              <a:rPr lang="en-US" dirty="0">
                <a:hlinkClick r:id="rId3"/>
              </a:rPr>
              <a:t>https://github.com/microsoft/WindowsAppSDK/blob/main/docs/roadmap.md</a:t>
            </a:r>
            <a:r>
              <a:rPr lang="en-US" dirty="0"/>
              <a:t> </a:t>
            </a:r>
          </a:p>
          <a:p>
            <a:r>
              <a:rPr lang="en-US" dirty="0"/>
              <a:t>Rich data binding with MVVM</a:t>
            </a:r>
          </a:p>
          <a:p>
            <a:r>
              <a:rPr lang="en-US" dirty="0"/>
              <a:t>Great for Touch and Pen input</a:t>
            </a:r>
          </a:p>
          <a:p>
            <a:r>
              <a:rPr lang="en-US" dirty="0"/>
              <a:t>Upgrade from UWP with the .NET Upgrade Assistant</a:t>
            </a:r>
          </a:p>
          <a:p>
            <a:r>
              <a:rPr lang="en-US" dirty="0"/>
              <a:t>Positioned as the top choice to build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283567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6280D-C298-8CBE-750F-F47242551638}"/>
              </a:ext>
            </a:extLst>
          </p:cNvPr>
          <p:cNvSpPr>
            <a:spLocks noGrp="1"/>
          </p:cNvSpPr>
          <p:nvPr>
            <p:ph type="title"/>
          </p:nvPr>
        </p:nvSpPr>
        <p:spPr/>
        <p:txBody>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C0067A3A-9B53-70BB-F5A1-B9FF2095B378}"/>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a:t>
            </a:r>
            <a:r>
              <a:rPr lang="en-US" dirty="0" err="1"/>
              <a:t>WinUI</a:t>
            </a:r>
            <a:r>
              <a:rPr lang="en-US" dirty="0"/>
              <a:t> 3)</a:t>
            </a:r>
          </a:p>
        </p:txBody>
      </p:sp>
    </p:spTree>
    <p:extLst>
      <p:ext uri="{BB962C8B-B14F-4D97-AF65-F5344CB8AC3E}">
        <p14:creationId xmlns:p14="http://schemas.microsoft.com/office/powerpoint/2010/main" val="406258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4FCC8-BCF6-1C66-CD3B-E826BF20365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512F336E-1841-4B0D-0934-926F4801D2C9}"/>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a:t>Cross-platform with Platform-Specific Implementations</a:t>
            </a:r>
          </a:p>
          <a:p>
            <a:pPr lvl="1"/>
            <a:r>
              <a:rPr lang="en-US" dirty="0"/>
              <a:t>MAUI helpers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a:t>
            </a:r>
            <a:r>
              <a:rPr lang="en-US" dirty="0" err="1"/>
              <a:t>WinUI</a:t>
            </a:r>
            <a:r>
              <a:rPr lang="en-US" dirty="0"/>
              <a:t> for Windows apps</a:t>
            </a:r>
          </a:p>
          <a:p>
            <a:r>
              <a:rPr lang="en-US" dirty="0"/>
              <a:t>Web developers can use Blazor Hybrid to build for mobile</a:t>
            </a:r>
          </a:p>
        </p:txBody>
      </p:sp>
    </p:spTree>
    <p:extLst>
      <p:ext uri="{BB962C8B-B14F-4D97-AF65-F5344CB8AC3E}">
        <p14:creationId xmlns:p14="http://schemas.microsoft.com/office/powerpoint/2010/main" val="3035862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F046-88F0-D896-154F-9CBD4CD55103}"/>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80569CF1-0255-D589-6424-4A7E1C864712}"/>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177977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15BAB7-0419-2F0B-F810-3C77F94A6FAE}"/>
              </a:ext>
            </a:extLst>
          </p:cNvPr>
          <p:cNvSpPr>
            <a:spLocks noGrp="1"/>
          </p:cNvSpPr>
          <p:nvPr>
            <p:ph type="title"/>
          </p:nvPr>
        </p:nvSpPr>
        <p:spPr>
          <a:xfrm>
            <a:off x="457200" y="206375"/>
            <a:ext cx="8382000" cy="857250"/>
          </a:xfrm>
        </p:spPr>
        <p:txBody>
          <a:bodyPr>
            <a:normAutofit/>
          </a:bodyPr>
          <a:lstStyle/>
          <a:p>
            <a:r>
              <a:rPr lang="en-US" sz="2800" dirty="0"/>
              <a:t>Blazor Hybrid – Leverage web skills on native platforms</a:t>
            </a:r>
          </a:p>
        </p:txBody>
      </p:sp>
      <p:sp>
        <p:nvSpPr>
          <p:cNvPr id="10" name="Content Placeholder 2">
            <a:extLst>
              <a:ext uri="{FF2B5EF4-FFF2-40B4-BE49-F238E27FC236}">
                <a16:creationId xmlns:a16="http://schemas.microsoft.com/office/drawing/2014/main" id="{A05E59EE-CEDA-9FEB-FE9F-75D1B79A87DA}"/>
              </a:ext>
            </a:extLst>
          </p:cNvPr>
          <p:cNvSpPr>
            <a:spLocks noGrp="1"/>
          </p:cNvSpPr>
          <p:nvPr>
            <p:ph sz="half" idx="1"/>
          </p:nvPr>
        </p:nvSpPr>
        <p:spPr>
          <a:xfrm>
            <a:off x="457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p:txBody>
      </p:sp>
      <p:sp>
        <p:nvSpPr>
          <p:cNvPr id="12" name="Content Placeholder 3">
            <a:extLst>
              <a:ext uri="{FF2B5EF4-FFF2-40B4-BE49-F238E27FC236}">
                <a16:creationId xmlns:a16="http://schemas.microsoft.com/office/drawing/2014/main" id="{3EA52F69-BEA5-4318-9E2A-2EF86733A4CE}"/>
              </a:ext>
            </a:extLst>
          </p:cNvPr>
          <p:cNvSpPr>
            <a:spLocks noGrp="1"/>
          </p:cNvSpPr>
          <p:nvPr>
            <p:ph sz="half" idx="2"/>
          </p:nvPr>
        </p:nvSpPr>
        <p:spPr>
          <a:xfrm>
            <a:off x="4648200" y="1200150"/>
            <a:ext cx="4038600" cy="3394075"/>
          </a:xfrm>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p:txBody>
      </p:sp>
    </p:spTree>
    <p:extLst>
      <p:ext uri="{BB962C8B-B14F-4D97-AF65-F5344CB8AC3E}">
        <p14:creationId xmlns:p14="http://schemas.microsoft.com/office/powerpoint/2010/main" val="191613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26C23-A631-FB39-5F33-43A4B67DB862}"/>
              </a:ext>
            </a:extLst>
          </p:cNvPr>
          <p:cNvSpPr>
            <a:spLocks noGrp="1"/>
          </p:cNvSpPr>
          <p:nvPr>
            <p:ph type="title"/>
          </p:nvPr>
        </p:nvSpPr>
        <p:spPr/>
        <p:txBody>
          <a:bodyPr>
            <a:normAutofit/>
          </a:bodyPr>
          <a:lstStyle/>
          <a:p>
            <a:r>
              <a:rPr lang="en-US" sz="3600" dirty="0"/>
              <a:t>Uno Platform (or Avalonia UI) Advantages</a:t>
            </a:r>
          </a:p>
        </p:txBody>
      </p:sp>
      <p:sp>
        <p:nvSpPr>
          <p:cNvPr id="3" name="Content Placeholder 2">
            <a:extLst>
              <a:ext uri="{FF2B5EF4-FFF2-40B4-BE49-F238E27FC236}">
                <a16:creationId xmlns:a16="http://schemas.microsoft.com/office/drawing/2014/main" id="{98F25C07-EE95-39FA-68C1-7743EF604797}"/>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&amp; Windows App SDK to run on Windows 10 (v19041) and later</a:t>
            </a:r>
          </a:p>
          <a:p>
            <a:r>
              <a:rPr lang="en-US" dirty="0" err="1"/>
              <a:t>WinUI</a:t>
            </a:r>
            <a:r>
              <a:rPr lang="en-US" dirty="0"/>
              <a:t> Uno apps nearly identical to native </a:t>
            </a:r>
            <a:r>
              <a:rPr lang="en-US" dirty="0" err="1"/>
              <a:t>WinUI</a:t>
            </a:r>
            <a:r>
              <a:rPr lang="en-US" dirty="0"/>
              <a:t>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6" name="TextBox 5">
            <a:extLst>
              <a:ext uri="{FF2B5EF4-FFF2-40B4-BE49-F238E27FC236}">
                <a16:creationId xmlns:a16="http://schemas.microsoft.com/office/drawing/2014/main" id="{6BFEFC1B-5A1D-0C05-A2F5-B9CD8C52E2B5}"/>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46457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FD73-5860-DD98-3A7B-473D69FB0280}"/>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EDCB1FB6-89D6-43EA-B715-A9C3E81790DC}"/>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1410445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6A6D-E12E-F0D9-A093-438401A59254}"/>
              </a:ext>
            </a:extLst>
          </p:cNvPr>
          <p:cNvSpPr>
            <a:spLocks noGrp="1"/>
          </p:cNvSpPr>
          <p:nvPr>
            <p:ph type="title"/>
          </p:nvPr>
        </p:nvSpPr>
        <p:spPr/>
        <p:txBody>
          <a:bodyPr>
            <a:normAutofit fontScale="90000"/>
          </a:bodyPr>
          <a:lstStyle/>
          <a:p>
            <a:r>
              <a:rPr lang="en-US" dirty="0"/>
              <a:t>Choosing a UI Framework for Windows</a:t>
            </a:r>
          </a:p>
        </p:txBody>
      </p:sp>
      <p:sp>
        <p:nvSpPr>
          <p:cNvPr id="3" name="Content Placeholder 2">
            <a:extLst>
              <a:ext uri="{FF2B5EF4-FFF2-40B4-BE49-F238E27FC236}">
                <a16:creationId xmlns:a16="http://schemas.microsoft.com/office/drawing/2014/main" id="{126D590B-3738-69A1-2883-36CD249040A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a:p>
            <a:endParaRPr lang="en-US" dirty="0"/>
          </a:p>
        </p:txBody>
      </p:sp>
    </p:spTree>
    <p:extLst>
      <p:ext uri="{BB962C8B-B14F-4D97-AF65-F5344CB8AC3E}">
        <p14:creationId xmlns:p14="http://schemas.microsoft.com/office/powerpoint/2010/main" val="339329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4232-A7A7-5DC3-D1EA-B760DF298BC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B2A19B99-7ABC-FF80-B34E-CB7BC428137D}"/>
              </a:ext>
            </a:extLst>
          </p:cNvPr>
          <p:cNvSpPr>
            <a:spLocks noGrp="1"/>
          </p:cNvSpPr>
          <p:nvPr>
            <p:ph idx="1"/>
          </p:nvPr>
        </p:nvSpPr>
        <p:spPr>
          <a:xfrm>
            <a:off x="457200" y="1123950"/>
            <a:ext cx="8458200" cy="3581400"/>
          </a:xfrm>
        </p:spPr>
        <p:txBody>
          <a:bodyPr>
            <a:normAutofit fontScale="62500" lnSpcReduction="20000"/>
          </a:bodyPr>
          <a:lstStyle/>
          <a:p>
            <a:r>
              <a:rPr lang="en-US" dirty="0"/>
              <a:t>Windows App Development – Options &amp; Features: </a:t>
            </a:r>
            <a:r>
              <a:rPr lang="en-US" dirty="0">
                <a:hlinkClick r:id="rId3"/>
              </a:rPr>
              <a:t>https://learn.microsoft.com/windows/apps/get-started/dev-options</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a:p>
            <a:r>
              <a:rPr lang="en-US" dirty="0"/>
              <a:t>My sessions on GitHub: </a:t>
            </a:r>
            <a:r>
              <a:rPr lang="en-US" dirty="0">
                <a:hlinkClick r:id="rId10"/>
              </a:rPr>
              <a:t>https://github.com/alvinashcraft/speaking/</a:t>
            </a:r>
            <a:r>
              <a:rPr lang="en-US" dirty="0"/>
              <a:t> </a:t>
            </a:r>
          </a:p>
        </p:txBody>
      </p:sp>
    </p:spTree>
    <p:extLst>
      <p:ext uri="{BB962C8B-B14F-4D97-AF65-F5344CB8AC3E}">
        <p14:creationId xmlns:p14="http://schemas.microsoft.com/office/powerpoint/2010/main" val="424781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E368-5420-8BA6-83CE-2DFFEA37A1F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291C67F-B25F-F0AA-CBF8-93FF43B4D139}"/>
              </a:ext>
            </a:extLst>
          </p:cNvPr>
          <p:cNvSpPr>
            <a:spLocks noGrp="1"/>
          </p:cNvSpPr>
          <p:nvPr>
            <p:ph idx="1"/>
          </p:nvPr>
        </p:nvSpPr>
        <p:spPr/>
        <p:txBody>
          <a:bodyPr>
            <a:normAutofit fontScale="92500" lnSpcReduction="10000"/>
          </a:bodyPr>
          <a:lstStyle/>
          <a:p>
            <a:r>
              <a:rPr lang="en-US" dirty="0"/>
              <a:t>Thank you!</a:t>
            </a:r>
          </a:p>
          <a:p>
            <a:r>
              <a:rPr lang="en-US" dirty="0"/>
              <a:t>Contact: </a:t>
            </a:r>
            <a:r>
              <a:rPr lang="en-US" dirty="0">
                <a:hlinkClick r:id="rId3"/>
              </a:rPr>
              <a:t>alashcraft@gmail.com</a:t>
            </a:r>
            <a:endParaRPr lang="en-US" dirty="0"/>
          </a:p>
          <a:p>
            <a:r>
              <a:rPr lang="en-US" dirty="0"/>
              <a:t>Meet me this week:</a:t>
            </a:r>
          </a:p>
          <a:p>
            <a:pPr lvl="1"/>
            <a:r>
              <a:rPr lang="en-US" dirty="0"/>
              <a:t>Tue: Welcome Reception – MS Learn table</a:t>
            </a:r>
          </a:p>
          <a:p>
            <a:pPr lvl="1"/>
            <a:r>
              <a:rPr lang="en-US" dirty="0"/>
              <a:t>Wed: Table Topics Lunch</a:t>
            </a:r>
          </a:p>
          <a:p>
            <a:pPr lvl="1"/>
            <a:r>
              <a:rPr lang="en-US" dirty="0"/>
              <a:t>Thu: Meet the VS &amp; .NET Team Reception – MS Learn table </a:t>
            </a:r>
          </a:p>
        </p:txBody>
      </p:sp>
    </p:spTree>
    <p:extLst>
      <p:ext uri="{BB962C8B-B14F-4D97-AF65-F5344CB8AC3E}">
        <p14:creationId xmlns:p14="http://schemas.microsoft.com/office/powerpoint/2010/main" val="1348953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9183-1889-3C0F-6854-EDC336E66E98}"/>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9993A82F-C6CE-010E-50A7-1E0513431318}"/>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 - Poconos</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39D8-5186-375E-FC48-B0EFCBC9DFE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A15B267-7589-467A-828D-DEA277BC7A2D}"/>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err="1"/>
              <a:t>WinUI</a:t>
            </a:r>
            <a:r>
              <a:rPr lang="en-US" dirty="0"/>
              <a:t> &amp; Windows App SDK</a:t>
            </a:r>
          </a:p>
          <a:p>
            <a:pPr lvl="1"/>
            <a:r>
              <a:rPr lang="en-US" dirty="0"/>
              <a:t>.NET MAUI</a:t>
            </a:r>
          </a:p>
          <a:p>
            <a:pPr lvl="1"/>
            <a:r>
              <a:rPr lang="en-US" dirty="0"/>
              <a:t>Uno Platform, Blazor &amp; Avalonia (time-permitting)</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233603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17B5-6ED0-F7DF-6185-CA33ABD0BC92}"/>
              </a:ext>
            </a:extLst>
          </p:cNvPr>
          <p:cNvSpPr>
            <a:spLocks noGrp="1"/>
          </p:cNvSpPr>
          <p:nvPr>
            <p:ph type="title"/>
          </p:nvPr>
        </p:nvSpPr>
        <p:spPr/>
        <p:txBody>
          <a:bodyPr/>
          <a:lstStyle/>
          <a:p>
            <a:r>
              <a:rPr lang="en-US" dirty="0"/>
              <a:t>.NET Desktop App History</a:t>
            </a:r>
          </a:p>
        </p:txBody>
      </p:sp>
      <p:sp>
        <p:nvSpPr>
          <p:cNvPr id="3" name="Content Placeholder 2">
            <a:extLst>
              <a:ext uri="{FF2B5EF4-FFF2-40B4-BE49-F238E27FC236}">
                <a16:creationId xmlns:a16="http://schemas.microsoft.com/office/drawing/2014/main" id="{E86BC107-7377-B4E1-5BE4-91C18908C3F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a:t>
            </a:r>
            <a:r>
              <a:rPr lang="en-US" dirty="0" err="1"/>
              <a:t>WinUI</a:t>
            </a:r>
            <a:r>
              <a:rPr lang="en-US" dirty="0"/>
              <a:t>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a:t>
            </a:r>
            <a:r>
              <a:rPr lang="en-US" dirty="0" err="1"/>
              <a:t>WinUI</a:t>
            </a:r>
            <a:r>
              <a:rPr lang="en-US" dirty="0"/>
              <a:t> XAML)</a:t>
            </a:r>
          </a:p>
          <a:p>
            <a:pPr lvl="1"/>
            <a:r>
              <a:rPr lang="en-US" dirty="0"/>
              <a:t>Avalonia UI (WPF XAML)</a:t>
            </a:r>
          </a:p>
        </p:txBody>
      </p:sp>
    </p:spTree>
    <p:extLst>
      <p:ext uri="{BB962C8B-B14F-4D97-AF65-F5344CB8AC3E}">
        <p14:creationId xmlns:p14="http://schemas.microsoft.com/office/powerpoint/2010/main" val="239446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DCC8-88BA-2BFF-F2B3-A1AAC04DACD4}"/>
              </a:ext>
            </a:extLst>
          </p:cNvPr>
          <p:cNvSpPr>
            <a:spLocks noGrp="1"/>
          </p:cNvSpPr>
          <p:nvPr>
            <p:ph type="title"/>
          </p:nvPr>
        </p:nvSpPr>
        <p:spPr>
          <a:xfrm>
            <a:off x="228600" y="206375"/>
            <a:ext cx="5771209" cy="857250"/>
          </a:xfrm>
        </p:spPr>
        <p:txBody>
          <a:bodyPr/>
          <a:lstStyle/>
          <a:p>
            <a:r>
              <a:rPr lang="en-US" dirty="0"/>
              <a:t>User Interface Examples</a:t>
            </a:r>
          </a:p>
        </p:txBody>
      </p:sp>
      <p:pic>
        <p:nvPicPr>
          <p:cNvPr id="4" name="Content Placeholder 10">
            <a:extLst>
              <a:ext uri="{FF2B5EF4-FFF2-40B4-BE49-F238E27FC236}">
                <a16:creationId xmlns:a16="http://schemas.microsoft.com/office/drawing/2014/main" id="{17FA4E71-E597-AD50-071C-753E9FAC03F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5C12AF68-7EC5-9166-A889-8B19941361BA}"/>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116D74BF-1BDF-3B20-F4C6-117B73FB2D12}"/>
              </a:ext>
            </a:extLst>
          </p:cNvPr>
          <p:cNvPicPr>
            <a:picLocks noChangeAspect="1"/>
          </p:cNvPicPr>
          <p:nvPr/>
        </p:nvPicPr>
        <p:blipFill>
          <a:blip r:embed="rId5"/>
          <a:srcRect/>
          <a:stretch/>
        </p:blipFill>
        <p:spPr>
          <a:xfrm>
            <a:off x="6228409" y="194177"/>
            <a:ext cx="2839390" cy="1600200"/>
          </a:xfrm>
          <a:prstGeom prst="rect">
            <a:avLst/>
          </a:prstGeom>
        </p:spPr>
      </p:pic>
      <p:pic>
        <p:nvPicPr>
          <p:cNvPr id="7" name="Content Placeholder 10">
            <a:extLst>
              <a:ext uri="{FF2B5EF4-FFF2-40B4-BE49-F238E27FC236}">
                <a16:creationId xmlns:a16="http://schemas.microsoft.com/office/drawing/2014/main" id="{1F16A69A-949F-CB39-7627-45650A973A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A620D236-3B22-3ACE-A2F8-E99B00A6F6C6}"/>
              </a:ext>
            </a:extLst>
          </p:cNvPr>
          <p:cNvPicPr>
            <a:picLocks noChangeAspect="1"/>
          </p:cNvPicPr>
          <p:nvPr/>
        </p:nvPicPr>
        <p:blipFill>
          <a:blip r:embed="rId7"/>
          <a:srcRect/>
          <a:stretch/>
        </p:blipFill>
        <p:spPr>
          <a:xfrm>
            <a:off x="6270756" y="2804757"/>
            <a:ext cx="2547650" cy="1600200"/>
          </a:xfrm>
          <a:prstGeom prst="rect">
            <a:avLst/>
          </a:prstGeom>
        </p:spPr>
      </p:pic>
      <p:pic>
        <p:nvPicPr>
          <p:cNvPr id="9" name="Content Placeholder 10">
            <a:extLst>
              <a:ext uri="{FF2B5EF4-FFF2-40B4-BE49-F238E27FC236}">
                <a16:creationId xmlns:a16="http://schemas.microsoft.com/office/drawing/2014/main" id="{739FA184-4813-9C21-63A1-78AD679CC936}"/>
              </a:ext>
            </a:extLst>
          </p:cNvPr>
          <p:cNvPicPr>
            <a:picLocks noChangeAspect="1"/>
          </p:cNvPicPr>
          <p:nvPr/>
        </p:nvPicPr>
        <p:blipFill>
          <a:blip r:embed="rId8"/>
          <a:srcRect/>
          <a:stretch/>
        </p:blipFill>
        <p:spPr>
          <a:xfrm>
            <a:off x="3287567" y="1200181"/>
            <a:ext cx="2906753" cy="1729873"/>
          </a:xfrm>
          <a:prstGeom prst="rect">
            <a:avLst/>
          </a:prstGeom>
        </p:spPr>
      </p:pic>
    </p:spTree>
    <p:extLst>
      <p:ext uri="{BB962C8B-B14F-4D97-AF65-F5344CB8AC3E}">
        <p14:creationId xmlns:p14="http://schemas.microsoft.com/office/powerpoint/2010/main" val="281327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2E42-C37E-988D-A4BB-7596D6D6EC8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85B82E8F-C2CA-D7A2-1CDC-79BB5D9AD6BD}"/>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37108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62804-9216-86A3-D5C8-2FEE0FF44F4D}"/>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DBBB4EEF-219E-6726-2BA2-0FD0E3F4032F}"/>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 or 7</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334508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B7B7-FFA7-447A-241D-4CB6A304746B}"/>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73BA810C-941B-7200-8A64-49324D432405}"/>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 and UI refresh in .NET 9</a:t>
            </a:r>
          </a:p>
          <a:p>
            <a:r>
              <a:rPr lang="en-US" dirty="0"/>
              <a:t>Positioned as a great choice to build native Enterprise apps</a:t>
            </a:r>
          </a:p>
        </p:txBody>
      </p:sp>
    </p:spTree>
    <p:extLst>
      <p:ext uri="{BB962C8B-B14F-4D97-AF65-F5344CB8AC3E}">
        <p14:creationId xmlns:p14="http://schemas.microsoft.com/office/powerpoint/2010/main" val="258939493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6480</Words>
  <Application>Microsoft Office PowerPoint</Application>
  <PresentationFormat>On-screen Show (16:9)</PresentationFormat>
  <Paragraphs>507</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.NET Desktop App History</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Leverage web skills on native platforms</vt:lpstr>
      <vt:lpstr>Uno Platform (or Avalonia UI) Advantages</vt:lpstr>
      <vt:lpstr>Uno Platform Drawbacks &amp; Demo</vt:lpstr>
      <vt:lpstr>Choosing a UI Framework for Windows</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2024-08-05T15:57:18Z</dcterms:modified>
</cp:coreProperties>
</file>