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5"/>
  </p:notesMasterIdLst>
  <p:sldIdLst>
    <p:sldId id="256" r:id="rId2"/>
    <p:sldId id="257" r:id="rId3"/>
    <p:sldId id="258" r:id="rId4"/>
    <p:sldId id="259" r:id="rId5"/>
    <p:sldId id="263" r:id="rId6"/>
    <p:sldId id="260" r:id="rId7"/>
    <p:sldId id="261" r:id="rId8"/>
    <p:sldId id="262"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75170"/>
  </p:normalViewPr>
  <p:slideViewPr>
    <p:cSldViewPr snapToGrid="0">
      <p:cViewPr varScale="1">
        <p:scale>
          <a:sx n="91" d="100"/>
          <a:sy n="91" d="100"/>
        </p:scale>
        <p:origin x="131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2.xml.rels><?xml version="1.0" encoding="UTF-8" standalone="yes"?>
<Relationships xmlns="http://schemas.openxmlformats.org/package/2006/relationships"><Relationship Id="rId2" Type="http://schemas.openxmlformats.org/officeDocument/2006/relationships/hyperlink" Target="https://github.com/microsoft/WindowsAppSDK/blob/main/docs/roadmap.md" TargetMode="External"/><Relationship Id="rId1" Type="http://schemas.openxmlformats.org/officeDocument/2006/relationships/hyperlink" Target="https://github.com/microsoft/microsoft-ui-xaml/blob/main/docs/roadmap.md" TargetMode="External"/></Relationships>
</file>

<file path=ppt/diagrams/_rels/data3.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hyperlink" Target="mailto:alvin@alvinashcraft.com" TargetMode="External"/><Relationship Id="rId5" Type="http://schemas.openxmlformats.org/officeDocument/2006/relationships/image" Target="../media/image20.svg"/><Relationship Id="rId4" Type="http://schemas.openxmlformats.org/officeDocument/2006/relationships/image" Target="../media/image19.pn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2" Type="http://schemas.openxmlformats.org/officeDocument/2006/relationships/hyperlink" Target="https://github.com/microsoft/WindowsAppSDK/blob/main/docs/roadmap.md" TargetMode="External"/><Relationship Id="rId1" Type="http://schemas.openxmlformats.org/officeDocument/2006/relationships/hyperlink" Target="https://github.com/microsoft/microsoft-ui-xaml/blob/main/docs/roadmap.md" TargetMode="External"/></Relationships>
</file>

<file path=ppt/diagrams/_rels/drawing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5" Type="http://schemas.openxmlformats.org/officeDocument/2006/relationships/hyperlink" Target="mailto:alvin@alvinashcraft.com" TargetMode="External"/><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33ACAE-7780-4DF5-858C-D6AA07E0E59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BB65D89-528B-4284-9C42-FE3083DAC981}">
      <dgm:prSet/>
      <dgm:spPr/>
      <dgm:t>
        <a:bodyPr/>
        <a:lstStyle/>
        <a:p>
          <a:r>
            <a:rPr lang="en-US"/>
            <a:t>Creating a new WinUI 3 project</a:t>
          </a:r>
        </a:p>
      </dgm:t>
    </dgm:pt>
    <dgm:pt modelId="{4EA7726A-B92A-43C8-9E91-0ECDB3585903}" type="parTrans" cxnId="{63D7F87B-A8FD-44CD-A5F9-018A01A32536}">
      <dgm:prSet/>
      <dgm:spPr/>
      <dgm:t>
        <a:bodyPr/>
        <a:lstStyle/>
        <a:p>
          <a:endParaRPr lang="en-US"/>
        </a:p>
      </dgm:t>
    </dgm:pt>
    <dgm:pt modelId="{ED4C0813-4A38-4FF1-B48B-49E524FFD054}" type="sibTrans" cxnId="{63D7F87B-A8FD-44CD-A5F9-018A01A32536}">
      <dgm:prSet/>
      <dgm:spPr/>
      <dgm:t>
        <a:bodyPr/>
        <a:lstStyle/>
        <a:p>
          <a:endParaRPr lang="en-US"/>
        </a:p>
      </dgm:t>
    </dgm:pt>
    <dgm:pt modelId="{A5819F66-59C4-4704-A22F-419521284766}">
      <dgm:prSet/>
      <dgm:spPr/>
      <dgm:t>
        <a:bodyPr/>
        <a:lstStyle/>
        <a:p>
          <a:r>
            <a:rPr lang="en-US"/>
            <a:t>Working with controls &amp; styles</a:t>
          </a:r>
        </a:p>
      </dgm:t>
    </dgm:pt>
    <dgm:pt modelId="{E7AA1A4E-B192-4BE4-A63C-129465BE8446}" type="parTrans" cxnId="{E207C44C-3845-411E-BF35-CFB0DC884139}">
      <dgm:prSet/>
      <dgm:spPr/>
      <dgm:t>
        <a:bodyPr/>
        <a:lstStyle/>
        <a:p>
          <a:endParaRPr lang="en-US"/>
        </a:p>
      </dgm:t>
    </dgm:pt>
    <dgm:pt modelId="{900063D9-3B12-47BF-B23D-971318CAB0A7}" type="sibTrans" cxnId="{E207C44C-3845-411E-BF35-CFB0DC884139}">
      <dgm:prSet/>
      <dgm:spPr/>
      <dgm:t>
        <a:bodyPr/>
        <a:lstStyle/>
        <a:p>
          <a:endParaRPr lang="en-US"/>
        </a:p>
      </dgm:t>
    </dgm:pt>
    <dgm:pt modelId="{E603327F-15B3-4D48-A753-A9139F8B0D35}">
      <dgm:prSet/>
      <dgm:spPr/>
      <dgm:t>
        <a:bodyPr/>
        <a:lstStyle/>
        <a:p>
          <a:r>
            <a:rPr lang="en-US"/>
            <a:t>Model-View-ViewModel with the MVVM Toolkit</a:t>
          </a:r>
        </a:p>
      </dgm:t>
    </dgm:pt>
    <dgm:pt modelId="{970FE23F-581A-49DB-AE37-3D6FB1C300F2}" type="parTrans" cxnId="{2B24550E-81B3-426F-BE48-6FA07DEB0006}">
      <dgm:prSet/>
      <dgm:spPr/>
      <dgm:t>
        <a:bodyPr/>
        <a:lstStyle/>
        <a:p>
          <a:endParaRPr lang="en-US"/>
        </a:p>
      </dgm:t>
    </dgm:pt>
    <dgm:pt modelId="{622E9EE8-5C74-4C09-B275-BD0BEB6D5C08}" type="sibTrans" cxnId="{2B24550E-81B3-426F-BE48-6FA07DEB0006}">
      <dgm:prSet/>
      <dgm:spPr/>
      <dgm:t>
        <a:bodyPr/>
        <a:lstStyle/>
        <a:p>
          <a:endParaRPr lang="en-US"/>
        </a:p>
      </dgm:t>
    </dgm:pt>
    <dgm:pt modelId="{61A30870-CC18-475D-8026-243365D951DD}" type="pres">
      <dgm:prSet presAssocID="{A933ACAE-7780-4DF5-858C-D6AA07E0E593}" presName="root" presStyleCnt="0">
        <dgm:presLayoutVars>
          <dgm:dir/>
          <dgm:resizeHandles val="exact"/>
        </dgm:presLayoutVars>
      </dgm:prSet>
      <dgm:spPr/>
    </dgm:pt>
    <dgm:pt modelId="{87A06EAC-D2BA-4BE3-BFB1-EC410284ED14}" type="pres">
      <dgm:prSet presAssocID="{DBB65D89-528B-4284-9C42-FE3083DAC981}" presName="compNode" presStyleCnt="0"/>
      <dgm:spPr/>
    </dgm:pt>
    <dgm:pt modelId="{70BB2616-0E39-4EDB-AA59-ED07943D76F8}" type="pres">
      <dgm:prSet presAssocID="{DBB65D89-528B-4284-9C42-FE3083DAC981}" presName="bgRect" presStyleLbl="bgShp" presStyleIdx="0" presStyleCnt="3"/>
      <dgm:spPr/>
    </dgm:pt>
    <dgm:pt modelId="{9B29EBAD-774B-4B5D-9EF7-323E74338EB6}" type="pres">
      <dgm:prSet presAssocID="{DBB65D89-528B-4284-9C42-FE3083DAC98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bulb"/>
        </a:ext>
      </dgm:extLst>
    </dgm:pt>
    <dgm:pt modelId="{05EDA8B2-6DD2-4C29-938D-FB222C32F360}" type="pres">
      <dgm:prSet presAssocID="{DBB65D89-528B-4284-9C42-FE3083DAC981}" presName="spaceRect" presStyleCnt="0"/>
      <dgm:spPr/>
    </dgm:pt>
    <dgm:pt modelId="{23DC7C18-DD0C-4A94-9C0D-E94F74E12519}" type="pres">
      <dgm:prSet presAssocID="{DBB65D89-528B-4284-9C42-FE3083DAC981}" presName="parTx" presStyleLbl="revTx" presStyleIdx="0" presStyleCnt="3">
        <dgm:presLayoutVars>
          <dgm:chMax val="0"/>
          <dgm:chPref val="0"/>
        </dgm:presLayoutVars>
      </dgm:prSet>
      <dgm:spPr/>
    </dgm:pt>
    <dgm:pt modelId="{BE7ABFFE-FADD-4837-9F55-DE06A7FB2D2A}" type="pres">
      <dgm:prSet presAssocID="{ED4C0813-4A38-4FF1-B48B-49E524FFD054}" presName="sibTrans" presStyleCnt="0"/>
      <dgm:spPr/>
    </dgm:pt>
    <dgm:pt modelId="{CADDCD9A-6D50-426F-9138-932C779673BD}" type="pres">
      <dgm:prSet presAssocID="{A5819F66-59C4-4704-A22F-419521284766}" presName="compNode" presStyleCnt="0"/>
      <dgm:spPr/>
    </dgm:pt>
    <dgm:pt modelId="{3F92F5C8-816E-4512-83BB-48FBC958DC22}" type="pres">
      <dgm:prSet presAssocID="{A5819F66-59C4-4704-A22F-419521284766}" presName="bgRect" presStyleLbl="bgShp" presStyleIdx="1" presStyleCnt="3"/>
      <dgm:spPr/>
    </dgm:pt>
    <dgm:pt modelId="{4B3BE01F-9FDE-4962-9573-A71B991B272E}" type="pres">
      <dgm:prSet presAssocID="{A5819F66-59C4-4704-A22F-41952128476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CBA0D7C1-EAD2-4228-88DF-F67B3F43A749}" type="pres">
      <dgm:prSet presAssocID="{A5819F66-59C4-4704-A22F-419521284766}" presName="spaceRect" presStyleCnt="0"/>
      <dgm:spPr/>
    </dgm:pt>
    <dgm:pt modelId="{4A25BFB9-6C99-42BB-A0A6-3C10A0BF6051}" type="pres">
      <dgm:prSet presAssocID="{A5819F66-59C4-4704-A22F-419521284766}" presName="parTx" presStyleLbl="revTx" presStyleIdx="1" presStyleCnt="3">
        <dgm:presLayoutVars>
          <dgm:chMax val="0"/>
          <dgm:chPref val="0"/>
        </dgm:presLayoutVars>
      </dgm:prSet>
      <dgm:spPr/>
    </dgm:pt>
    <dgm:pt modelId="{D03E24F8-F0F2-40C9-8FA0-3B60CDF3447B}" type="pres">
      <dgm:prSet presAssocID="{900063D9-3B12-47BF-B23D-971318CAB0A7}" presName="sibTrans" presStyleCnt="0"/>
      <dgm:spPr/>
    </dgm:pt>
    <dgm:pt modelId="{0D0F3BE9-66F0-444C-8222-307B15389349}" type="pres">
      <dgm:prSet presAssocID="{E603327F-15B3-4D48-A753-A9139F8B0D35}" presName="compNode" presStyleCnt="0"/>
      <dgm:spPr/>
    </dgm:pt>
    <dgm:pt modelId="{3DDD1DA9-DC79-43B0-B8DF-3D80A87E657A}" type="pres">
      <dgm:prSet presAssocID="{E603327F-15B3-4D48-A753-A9139F8B0D35}" presName="bgRect" presStyleLbl="bgShp" presStyleIdx="2" presStyleCnt="3"/>
      <dgm:spPr/>
    </dgm:pt>
    <dgm:pt modelId="{FEAAD51D-1580-4C6C-B200-553442EADD01}" type="pres">
      <dgm:prSet presAssocID="{E603327F-15B3-4D48-A753-A9139F8B0D3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ools"/>
        </a:ext>
      </dgm:extLst>
    </dgm:pt>
    <dgm:pt modelId="{F8CA326E-5F8B-46BF-9DE4-63950DF934EA}" type="pres">
      <dgm:prSet presAssocID="{E603327F-15B3-4D48-A753-A9139F8B0D35}" presName="spaceRect" presStyleCnt="0"/>
      <dgm:spPr/>
    </dgm:pt>
    <dgm:pt modelId="{103DC83F-D0A3-48D7-AB6D-EDD100A7CAA4}" type="pres">
      <dgm:prSet presAssocID="{E603327F-15B3-4D48-A753-A9139F8B0D35}" presName="parTx" presStyleLbl="revTx" presStyleIdx="2" presStyleCnt="3">
        <dgm:presLayoutVars>
          <dgm:chMax val="0"/>
          <dgm:chPref val="0"/>
        </dgm:presLayoutVars>
      </dgm:prSet>
      <dgm:spPr/>
    </dgm:pt>
  </dgm:ptLst>
  <dgm:cxnLst>
    <dgm:cxn modelId="{2B24550E-81B3-426F-BE48-6FA07DEB0006}" srcId="{A933ACAE-7780-4DF5-858C-D6AA07E0E593}" destId="{E603327F-15B3-4D48-A753-A9139F8B0D35}" srcOrd="2" destOrd="0" parTransId="{970FE23F-581A-49DB-AE37-3D6FB1C300F2}" sibTransId="{622E9EE8-5C74-4C09-B275-BD0BEB6D5C08}"/>
    <dgm:cxn modelId="{6C2D9868-A5AB-4DE5-97F0-8847999668D7}" type="presOf" srcId="{E603327F-15B3-4D48-A753-A9139F8B0D35}" destId="{103DC83F-D0A3-48D7-AB6D-EDD100A7CAA4}" srcOrd="0" destOrd="0" presId="urn:microsoft.com/office/officeart/2018/2/layout/IconVerticalSolidList"/>
    <dgm:cxn modelId="{E207C44C-3845-411E-BF35-CFB0DC884139}" srcId="{A933ACAE-7780-4DF5-858C-D6AA07E0E593}" destId="{A5819F66-59C4-4704-A22F-419521284766}" srcOrd="1" destOrd="0" parTransId="{E7AA1A4E-B192-4BE4-A63C-129465BE8446}" sibTransId="{900063D9-3B12-47BF-B23D-971318CAB0A7}"/>
    <dgm:cxn modelId="{0874616F-2898-4294-B1AD-8CD6BCE2FE2C}" type="presOf" srcId="{A933ACAE-7780-4DF5-858C-D6AA07E0E593}" destId="{61A30870-CC18-475D-8026-243365D951DD}" srcOrd="0" destOrd="0" presId="urn:microsoft.com/office/officeart/2018/2/layout/IconVerticalSolidList"/>
    <dgm:cxn modelId="{63D7F87B-A8FD-44CD-A5F9-018A01A32536}" srcId="{A933ACAE-7780-4DF5-858C-D6AA07E0E593}" destId="{DBB65D89-528B-4284-9C42-FE3083DAC981}" srcOrd="0" destOrd="0" parTransId="{4EA7726A-B92A-43C8-9E91-0ECDB3585903}" sibTransId="{ED4C0813-4A38-4FF1-B48B-49E524FFD054}"/>
    <dgm:cxn modelId="{0A266E89-782C-457A-A8ED-71D9EBDEEC6C}" type="presOf" srcId="{DBB65D89-528B-4284-9C42-FE3083DAC981}" destId="{23DC7C18-DD0C-4A94-9C0D-E94F74E12519}" srcOrd="0" destOrd="0" presId="urn:microsoft.com/office/officeart/2018/2/layout/IconVerticalSolidList"/>
    <dgm:cxn modelId="{FD3FE3D8-6CEF-4F97-AC17-473F19DE7A70}" type="presOf" srcId="{A5819F66-59C4-4704-A22F-419521284766}" destId="{4A25BFB9-6C99-42BB-A0A6-3C10A0BF6051}" srcOrd="0" destOrd="0" presId="urn:microsoft.com/office/officeart/2018/2/layout/IconVerticalSolidList"/>
    <dgm:cxn modelId="{CD275412-0045-4487-86D6-6C09FACCFAA5}" type="presParOf" srcId="{61A30870-CC18-475D-8026-243365D951DD}" destId="{87A06EAC-D2BA-4BE3-BFB1-EC410284ED14}" srcOrd="0" destOrd="0" presId="urn:microsoft.com/office/officeart/2018/2/layout/IconVerticalSolidList"/>
    <dgm:cxn modelId="{4334D557-2585-48BC-BDF6-FFF0F1F31993}" type="presParOf" srcId="{87A06EAC-D2BA-4BE3-BFB1-EC410284ED14}" destId="{70BB2616-0E39-4EDB-AA59-ED07943D76F8}" srcOrd="0" destOrd="0" presId="urn:microsoft.com/office/officeart/2018/2/layout/IconVerticalSolidList"/>
    <dgm:cxn modelId="{D2BC6409-4145-4726-A41F-12D1D49F1D9B}" type="presParOf" srcId="{87A06EAC-D2BA-4BE3-BFB1-EC410284ED14}" destId="{9B29EBAD-774B-4B5D-9EF7-323E74338EB6}" srcOrd="1" destOrd="0" presId="urn:microsoft.com/office/officeart/2018/2/layout/IconVerticalSolidList"/>
    <dgm:cxn modelId="{106DAD93-0598-4856-83C9-3BF5E3586F97}" type="presParOf" srcId="{87A06EAC-D2BA-4BE3-BFB1-EC410284ED14}" destId="{05EDA8B2-6DD2-4C29-938D-FB222C32F360}" srcOrd="2" destOrd="0" presId="urn:microsoft.com/office/officeart/2018/2/layout/IconVerticalSolidList"/>
    <dgm:cxn modelId="{82E84EF3-3126-4442-9918-6FEA0C2B9699}" type="presParOf" srcId="{87A06EAC-D2BA-4BE3-BFB1-EC410284ED14}" destId="{23DC7C18-DD0C-4A94-9C0D-E94F74E12519}" srcOrd="3" destOrd="0" presId="urn:microsoft.com/office/officeart/2018/2/layout/IconVerticalSolidList"/>
    <dgm:cxn modelId="{D8CB814A-D299-4B4A-B216-9991CA82ACBB}" type="presParOf" srcId="{61A30870-CC18-475D-8026-243365D951DD}" destId="{BE7ABFFE-FADD-4837-9F55-DE06A7FB2D2A}" srcOrd="1" destOrd="0" presId="urn:microsoft.com/office/officeart/2018/2/layout/IconVerticalSolidList"/>
    <dgm:cxn modelId="{1DC2BBA7-E294-4B5E-94D5-42863EC00BE1}" type="presParOf" srcId="{61A30870-CC18-475D-8026-243365D951DD}" destId="{CADDCD9A-6D50-426F-9138-932C779673BD}" srcOrd="2" destOrd="0" presId="urn:microsoft.com/office/officeart/2018/2/layout/IconVerticalSolidList"/>
    <dgm:cxn modelId="{DDBA0B07-D0EF-4DCD-9C5D-0C71D7B82632}" type="presParOf" srcId="{CADDCD9A-6D50-426F-9138-932C779673BD}" destId="{3F92F5C8-816E-4512-83BB-48FBC958DC22}" srcOrd="0" destOrd="0" presId="urn:microsoft.com/office/officeart/2018/2/layout/IconVerticalSolidList"/>
    <dgm:cxn modelId="{A1F05F50-9422-42B0-8AD7-5C2AF1AF4197}" type="presParOf" srcId="{CADDCD9A-6D50-426F-9138-932C779673BD}" destId="{4B3BE01F-9FDE-4962-9573-A71B991B272E}" srcOrd="1" destOrd="0" presId="urn:microsoft.com/office/officeart/2018/2/layout/IconVerticalSolidList"/>
    <dgm:cxn modelId="{72CD745C-25F6-4DE6-99F4-EF6FD8FEF4E8}" type="presParOf" srcId="{CADDCD9A-6D50-426F-9138-932C779673BD}" destId="{CBA0D7C1-EAD2-4228-88DF-F67B3F43A749}" srcOrd="2" destOrd="0" presId="urn:microsoft.com/office/officeart/2018/2/layout/IconVerticalSolidList"/>
    <dgm:cxn modelId="{83B119ED-C0DC-474A-AE9E-3CFCC8A28C6C}" type="presParOf" srcId="{CADDCD9A-6D50-426F-9138-932C779673BD}" destId="{4A25BFB9-6C99-42BB-A0A6-3C10A0BF6051}" srcOrd="3" destOrd="0" presId="urn:microsoft.com/office/officeart/2018/2/layout/IconVerticalSolidList"/>
    <dgm:cxn modelId="{62227491-7990-4140-966E-C170CDFC2EB0}" type="presParOf" srcId="{61A30870-CC18-475D-8026-243365D951DD}" destId="{D03E24F8-F0F2-40C9-8FA0-3B60CDF3447B}" srcOrd="3" destOrd="0" presId="urn:microsoft.com/office/officeart/2018/2/layout/IconVerticalSolidList"/>
    <dgm:cxn modelId="{032EF998-0D4C-4AE1-8AB5-7E142BCF51D7}" type="presParOf" srcId="{61A30870-CC18-475D-8026-243365D951DD}" destId="{0D0F3BE9-66F0-444C-8222-307B15389349}" srcOrd="4" destOrd="0" presId="urn:microsoft.com/office/officeart/2018/2/layout/IconVerticalSolidList"/>
    <dgm:cxn modelId="{E6EB6F77-C8DD-4F61-A491-C6092B9BDB96}" type="presParOf" srcId="{0D0F3BE9-66F0-444C-8222-307B15389349}" destId="{3DDD1DA9-DC79-43B0-B8DF-3D80A87E657A}" srcOrd="0" destOrd="0" presId="urn:microsoft.com/office/officeart/2018/2/layout/IconVerticalSolidList"/>
    <dgm:cxn modelId="{C4179197-5CC6-4CEF-8290-4A4CB5F3126A}" type="presParOf" srcId="{0D0F3BE9-66F0-444C-8222-307B15389349}" destId="{FEAAD51D-1580-4C6C-B200-553442EADD01}" srcOrd="1" destOrd="0" presId="urn:microsoft.com/office/officeart/2018/2/layout/IconVerticalSolidList"/>
    <dgm:cxn modelId="{D9779ECB-9B2F-45D4-8550-052A243DE55B}" type="presParOf" srcId="{0D0F3BE9-66F0-444C-8222-307B15389349}" destId="{F8CA326E-5F8B-46BF-9DE4-63950DF934EA}" srcOrd="2" destOrd="0" presId="urn:microsoft.com/office/officeart/2018/2/layout/IconVerticalSolidList"/>
    <dgm:cxn modelId="{F49DF31E-67C2-4906-A49D-ACCF9C849EEB}" type="presParOf" srcId="{0D0F3BE9-66F0-444C-8222-307B15389349}" destId="{103DC83F-D0A3-48D7-AB6D-EDD100A7CAA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B621F4-1CB3-4A38-806E-6C0EF11C685E}"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2004030C-332B-4072-AFE1-22E865A21FF9}">
      <dgm:prSet/>
      <dgm:spPr/>
      <dgm:t>
        <a:bodyPr/>
        <a:lstStyle/>
        <a:p>
          <a:r>
            <a:rPr lang="en-US" dirty="0"/>
            <a:t>Up next: Windows App SDK 1.6</a:t>
          </a:r>
        </a:p>
      </dgm:t>
    </dgm:pt>
    <dgm:pt modelId="{E3888E9E-84A6-4D2D-BC97-85E6DC9366CE}" type="parTrans" cxnId="{310FA379-9390-4B05-B319-8D6186712055}">
      <dgm:prSet/>
      <dgm:spPr/>
      <dgm:t>
        <a:bodyPr/>
        <a:lstStyle/>
        <a:p>
          <a:endParaRPr lang="en-US"/>
        </a:p>
      </dgm:t>
    </dgm:pt>
    <dgm:pt modelId="{7F482F4D-60F1-47A9-B984-CEAF1529164F}" type="sibTrans" cxnId="{310FA379-9390-4B05-B319-8D6186712055}">
      <dgm:prSet/>
      <dgm:spPr/>
      <dgm:t>
        <a:bodyPr/>
        <a:lstStyle/>
        <a:p>
          <a:endParaRPr lang="en-US"/>
        </a:p>
      </dgm:t>
    </dgm:pt>
    <dgm:pt modelId="{828584FC-0DD2-428B-A303-21FB1DBEBBB8}">
      <dgm:prSet/>
      <dgm:spPr/>
      <dgm:t>
        <a:bodyPr/>
        <a:lstStyle/>
        <a:p>
          <a:r>
            <a:rPr lang="en-US"/>
            <a:t>WinUI 3 roadmap on GitHub: </a:t>
          </a:r>
          <a:r>
            <a:rPr lang="en-US">
              <a:hlinkClick xmlns:r="http://schemas.openxmlformats.org/officeDocument/2006/relationships" r:id="rId1"/>
            </a:rPr>
            <a:t>https://github.com/microsoft/microsoft-ui-xaml/blob/main/docs/roadmap.md</a:t>
          </a:r>
          <a:r>
            <a:rPr lang="en-US"/>
            <a:t> </a:t>
          </a:r>
        </a:p>
      </dgm:t>
    </dgm:pt>
    <dgm:pt modelId="{AD49C757-38D4-44C2-8233-3801DBA519EE}" type="parTrans" cxnId="{4A0DD8FD-49F9-49C9-8B7F-B013A8007769}">
      <dgm:prSet/>
      <dgm:spPr/>
      <dgm:t>
        <a:bodyPr/>
        <a:lstStyle/>
        <a:p>
          <a:endParaRPr lang="en-US"/>
        </a:p>
      </dgm:t>
    </dgm:pt>
    <dgm:pt modelId="{2B4FCE66-8E93-4BE1-9C77-7005A1682A3D}" type="sibTrans" cxnId="{4A0DD8FD-49F9-49C9-8B7F-B013A8007769}">
      <dgm:prSet/>
      <dgm:spPr/>
      <dgm:t>
        <a:bodyPr/>
        <a:lstStyle/>
        <a:p>
          <a:endParaRPr lang="en-US"/>
        </a:p>
      </dgm:t>
    </dgm:pt>
    <dgm:pt modelId="{21DAA279-68CC-4BFC-9FFC-60956DB38B95}">
      <dgm:prSet/>
      <dgm:spPr/>
      <dgm:t>
        <a:bodyPr/>
        <a:lstStyle/>
        <a:p>
          <a:r>
            <a:rPr lang="en-US"/>
            <a:t>Windows App SDK roadmap on GitHub: </a:t>
          </a:r>
          <a:r>
            <a:rPr lang="en-US">
              <a:hlinkClick xmlns:r="http://schemas.openxmlformats.org/officeDocument/2006/relationships" r:id="rId2"/>
            </a:rPr>
            <a:t>https://github.com/microsoft/WindowsAppSDK/blob/main/docs/roadmap.md</a:t>
          </a:r>
          <a:r>
            <a:rPr lang="en-US"/>
            <a:t> </a:t>
          </a:r>
        </a:p>
      </dgm:t>
    </dgm:pt>
    <dgm:pt modelId="{B9CFB572-DA12-4322-BE93-4839838635D9}" type="parTrans" cxnId="{5FE963D1-79B1-4A80-BDB9-F3F4AAF1AE77}">
      <dgm:prSet/>
      <dgm:spPr/>
      <dgm:t>
        <a:bodyPr/>
        <a:lstStyle/>
        <a:p>
          <a:endParaRPr lang="en-US"/>
        </a:p>
      </dgm:t>
    </dgm:pt>
    <dgm:pt modelId="{877D17CD-95A3-49D6-BF80-8B4B2F693A0C}" type="sibTrans" cxnId="{5FE963D1-79B1-4A80-BDB9-F3F4AAF1AE77}">
      <dgm:prSet/>
      <dgm:spPr/>
      <dgm:t>
        <a:bodyPr/>
        <a:lstStyle/>
        <a:p>
          <a:endParaRPr lang="en-US"/>
        </a:p>
      </dgm:t>
    </dgm:pt>
    <dgm:pt modelId="{811C0B52-2A08-4327-AD76-D45F602ADC98}">
      <dgm:prSet/>
      <dgm:spPr/>
      <dgm:t>
        <a:bodyPr/>
        <a:lstStyle/>
        <a:p>
          <a:r>
            <a:rPr lang="en-US" dirty="0"/>
            <a:t>Quality - Address top issues (controls and Windows App SDK installer)</a:t>
          </a:r>
        </a:p>
      </dgm:t>
    </dgm:pt>
    <dgm:pt modelId="{C79EF54C-3433-4056-8B95-AEB2821DEA4D}" type="parTrans" cxnId="{90D66076-E5EF-4D1B-9387-CC5805EFDBC8}">
      <dgm:prSet/>
      <dgm:spPr/>
      <dgm:t>
        <a:bodyPr/>
        <a:lstStyle/>
        <a:p>
          <a:endParaRPr lang="en-US"/>
        </a:p>
      </dgm:t>
    </dgm:pt>
    <dgm:pt modelId="{2891C27F-9060-4775-AFF5-D891B31AA9A7}" type="sibTrans" cxnId="{90D66076-E5EF-4D1B-9387-CC5805EFDBC8}">
      <dgm:prSet/>
      <dgm:spPr/>
      <dgm:t>
        <a:bodyPr/>
        <a:lstStyle/>
        <a:p>
          <a:endParaRPr lang="en-US"/>
        </a:p>
      </dgm:t>
    </dgm:pt>
    <dgm:pt modelId="{F4C94C3A-3E70-45DF-9EED-33CC8B5D880E}">
      <dgm:prSet/>
      <dgm:spPr/>
      <dgm:t>
        <a:bodyPr/>
        <a:lstStyle/>
        <a:p>
          <a:r>
            <a:rPr lang="en-US" dirty="0"/>
            <a:t>Performance</a:t>
          </a:r>
        </a:p>
      </dgm:t>
    </dgm:pt>
    <dgm:pt modelId="{0D66A478-318F-4559-B813-125B60FC0777}" type="parTrans" cxnId="{D63CE6AF-4CBE-4A4A-BC21-67C6A2F7D345}">
      <dgm:prSet/>
      <dgm:spPr/>
      <dgm:t>
        <a:bodyPr/>
        <a:lstStyle/>
        <a:p>
          <a:endParaRPr lang="en-US"/>
        </a:p>
      </dgm:t>
    </dgm:pt>
    <dgm:pt modelId="{3B706A9A-784E-41E8-AD4C-3AE07EDFA898}" type="sibTrans" cxnId="{D63CE6AF-4CBE-4A4A-BC21-67C6A2F7D345}">
      <dgm:prSet/>
      <dgm:spPr/>
      <dgm:t>
        <a:bodyPr/>
        <a:lstStyle/>
        <a:p>
          <a:endParaRPr lang="en-US"/>
        </a:p>
      </dgm:t>
    </dgm:pt>
    <dgm:pt modelId="{4A8003FA-FE2D-40DD-9140-79042F59634A}">
      <dgm:prSet/>
      <dgm:spPr/>
      <dgm:t>
        <a:bodyPr/>
        <a:lstStyle/>
        <a:p>
          <a:r>
            <a:rPr lang="en-US" dirty="0"/>
            <a:t>Improved </a:t>
          </a:r>
          <a:r>
            <a:rPr lang="en-US" dirty="0" err="1"/>
            <a:t>TitleBar</a:t>
          </a:r>
          <a:r>
            <a:rPr lang="en-US" dirty="0"/>
            <a:t> and tab dragging</a:t>
          </a:r>
        </a:p>
      </dgm:t>
    </dgm:pt>
    <dgm:pt modelId="{03110B09-6457-4F4C-8770-60EF59BDDFF4}" type="parTrans" cxnId="{AC8E6334-8B6D-4FE1-BF9F-DFF3A7B131A0}">
      <dgm:prSet/>
      <dgm:spPr/>
      <dgm:t>
        <a:bodyPr/>
        <a:lstStyle/>
        <a:p>
          <a:endParaRPr lang="en-US"/>
        </a:p>
      </dgm:t>
    </dgm:pt>
    <dgm:pt modelId="{2B791422-97C0-46C2-9DA9-744F5C86CB9C}" type="sibTrans" cxnId="{AC8E6334-8B6D-4FE1-BF9F-DFF3A7B131A0}">
      <dgm:prSet/>
      <dgm:spPr/>
      <dgm:t>
        <a:bodyPr/>
        <a:lstStyle/>
        <a:p>
          <a:endParaRPr lang="en-US"/>
        </a:p>
      </dgm:t>
    </dgm:pt>
    <dgm:pt modelId="{0E1CF8A5-A4C0-4DFE-A6FA-20B8C50C4D8F}">
      <dgm:prSet/>
      <dgm:spPr/>
      <dgm:t>
        <a:bodyPr/>
        <a:lstStyle/>
        <a:p>
          <a:r>
            <a:rPr lang="en-US" dirty="0"/>
            <a:t>IntelliSense and x:Bind improvements</a:t>
          </a:r>
        </a:p>
      </dgm:t>
    </dgm:pt>
    <dgm:pt modelId="{6528BF6C-2D88-4456-B903-801A0026B28C}" type="parTrans" cxnId="{26CAF3A7-3C0B-4B97-B618-9A6709A0473F}">
      <dgm:prSet/>
      <dgm:spPr/>
      <dgm:t>
        <a:bodyPr/>
        <a:lstStyle/>
        <a:p>
          <a:endParaRPr lang="en-US"/>
        </a:p>
      </dgm:t>
    </dgm:pt>
    <dgm:pt modelId="{6113F7E1-7E14-4FBB-A205-7C6C6ADF9282}" type="sibTrans" cxnId="{26CAF3A7-3C0B-4B97-B618-9A6709A0473F}">
      <dgm:prSet/>
      <dgm:spPr/>
      <dgm:t>
        <a:bodyPr/>
        <a:lstStyle/>
        <a:p>
          <a:endParaRPr lang="en-US"/>
        </a:p>
      </dgm:t>
    </dgm:pt>
    <dgm:pt modelId="{5200F57D-1822-4986-B754-342BD97DC98F}">
      <dgm:prSet/>
      <dgm:spPr/>
      <dgm:t>
        <a:bodyPr/>
        <a:lstStyle/>
        <a:p>
          <a:r>
            <a:rPr lang="en-US" dirty="0"/>
            <a:t>Continued work in 1.6, but release in 1.7+</a:t>
          </a:r>
        </a:p>
      </dgm:t>
    </dgm:pt>
    <dgm:pt modelId="{A91CE92A-5D79-4EE7-BD8D-BD257B2B065B}" type="parTrans" cxnId="{2F4EAA6F-BF6A-4459-B693-6AC1BA8FF695}">
      <dgm:prSet/>
      <dgm:spPr/>
      <dgm:t>
        <a:bodyPr/>
        <a:lstStyle/>
        <a:p>
          <a:endParaRPr lang="en-US"/>
        </a:p>
      </dgm:t>
    </dgm:pt>
    <dgm:pt modelId="{46526B07-030F-4AD8-9D7C-329675D7F0F9}" type="sibTrans" cxnId="{2F4EAA6F-BF6A-4459-B693-6AC1BA8FF695}">
      <dgm:prSet/>
      <dgm:spPr/>
      <dgm:t>
        <a:bodyPr/>
        <a:lstStyle/>
        <a:p>
          <a:endParaRPr lang="en-US"/>
        </a:p>
      </dgm:t>
    </dgm:pt>
    <dgm:pt modelId="{BA269B1F-8AA7-40BF-BB5D-F7E53F2EA80D}">
      <dgm:prSet/>
      <dgm:spPr/>
      <dgm:t>
        <a:bodyPr/>
        <a:lstStyle/>
        <a:p>
          <a:r>
            <a:rPr lang="en-US" dirty="0" err="1"/>
            <a:t>TableView</a:t>
          </a:r>
          <a:r>
            <a:rPr lang="en-US" dirty="0"/>
            <a:t>, inking controls, and cross-process Islands</a:t>
          </a:r>
        </a:p>
      </dgm:t>
    </dgm:pt>
    <dgm:pt modelId="{E4B04BEB-7662-49CA-B608-5E382E133FF8}" type="parTrans" cxnId="{B79D5CD8-464D-4CE6-B013-4E96A9876C08}">
      <dgm:prSet/>
      <dgm:spPr/>
      <dgm:t>
        <a:bodyPr/>
        <a:lstStyle/>
        <a:p>
          <a:endParaRPr lang="en-US"/>
        </a:p>
      </dgm:t>
    </dgm:pt>
    <dgm:pt modelId="{4FF46375-5515-4A15-B08C-92617686AB26}" type="sibTrans" cxnId="{B79D5CD8-464D-4CE6-B013-4E96A9876C08}">
      <dgm:prSet/>
      <dgm:spPr/>
      <dgm:t>
        <a:bodyPr/>
        <a:lstStyle/>
        <a:p>
          <a:endParaRPr lang="en-US"/>
        </a:p>
      </dgm:t>
    </dgm:pt>
    <dgm:pt modelId="{EF73EB12-6A93-4F6D-BE4B-D244678E171A}">
      <dgm:prSet/>
      <dgm:spPr/>
      <dgm:t>
        <a:bodyPr/>
        <a:lstStyle/>
        <a:p>
          <a:r>
            <a:rPr lang="en-US" dirty="0"/>
            <a:t>Smooth app resizing</a:t>
          </a:r>
        </a:p>
      </dgm:t>
    </dgm:pt>
    <dgm:pt modelId="{167CD09A-EF19-4301-BB06-5B4233691BDE}" type="parTrans" cxnId="{C653E750-05F1-4C02-8924-B243DAFEA797}">
      <dgm:prSet/>
      <dgm:spPr/>
      <dgm:t>
        <a:bodyPr/>
        <a:lstStyle/>
        <a:p>
          <a:endParaRPr lang="en-US"/>
        </a:p>
      </dgm:t>
    </dgm:pt>
    <dgm:pt modelId="{7DF1DCCA-2092-4EA4-82FD-4F1B010D766F}" type="sibTrans" cxnId="{C653E750-05F1-4C02-8924-B243DAFEA797}">
      <dgm:prSet/>
      <dgm:spPr/>
      <dgm:t>
        <a:bodyPr/>
        <a:lstStyle/>
        <a:p>
          <a:endParaRPr lang="en-US"/>
        </a:p>
      </dgm:t>
    </dgm:pt>
    <dgm:pt modelId="{A253A4DA-CB27-4A49-A5DD-667DA2616790}">
      <dgm:prSet/>
      <dgm:spPr/>
      <dgm:t>
        <a:bodyPr/>
        <a:lstStyle/>
        <a:p>
          <a:r>
            <a:rPr lang="en-US" dirty="0"/>
            <a:t>C# Native </a:t>
          </a:r>
          <a:r>
            <a:rPr lang="en-US"/>
            <a:t>AOT support</a:t>
          </a:r>
          <a:endParaRPr lang="en-US" dirty="0"/>
        </a:p>
      </dgm:t>
    </dgm:pt>
    <dgm:pt modelId="{70583D9D-7666-4375-B284-799E2E24E54C}" type="parTrans" cxnId="{2EEEC16C-8446-4EEF-923F-9E195B0829F7}">
      <dgm:prSet/>
      <dgm:spPr/>
      <dgm:t>
        <a:bodyPr/>
        <a:lstStyle/>
        <a:p>
          <a:endParaRPr lang="en-US"/>
        </a:p>
      </dgm:t>
    </dgm:pt>
    <dgm:pt modelId="{8976510E-3400-4415-B8F0-6E2CCA8F0AEA}" type="sibTrans" cxnId="{2EEEC16C-8446-4EEF-923F-9E195B0829F7}">
      <dgm:prSet/>
      <dgm:spPr/>
      <dgm:t>
        <a:bodyPr/>
        <a:lstStyle/>
        <a:p>
          <a:endParaRPr lang="en-US"/>
        </a:p>
      </dgm:t>
    </dgm:pt>
    <dgm:pt modelId="{F673AD63-71AD-4934-A86C-121E6B918FA0}">
      <dgm:prSet/>
      <dgm:spPr/>
      <dgm:t>
        <a:bodyPr/>
        <a:lstStyle/>
        <a:p>
          <a:r>
            <a:rPr lang="en-US" dirty="0"/>
            <a:t>General perf improvements</a:t>
          </a:r>
        </a:p>
      </dgm:t>
    </dgm:pt>
    <dgm:pt modelId="{028F30BA-7BFA-40B3-B3DF-C47548A4E973}" type="parTrans" cxnId="{D631BFBD-79AB-4A1B-9089-F0B22EB25BBE}">
      <dgm:prSet/>
      <dgm:spPr/>
      <dgm:t>
        <a:bodyPr/>
        <a:lstStyle/>
        <a:p>
          <a:endParaRPr lang="en-US"/>
        </a:p>
      </dgm:t>
    </dgm:pt>
    <dgm:pt modelId="{C1700AEA-38B8-4555-8AE2-397020220160}" type="sibTrans" cxnId="{D631BFBD-79AB-4A1B-9089-F0B22EB25BBE}">
      <dgm:prSet/>
      <dgm:spPr/>
      <dgm:t>
        <a:bodyPr/>
        <a:lstStyle/>
        <a:p>
          <a:endParaRPr lang="en-US"/>
        </a:p>
      </dgm:t>
    </dgm:pt>
    <dgm:pt modelId="{E8036105-7427-4AEC-A09C-7A715734ECC3}" type="pres">
      <dgm:prSet presAssocID="{A6B621F4-1CB3-4A38-806E-6C0EF11C685E}" presName="linear" presStyleCnt="0">
        <dgm:presLayoutVars>
          <dgm:animLvl val="lvl"/>
          <dgm:resizeHandles val="exact"/>
        </dgm:presLayoutVars>
      </dgm:prSet>
      <dgm:spPr/>
    </dgm:pt>
    <dgm:pt modelId="{21A12690-DA36-452B-9960-5AA31672A6D5}" type="pres">
      <dgm:prSet presAssocID="{2004030C-332B-4072-AFE1-22E865A21FF9}" presName="parentText" presStyleLbl="node1" presStyleIdx="0" presStyleCnt="3">
        <dgm:presLayoutVars>
          <dgm:chMax val="0"/>
          <dgm:bulletEnabled val="1"/>
        </dgm:presLayoutVars>
      </dgm:prSet>
      <dgm:spPr/>
    </dgm:pt>
    <dgm:pt modelId="{10088698-C6FC-4465-A958-32E43273EA05}" type="pres">
      <dgm:prSet presAssocID="{2004030C-332B-4072-AFE1-22E865A21FF9}" presName="childText" presStyleLbl="revTx" presStyleIdx="0" presStyleCnt="1">
        <dgm:presLayoutVars>
          <dgm:bulletEnabled val="1"/>
        </dgm:presLayoutVars>
      </dgm:prSet>
      <dgm:spPr/>
    </dgm:pt>
    <dgm:pt modelId="{080DD3DD-C325-46D2-94F5-8D18732AA821}" type="pres">
      <dgm:prSet presAssocID="{828584FC-0DD2-428B-A303-21FB1DBEBBB8}" presName="parentText" presStyleLbl="node1" presStyleIdx="1" presStyleCnt="3">
        <dgm:presLayoutVars>
          <dgm:chMax val="0"/>
          <dgm:bulletEnabled val="1"/>
        </dgm:presLayoutVars>
      </dgm:prSet>
      <dgm:spPr/>
    </dgm:pt>
    <dgm:pt modelId="{61E529B3-822F-4965-903F-950F6ADFBF0E}" type="pres">
      <dgm:prSet presAssocID="{2B4FCE66-8E93-4BE1-9C77-7005A1682A3D}" presName="spacer" presStyleCnt="0"/>
      <dgm:spPr/>
    </dgm:pt>
    <dgm:pt modelId="{BFFDD1B2-ED31-4779-97B3-01E417A0EE2F}" type="pres">
      <dgm:prSet presAssocID="{21DAA279-68CC-4BFC-9FFC-60956DB38B95}" presName="parentText" presStyleLbl="node1" presStyleIdx="2" presStyleCnt="3">
        <dgm:presLayoutVars>
          <dgm:chMax val="0"/>
          <dgm:bulletEnabled val="1"/>
        </dgm:presLayoutVars>
      </dgm:prSet>
      <dgm:spPr/>
    </dgm:pt>
  </dgm:ptLst>
  <dgm:cxnLst>
    <dgm:cxn modelId="{306B8F21-3584-4B67-89D1-9B683AA646FF}" type="presOf" srcId="{BA269B1F-8AA7-40BF-BB5D-F7E53F2EA80D}" destId="{10088698-C6FC-4465-A958-32E43273EA05}" srcOrd="0" destOrd="7" presId="urn:microsoft.com/office/officeart/2005/8/layout/vList2"/>
    <dgm:cxn modelId="{DFDA5528-5934-4DD9-AB50-F778973AD1FA}" type="presOf" srcId="{EF73EB12-6A93-4F6D-BE4B-D244678E171A}" destId="{10088698-C6FC-4465-A958-32E43273EA05}" srcOrd="0" destOrd="8" presId="urn:microsoft.com/office/officeart/2005/8/layout/vList2"/>
    <dgm:cxn modelId="{AC8E6334-8B6D-4FE1-BF9F-DFF3A7B131A0}" srcId="{2004030C-332B-4072-AFE1-22E865A21FF9}" destId="{4A8003FA-FE2D-40DD-9140-79042F59634A}" srcOrd="2" destOrd="0" parTransId="{03110B09-6457-4F4C-8770-60EF59BDDFF4}" sibTransId="{2B791422-97C0-46C2-9DA9-744F5C86CB9C}"/>
    <dgm:cxn modelId="{44635460-5BAE-4B15-B326-6C6A7EE6532F}" type="presOf" srcId="{A253A4DA-CB27-4A49-A5DD-667DA2616790}" destId="{10088698-C6FC-4465-A958-32E43273EA05}" srcOrd="0" destOrd="2" presId="urn:microsoft.com/office/officeart/2005/8/layout/vList2"/>
    <dgm:cxn modelId="{2EEEC16C-8446-4EEF-923F-9E195B0829F7}" srcId="{F4C94C3A-3E70-45DF-9EED-33CC8B5D880E}" destId="{A253A4DA-CB27-4A49-A5DD-667DA2616790}" srcOrd="0" destOrd="0" parTransId="{70583D9D-7666-4375-B284-799E2E24E54C}" sibTransId="{8976510E-3400-4415-B8F0-6E2CCA8F0AEA}"/>
    <dgm:cxn modelId="{2F4EAA6F-BF6A-4459-B693-6AC1BA8FF695}" srcId="{2004030C-332B-4072-AFE1-22E865A21FF9}" destId="{5200F57D-1822-4986-B754-342BD97DC98F}" srcOrd="4" destOrd="0" parTransId="{A91CE92A-5D79-4EE7-BD8D-BD257B2B065B}" sibTransId="{46526B07-030F-4AD8-9D7C-329675D7F0F9}"/>
    <dgm:cxn modelId="{C653E750-05F1-4C02-8924-B243DAFEA797}" srcId="{5200F57D-1822-4986-B754-342BD97DC98F}" destId="{EF73EB12-6A93-4F6D-BE4B-D244678E171A}" srcOrd="1" destOrd="0" parTransId="{167CD09A-EF19-4301-BB06-5B4233691BDE}" sibTransId="{7DF1DCCA-2092-4EA4-82FD-4F1B010D766F}"/>
    <dgm:cxn modelId="{E2F81455-43C9-4995-AA3C-43DD9D81186E}" type="presOf" srcId="{4A8003FA-FE2D-40DD-9140-79042F59634A}" destId="{10088698-C6FC-4465-A958-32E43273EA05}" srcOrd="0" destOrd="4" presId="urn:microsoft.com/office/officeart/2005/8/layout/vList2"/>
    <dgm:cxn modelId="{90D66076-E5EF-4D1B-9387-CC5805EFDBC8}" srcId="{2004030C-332B-4072-AFE1-22E865A21FF9}" destId="{811C0B52-2A08-4327-AD76-D45F602ADC98}" srcOrd="0" destOrd="0" parTransId="{C79EF54C-3433-4056-8B95-AEB2821DEA4D}" sibTransId="{2891C27F-9060-4775-AFF5-D891B31AA9A7}"/>
    <dgm:cxn modelId="{310FA379-9390-4B05-B319-8D6186712055}" srcId="{A6B621F4-1CB3-4A38-806E-6C0EF11C685E}" destId="{2004030C-332B-4072-AFE1-22E865A21FF9}" srcOrd="0" destOrd="0" parTransId="{E3888E9E-84A6-4D2D-BC97-85E6DC9366CE}" sibTransId="{7F482F4D-60F1-47A9-B984-CEAF1529164F}"/>
    <dgm:cxn modelId="{5B24DD8B-9B2D-4DBA-9D13-3B97AABC5846}" type="presOf" srcId="{828584FC-0DD2-428B-A303-21FB1DBEBBB8}" destId="{080DD3DD-C325-46D2-94F5-8D18732AA821}" srcOrd="0" destOrd="0" presId="urn:microsoft.com/office/officeart/2005/8/layout/vList2"/>
    <dgm:cxn modelId="{F8BECF8F-A398-4ADE-9512-0CD9139ECFB7}" type="presOf" srcId="{811C0B52-2A08-4327-AD76-D45F602ADC98}" destId="{10088698-C6FC-4465-A958-32E43273EA05}" srcOrd="0" destOrd="0" presId="urn:microsoft.com/office/officeart/2005/8/layout/vList2"/>
    <dgm:cxn modelId="{B20873A0-3156-49F5-8720-8478C2F797BF}" type="presOf" srcId="{0E1CF8A5-A4C0-4DFE-A6FA-20B8C50C4D8F}" destId="{10088698-C6FC-4465-A958-32E43273EA05}" srcOrd="0" destOrd="5" presId="urn:microsoft.com/office/officeart/2005/8/layout/vList2"/>
    <dgm:cxn modelId="{26CAF3A7-3C0B-4B97-B618-9A6709A0473F}" srcId="{2004030C-332B-4072-AFE1-22E865A21FF9}" destId="{0E1CF8A5-A4C0-4DFE-A6FA-20B8C50C4D8F}" srcOrd="3" destOrd="0" parTransId="{6528BF6C-2D88-4456-B903-801A0026B28C}" sibTransId="{6113F7E1-7E14-4FBB-A205-7C6C6ADF9282}"/>
    <dgm:cxn modelId="{D63CE6AF-4CBE-4A4A-BC21-67C6A2F7D345}" srcId="{2004030C-332B-4072-AFE1-22E865A21FF9}" destId="{F4C94C3A-3E70-45DF-9EED-33CC8B5D880E}" srcOrd="1" destOrd="0" parTransId="{0D66A478-318F-4559-B813-125B60FC0777}" sibTransId="{3B706A9A-784E-41E8-AD4C-3AE07EDFA898}"/>
    <dgm:cxn modelId="{D631BFBD-79AB-4A1B-9089-F0B22EB25BBE}" srcId="{F4C94C3A-3E70-45DF-9EED-33CC8B5D880E}" destId="{F673AD63-71AD-4934-A86C-121E6B918FA0}" srcOrd="1" destOrd="0" parTransId="{028F30BA-7BFA-40B3-B3DF-C47548A4E973}" sibTransId="{C1700AEA-38B8-4555-8AE2-397020220160}"/>
    <dgm:cxn modelId="{B19A75CE-8CCF-4294-8112-1B1D9368C6BE}" type="presOf" srcId="{A6B621F4-1CB3-4A38-806E-6C0EF11C685E}" destId="{E8036105-7427-4AEC-A09C-7A715734ECC3}" srcOrd="0" destOrd="0" presId="urn:microsoft.com/office/officeart/2005/8/layout/vList2"/>
    <dgm:cxn modelId="{5FE963D1-79B1-4A80-BDB9-F3F4AAF1AE77}" srcId="{A6B621F4-1CB3-4A38-806E-6C0EF11C685E}" destId="{21DAA279-68CC-4BFC-9FFC-60956DB38B95}" srcOrd="2" destOrd="0" parTransId="{B9CFB572-DA12-4322-BE93-4839838635D9}" sibTransId="{877D17CD-95A3-49D6-BF80-8B4B2F693A0C}"/>
    <dgm:cxn modelId="{B79D5CD8-464D-4CE6-B013-4E96A9876C08}" srcId="{5200F57D-1822-4986-B754-342BD97DC98F}" destId="{BA269B1F-8AA7-40BF-BB5D-F7E53F2EA80D}" srcOrd="0" destOrd="0" parTransId="{E4B04BEB-7662-49CA-B608-5E382E133FF8}" sibTransId="{4FF46375-5515-4A15-B08C-92617686AB26}"/>
    <dgm:cxn modelId="{D53806DD-8B81-4C8B-8A11-7CB922CD94DD}" type="presOf" srcId="{5200F57D-1822-4986-B754-342BD97DC98F}" destId="{10088698-C6FC-4465-A958-32E43273EA05}" srcOrd="0" destOrd="6" presId="urn:microsoft.com/office/officeart/2005/8/layout/vList2"/>
    <dgm:cxn modelId="{DDF165E3-9778-4359-80DB-C0C8CC3E5264}" type="presOf" srcId="{F4C94C3A-3E70-45DF-9EED-33CC8B5D880E}" destId="{10088698-C6FC-4465-A958-32E43273EA05}" srcOrd="0" destOrd="1" presId="urn:microsoft.com/office/officeart/2005/8/layout/vList2"/>
    <dgm:cxn modelId="{6EEE57EB-7E7F-43D0-8D48-607FC7F64C2D}" type="presOf" srcId="{F673AD63-71AD-4934-A86C-121E6B918FA0}" destId="{10088698-C6FC-4465-A958-32E43273EA05}" srcOrd="0" destOrd="3" presId="urn:microsoft.com/office/officeart/2005/8/layout/vList2"/>
    <dgm:cxn modelId="{F8D6D7EF-E7CE-4D90-8645-13A875AA782B}" type="presOf" srcId="{2004030C-332B-4072-AFE1-22E865A21FF9}" destId="{21A12690-DA36-452B-9960-5AA31672A6D5}" srcOrd="0" destOrd="0" presId="urn:microsoft.com/office/officeart/2005/8/layout/vList2"/>
    <dgm:cxn modelId="{EE3A0BF2-6B0C-4484-95F7-D9556F720FE5}" type="presOf" srcId="{21DAA279-68CC-4BFC-9FFC-60956DB38B95}" destId="{BFFDD1B2-ED31-4779-97B3-01E417A0EE2F}" srcOrd="0" destOrd="0" presId="urn:microsoft.com/office/officeart/2005/8/layout/vList2"/>
    <dgm:cxn modelId="{4A0DD8FD-49F9-49C9-8B7F-B013A8007769}" srcId="{A6B621F4-1CB3-4A38-806E-6C0EF11C685E}" destId="{828584FC-0DD2-428B-A303-21FB1DBEBBB8}" srcOrd="1" destOrd="0" parTransId="{AD49C757-38D4-44C2-8233-3801DBA519EE}" sibTransId="{2B4FCE66-8E93-4BE1-9C77-7005A1682A3D}"/>
    <dgm:cxn modelId="{E355CC90-6C45-480D-BD13-A1701FBA29F2}" type="presParOf" srcId="{E8036105-7427-4AEC-A09C-7A715734ECC3}" destId="{21A12690-DA36-452B-9960-5AA31672A6D5}" srcOrd="0" destOrd="0" presId="urn:microsoft.com/office/officeart/2005/8/layout/vList2"/>
    <dgm:cxn modelId="{AAD55691-A60D-4DAD-9AC9-1F155FAC92C0}" type="presParOf" srcId="{E8036105-7427-4AEC-A09C-7A715734ECC3}" destId="{10088698-C6FC-4465-A958-32E43273EA05}" srcOrd="1" destOrd="0" presId="urn:microsoft.com/office/officeart/2005/8/layout/vList2"/>
    <dgm:cxn modelId="{05E9738D-3C67-47A8-9AB5-E944177C2F00}" type="presParOf" srcId="{E8036105-7427-4AEC-A09C-7A715734ECC3}" destId="{080DD3DD-C325-46D2-94F5-8D18732AA821}" srcOrd="2" destOrd="0" presId="urn:microsoft.com/office/officeart/2005/8/layout/vList2"/>
    <dgm:cxn modelId="{5E227042-056C-452D-92B5-3C389C31AF2A}" type="presParOf" srcId="{E8036105-7427-4AEC-A09C-7A715734ECC3}" destId="{61E529B3-822F-4965-903F-950F6ADFBF0E}" srcOrd="3" destOrd="0" presId="urn:microsoft.com/office/officeart/2005/8/layout/vList2"/>
    <dgm:cxn modelId="{12CADAC9-C104-425C-B312-0E401464D3EE}" type="presParOf" srcId="{E8036105-7427-4AEC-A09C-7A715734ECC3}" destId="{BFFDD1B2-ED31-4779-97B3-01E417A0EE2F}"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D607C54-3C57-431A-A541-899B64264F47}" type="doc">
      <dgm:prSet loTypeId="urn:microsoft.com/office/officeart/2018/5/layout/IconLeaf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42EB145-2A9C-4BAC-9383-2A17EBE2E2B3}">
      <dgm:prSet/>
      <dgm:spPr/>
      <dgm:t>
        <a:bodyPr/>
        <a:lstStyle/>
        <a:p>
          <a:pPr>
            <a:defRPr cap="all"/>
          </a:pPr>
          <a:r>
            <a:rPr lang="en-US"/>
            <a:t>Questions?</a:t>
          </a:r>
        </a:p>
      </dgm:t>
    </dgm:pt>
    <dgm:pt modelId="{9F5C4DF3-3166-4E6B-8B1E-1EC62718A8BC}" type="parTrans" cxnId="{49C4FC73-B7DF-4652-9FC4-457E497FF25A}">
      <dgm:prSet/>
      <dgm:spPr/>
      <dgm:t>
        <a:bodyPr/>
        <a:lstStyle/>
        <a:p>
          <a:endParaRPr lang="en-US"/>
        </a:p>
      </dgm:t>
    </dgm:pt>
    <dgm:pt modelId="{74A08AE9-5876-4CCF-8CC0-AC114322973A}" type="sibTrans" cxnId="{49C4FC73-B7DF-4652-9FC4-457E497FF25A}">
      <dgm:prSet/>
      <dgm:spPr/>
      <dgm:t>
        <a:bodyPr/>
        <a:lstStyle/>
        <a:p>
          <a:endParaRPr lang="en-US"/>
        </a:p>
      </dgm:t>
    </dgm:pt>
    <dgm:pt modelId="{F2C66D6E-9023-4B58-A0D6-88CF5C7A2CCA}">
      <dgm:prSet/>
      <dgm:spPr/>
      <dgm:t>
        <a:bodyPr/>
        <a:lstStyle/>
        <a:p>
          <a:pPr>
            <a:defRPr cap="all"/>
          </a:pPr>
          <a:r>
            <a:rPr lang="en-US"/>
            <a:t>Contact me: </a:t>
          </a:r>
          <a:r>
            <a:rPr lang="en-US">
              <a:hlinkClick xmlns:r="http://schemas.openxmlformats.org/officeDocument/2006/relationships" r:id="rId1"/>
            </a:rPr>
            <a:t>alvin@alvinashcraft.com</a:t>
          </a:r>
          <a:r>
            <a:rPr lang="en-US"/>
            <a:t> </a:t>
          </a:r>
        </a:p>
      </dgm:t>
    </dgm:pt>
    <dgm:pt modelId="{722C5C73-2FEA-4B5C-9DD7-1DE221B48137}" type="parTrans" cxnId="{E356078F-A7CF-4E1C-A5FE-0863CC77D6F0}">
      <dgm:prSet/>
      <dgm:spPr/>
      <dgm:t>
        <a:bodyPr/>
        <a:lstStyle/>
        <a:p>
          <a:endParaRPr lang="en-US"/>
        </a:p>
      </dgm:t>
    </dgm:pt>
    <dgm:pt modelId="{50B275F7-21EE-4A41-95F7-7A802186D980}" type="sibTrans" cxnId="{E356078F-A7CF-4E1C-A5FE-0863CC77D6F0}">
      <dgm:prSet/>
      <dgm:spPr/>
      <dgm:t>
        <a:bodyPr/>
        <a:lstStyle/>
        <a:p>
          <a:endParaRPr lang="en-US"/>
        </a:p>
      </dgm:t>
    </dgm:pt>
    <dgm:pt modelId="{5D8A9487-FACC-42D2-9655-E011CAC0B9EA}" type="pres">
      <dgm:prSet presAssocID="{9D607C54-3C57-431A-A541-899B64264F47}" presName="root" presStyleCnt="0">
        <dgm:presLayoutVars>
          <dgm:dir/>
          <dgm:resizeHandles val="exact"/>
        </dgm:presLayoutVars>
      </dgm:prSet>
      <dgm:spPr/>
    </dgm:pt>
    <dgm:pt modelId="{24626BA8-B2B4-4355-839D-8F9FDC61C553}" type="pres">
      <dgm:prSet presAssocID="{E42EB145-2A9C-4BAC-9383-2A17EBE2E2B3}" presName="compNode" presStyleCnt="0"/>
      <dgm:spPr/>
    </dgm:pt>
    <dgm:pt modelId="{C29DB18D-C759-4DE6-9F7E-A27BDA789591}" type="pres">
      <dgm:prSet presAssocID="{E42EB145-2A9C-4BAC-9383-2A17EBE2E2B3}" presName="iconBgRect" presStyleLbl="bgShp" presStyleIdx="0" presStyleCnt="2"/>
      <dgm:spPr>
        <a:prstGeom prst="round2DiagRect">
          <a:avLst>
            <a:gd name="adj1" fmla="val 29727"/>
            <a:gd name="adj2" fmla="val 0"/>
          </a:avLst>
        </a:prstGeom>
      </dgm:spPr>
    </dgm:pt>
    <dgm:pt modelId="{29BF715D-A360-4FC3-942B-3C38CBF21041}" type="pres">
      <dgm:prSet presAssocID="{E42EB145-2A9C-4BAC-9383-2A17EBE2E2B3}" presName="iconRect" presStyleLbl="node1" presStyleIdx="0" presStyleCnt="2"/>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Question mark"/>
        </a:ext>
      </dgm:extLst>
    </dgm:pt>
    <dgm:pt modelId="{FE53FB74-598E-4687-8265-26F02B31A0AC}" type="pres">
      <dgm:prSet presAssocID="{E42EB145-2A9C-4BAC-9383-2A17EBE2E2B3}" presName="spaceRect" presStyleCnt="0"/>
      <dgm:spPr/>
    </dgm:pt>
    <dgm:pt modelId="{1DE46645-26DB-4578-B6BE-3D3D1BDE19F5}" type="pres">
      <dgm:prSet presAssocID="{E42EB145-2A9C-4BAC-9383-2A17EBE2E2B3}" presName="textRect" presStyleLbl="revTx" presStyleIdx="0" presStyleCnt="2">
        <dgm:presLayoutVars>
          <dgm:chMax val="1"/>
          <dgm:chPref val="1"/>
        </dgm:presLayoutVars>
      </dgm:prSet>
      <dgm:spPr/>
    </dgm:pt>
    <dgm:pt modelId="{F69E02A1-A50B-46F1-80AC-6FA328496C9F}" type="pres">
      <dgm:prSet presAssocID="{74A08AE9-5876-4CCF-8CC0-AC114322973A}" presName="sibTrans" presStyleCnt="0"/>
      <dgm:spPr/>
    </dgm:pt>
    <dgm:pt modelId="{E4A98EFD-C9B5-462B-8F6E-1DF607B3802A}" type="pres">
      <dgm:prSet presAssocID="{F2C66D6E-9023-4B58-A0D6-88CF5C7A2CCA}" presName="compNode" presStyleCnt="0"/>
      <dgm:spPr/>
    </dgm:pt>
    <dgm:pt modelId="{F4443F2F-458B-4A9A-8E36-70466D8A5691}" type="pres">
      <dgm:prSet presAssocID="{F2C66D6E-9023-4B58-A0D6-88CF5C7A2CCA}" presName="iconBgRect" presStyleLbl="bgShp" presStyleIdx="1" presStyleCnt="2"/>
      <dgm:spPr>
        <a:prstGeom prst="round2DiagRect">
          <a:avLst>
            <a:gd name="adj1" fmla="val 29727"/>
            <a:gd name="adj2" fmla="val 0"/>
          </a:avLst>
        </a:prstGeom>
      </dgm:spPr>
    </dgm:pt>
    <dgm:pt modelId="{EBE92BC3-CA58-46AA-8895-AA35CC7A23DE}" type="pres">
      <dgm:prSet presAssocID="{F2C66D6E-9023-4B58-A0D6-88CF5C7A2CCA}" presName="iconRect" presStyleLbl="node1" presStyleIdx="1" presStyleCnt="2"/>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Email"/>
        </a:ext>
      </dgm:extLst>
    </dgm:pt>
    <dgm:pt modelId="{8AB38180-53AB-4325-AB5D-BA57FA059173}" type="pres">
      <dgm:prSet presAssocID="{F2C66D6E-9023-4B58-A0D6-88CF5C7A2CCA}" presName="spaceRect" presStyleCnt="0"/>
      <dgm:spPr/>
    </dgm:pt>
    <dgm:pt modelId="{247D8AD9-B2AF-4616-9DA4-6680441CED3E}" type="pres">
      <dgm:prSet presAssocID="{F2C66D6E-9023-4B58-A0D6-88CF5C7A2CCA}" presName="textRect" presStyleLbl="revTx" presStyleIdx="1" presStyleCnt="2">
        <dgm:presLayoutVars>
          <dgm:chMax val="1"/>
          <dgm:chPref val="1"/>
        </dgm:presLayoutVars>
      </dgm:prSet>
      <dgm:spPr/>
    </dgm:pt>
  </dgm:ptLst>
  <dgm:cxnLst>
    <dgm:cxn modelId="{293BE901-9305-456B-AB30-F134B7423272}" type="presOf" srcId="{9D607C54-3C57-431A-A541-899B64264F47}" destId="{5D8A9487-FACC-42D2-9655-E011CAC0B9EA}" srcOrd="0" destOrd="0" presId="urn:microsoft.com/office/officeart/2018/5/layout/IconLeafLabelList"/>
    <dgm:cxn modelId="{1FFADD1D-DF00-4530-805C-A1DC1335060F}" type="presOf" srcId="{E42EB145-2A9C-4BAC-9383-2A17EBE2E2B3}" destId="{1DE46645-26DB-4578-B6BE-3D3D1BDE19F5}" srcOrd="0" destOrd="0" presId="urn:microsoft.com/office/officeart/2018/5/layout/IconLeafLabelList"/>
    <dgm:cxn modelId="{8152F550-D2A0-435D-BF17-7BA29B85255E}" type="presOf" srcId="{F2C66D6E-9023-4B58-A0D6-88CF5C7A2CCA}" destId="{247D8AD9-B2AF-4616-9DA4-6680441CED3E}" srcOrd="0" destOrd="0" presId="urn:microsoft.com/office/officeart/2018/5/layout/IconLeafLabelList"/>
    <dgm:cxn modelId="{49C4FC73-B7DF-4652-9FC4-457E497FF25A}" srcId="{9D607C54-3C57-431A-A541-899B64264F47}" destId="{E42EB145-2A9C-4BAC-9383-2A17EBE2E2B3}" srcOrd="0" destOrd="0" parTransId="{9F5C4DF3-3166-4E6B-8B1E-1EC62718A8BC}" sibTransId="{74A08AE9-5876-4CCF-8CC0-AC114322973A}"/>
    <dgm:cxn modelId="{E356078F-A7CF-4E1C-A5FE-0863CC77D6F0}" srcId="{9D607C54-3C57-431A-A541-899B64264F47}" destId="{F2C66D6E-9023-4B58-A0D6-88CF5C7A2CCA}" srcOrd="1" destOrd="0" parTransId="{722C5C73-2FEA-4B5C-9DD7-1DE221B48137}" sibTransId="{50B275F7-21EE-4A41-95F7-7A802186D980}"/>
    <dgm:cxn modelId="{A7D72D50-1180-46A2-B98B-46ED65D438FD}" type="presParOf" srcId="{5D8A9487-FACC-42D2-9655-E011CAC0B9EA}" destId="{24626BA8-B2B4-4355-839D-8F9FDC61C553}" srcOrd="0" destOrd="0" presId="urn:microsoft.com/office/officeart/2018/5/layout/IconLeafLabelList"/>
    <dgm:cxn modelId="{A0FC8927-CCEB-4336-9A1D-AA86B958B052}" type="presParOf" srcId="{24626BA8-B2B4-4355-839D-8F9FDC61C553}" destId="{C29DB18D-C759-4DE6-9F7E-A27BDA789591}" srcOrd="0" destOrd="0" presId="urn:microsoft.com/office/officeart/2018/5/layout/IconLeafLabelList"/>
    <dgm:cxn modelId="{975A263E-C500-4FA8-B5D1-FA36F5AF44A4}" type="presParOf" srcId="{24626BA8-B2B4-4355-839D-8F9FDC61C553}" destId="{29BF715D-A360-4FC3-942B-3C38CBF21041}" srcOrd="1" destOrd="0" presId="urn:microsoft.com/office/officeart/2018/5/layout/IconLeafLabelList"/>
    <dgm:cxn modelId="{2D2A3451-8A84-4C02-B444-D86A9EDD1A79}" type="presParOf" srcId="{24626BA8-B2B4-4355-839D-8F9FDC61C553}" destId="{FE53FB74-598E-4687-8265-26F02B31A0AC}" srcOrd="2" destOrd="0" presId="urn:microsoft.com/office/officeart/2018/5/layout/IconLeafLabelList"/>
    <dgm:cxn modelId="{2DADD195-F046-46CB-8CE4-B871EE6A4556}" type="presParOf" srcId="{24626BA8-B2B4-4355-839D-8F9FDC61C553}" destId="{1DE46645-26DB-4578-B6BE-3D3D1BDE19F5}" srcOrd="3" destOrd="0" presId="urn:microsoft.com/office/officeart/2018/5/layout/IconLeafLabelList"/>
    <dgm:cxn modelId="{875C85DF-4D52-4E01-8AF1-B7EE20DD86B2}" type="presParOf" srcId="{5D8A9487-FACC-42D2-9655-E011CAC0B9EA}" destId="{F69E02A1-A50B-46F1-80AC-6FA328496C9F}" srcOrd="1" destOrd="0" presId="urn:microsoft.com/office/officeart/2018/5/layout/IconLeafLabelList"/>
    <dgm:cxn modelId="{E66F3436-8AEE-44DB-B64D-A8F88F37DAD3}" type="presParOf" srcId="{5D8A9487-FACC-42D2-9655-E011CAC0B9EA}" destId="{E4A98EFD-C9B5-462B-8F6E-1DF607B3802A}" srcOrd="2" destOrd="0" presId="urn:microsoft.com/office/officeart/2018/5/layout/IconLeafLabelList"/>
    <dgm:cxn modelId="{C29A228E-B9B4-4634-ABA9-0123670F7457}" type="presParOf" srcId="{E4A98EFD-C9B5-462B-8F6E-1DF607B3802A}" destId="{F4443F2F-458B-4A9A-8E36-70466D8A5691}" srcOrd="0" destOrd="0" presId="urn:microsoft.com/office/officeart/2018/5/layout/IconLeafLabelList"/>
    <dgm:cxn modelId="{FCE5F43B-964A-4335-895A-EE78EC16E67E}" type="presParOf" srcId="{E4A98EFD-C9B5-462B-8F6E-1DF607B3802A}" destId="{EBE92BC3-CA58-46AA-8895-AA35CC7A23DE}" srcOrd="1" destOrd="0" presId="urn:microsoft.com/office/officeart/2018/5/layout/IconLeafLabelList"/>
    <dgm:cxn modelId="{3363F4A6-C68E-4D9D-BA21-1C4938B709D1}" type="presParOf" srcId="{E4A98EFD-C9B5-462B-8F6E-1DF607B3802A}" destId="{8AB38180-53AB-4325-AB5D-BA57FA059173}" srcOrd="2" destOrd="0" presId="urn:microsoft.com/office/officeart/2018/5/layout/IconLeafLabelList"/>
    <dgm:cxn modelId="{C832994D-5F39-46BA-A076-446BF0530E44}" type="presParOf" srcId="{E4A98EFD-C9B5-462B-8F6E-1DF607B3802A}" destId="{247D8AD9-B2AF-4616-9DA4-6680441CED3E}"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BB2616-0E39-4EDB-AA59-ED07943D76F8}">
      <dsp:nvSpPr>
        <dsp:cNvPr id="0" name=""/>
        <dsp:cNvSpPr/>
      </dsp:nvSpPr>
      <dsp:spPr>
        <a:xfrm>
          <a:off x="0" y="650"/>
          <a:ext cx="7104549" cy="15227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29EBAD-774B-4B5D-9EF7-323E74338EB6}">
      <dsp:nvSpPr>
        <dsp:cNvPr id="0" name=""/>
        <dsp:cNvSpPr/>
      </dsp:nvSpPr>
      <dsp:spPr>
        <a:xfrm>
          <a:off x="460634" y="343271"/>
          <a:ext cx="837516" cy="8375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3DC7C18-DD0C-4A94-9C0D-E94F74E12519}">
      <dsp:nvSpPr>
        <dsp:cNvPr id="0" name=""/>
        <dsp:cNvSpPr/>
      </dsp:nvSpPr>
      <dsp:spPr>
        <a:xfrm>
          <a:off x="1758784" y="650"/>
          <a:ext cx="5345764" cy="15227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158" tIns="161158" rIns="161158" bIns="161158" numCol="1" spcCol="1270" anchor="ctr" anchorCtr="0">
          <a:noAutofit/>
        </a:bodyPr>
        <a:lstStyle/>
        <a:p>
          <a:pPr marL="0" lvl="0" indent="0" algn="l" defTabSz="1111250">
            <a:lnSpc>
              <a:spcPct val="90000"/>
            </a:lnSpc>
            <a:spcBef>
              <a:spcPct val="0"/>
            </a:spcBef>
            <a:spcAft>
              <a:spcPct val="35000"/>
            </a:spcAft>
            <a:buNone/>
          </a:pPr>
          <a:r>
            <a:rPr lang="en-US" sz="2500" kern="1200"/>
            <a:t>Creating a new WinUI 3 project</a:t>
          </a:r>
        </a:p>
      </dsp:txBody>
      <dsp:txXfrm>
        <a:off x="1758784" y="650"/>
        <a:ext cx="5345764" cy="1522757"/>
      </dsp:txXfrm>
    </dsp:sp>
    <dsp:sp modelId="{3F92F5C8-816E-4512-83BB-48FBC958DC22}">
      <dsp:nvSpPr>
        <dsp:cNvPr id="0" name=""/>
        <dsp:cNvSpPr/>
      </dsp:nvSpPr>
      <dsp:spPr>
        <a:xfrm>
          <a:off x="0" y="1904097"/>
          <a:ext cx="7104549" cy="15227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3BE01F-9FDE-4962-9573-A71B991B272E}">
      <dsp:nvSpPr>
        <dsp:cNvPr id="0" name=""/>
        <dsp:cNvSpPr/>
      </dsp:nvSpPr>
      <dsp:spPr>
        <a:xfrm>
          <a:off x="460634" y="2246717"/>
          <a:ext cx="837516" cy="8375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A25BFB9-6C99-42BB-A0A6-3C10A0BF6051}">
      <dsp:nvSpPr>
        <dsp:cNvPr id="0" name=""/>
        <dsp:cNvSpPr/>
      </dsp:nvSpPr>
      <dsp:spPr>
        <a:xfrm>
          <a:off x="1758784" y="1904097"/>
          <a:ext cx="5345764" cy="15227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158" tIns="161158" rIns="161158" bIns="161158" numCol="1" spcCol="1270" anchor="ctr" anchorCtr="0">
          <a:noAutofit/>
        </a:bodyPr>
        <a:lstStyle/>
        <a:p>
          <a:pPr marL="0" lvl="0" indent="0" algn="l" defTabSz="1111250">
            <a:lnSpc>
              <a:spcPct val="90000"/>
            </a:lnSpc>
            <a:spcBef>
              <a:spcPct val="0"/>
            </a:spcBef>
            <a:spcAft>
              <a:spcPct val="35000"/>
            </a:spcAft>
            <a:buNone/>
          </a:pPr>
          <a:r>
            <a:rPr lang="en-US" sz="2500" kern="1200"/>
            <a:t>Working with controls &amp; styles</a:t>
          </a:r>
        </a:p>
      </dsp:txBody>
      <dsp:txXfrm>
        <a:off x="1758784" y="1904097"/>
        <a:ext cx="5345764" cy="1522757"/>
      </dsp:txXfrm>
    </dsp:sp>
    <dsp:sp modelId="{3DDD1DA9-DC79-43B0-B8DF-3D80A87E657A}">
      <dsp:nvSpPr>
        <dsp:cNvPr id="0" name=""/>
        <dsp:cNvSpPr/>
      </dsp:nvSpPr>
      <dsp:spPr>
        <a:xfrm>
          <a:off x="0" y="3807543"/>
          <a:ext cx="7104549" cy="15227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AAD51D-1580-4C6C-B200-553442EADD01}">
      <dsp:nvSpPr>
        <dsp:cNvPr id="0" name=""/>
        <dsp:cNvSpPr/>
      </dsp:nvSpPr>
      <dsp:spPr>
        <a:xfrm>
          <a:off x="460634" y="4150164"/>
          <a:ext cx="837516" cy="8375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03DC83F-D0A3-48D7-AB6D-EDD100A7CAA4}">
      <dsp:nvSpPr>
        <dsp:cNvPr id="0" name=""/>
        <dsp:cNvSpPr/>
      </dsp:nvSpPr>
      <dsp:spPr>
        <a:xfrm>
          <a:off x="1758784" y="3807543"/>
          <a:ext cx="5345764" cy="15227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158" tIns="161158" rIns="161158" bIns="161158" numCol="1" spcCol="1270" anchor="ctr" anchorCtr="0">
          <a:noAutofit/>
        </a:bodyPr>
        <a:lstStyle/>
        <a:p>
          <a:pPr marL="0" lvl="0" indent="0" algn="l" defTabSz="1111250">
            <a:lnSpc>
              <a:spcPct val="90000"/>
            </a:lnSpc>
            <a:spcBef>
              <a:spcPct val="0"/>
            </a:spcBef>
            <a:spcAft>
              <a:spcPct val="35000"/>
            </a:spcAft>
            <a:buNone/>
          </a:pPr>
          <a:r>
            <a:rPr lang="en-US" sz="2500" kern="1200"/>
            <a:t>Model-View-ViewModel with the MVVM Toolkit</a:t>
          </a:r>
        </a:p>
      </dsp:txBody>
      <dsp:txXfrm>
        <a:off x="1758784" y="3807543"/>
        <a:ext cx="5345764" cy="15227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A12690-DA36-452B-9960-5AA31672A6D5}">
      <dsp:nvSpPr>
        <dsp:cNvPr id="0" name=""/>
        <dsp:cNvSpPr/>
      </dsp:nvSpPr>
      <dsp:spPr>
        <a:xfrm>
          <a:off x="0" y="364622"/>
          <a:ext cx="7728267" cy="715052"/>
        </a:xfrm>
        <a:prstGeom prst="roundRect">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Up next: Windows App SDK 1.6</a:t>
          </a:r>
        </a:p>
      </dsp:txBody>
      <dsp:txXfrm>
        <a:off x="34906" y="399528"/>
        <a:ext cx="7658455" cy="645240"/>
      </dsp:txXfrm>
    </dsp:sp>
    <dsp:sp modelId="{10088698-C6FC-4465-A958-32E43273EA05}">
      <dsp:nvSpPr>
        <dsp:cNvPr id="0" name=""/>
        <dsp:cNvSpPr/>
      </dsp:nvSpPr>
      <dsp:spPr>
        <a:xfrm>
          <a:off x="0" y="1079675"/>
          <a:ext cx="7728267" cy="2161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5372"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dirty="0"/>
            <a:t>Quality - Address top issues (controls and Windows App SDK installer)</a:t>
          </a:r>
        </a:p>
        <a:p>
          <a:pPr marL="114300" lvl="1" indent="-114300" algn="l" defTabSz="622300">
            <a:lnSpc>
              <a:spcPct val="90000"/>
            </a:lnSpc>
            <a:spcBef>
              <a:spcPct val="0"/>
            </a:spcBef>
            <a:spcAft>
              <a:spcPct val="20000"/>
            </a:spcAft>
            <a:buChar char="•"/>
          </a:pPr>
          <a:r>
            <a:rPr lang="en-US" sz="1400" kern="1200" dirty="0"/>
            <a:t>Performance</a:t>
          </a:r>
        </a:p>
        <a:p>
          <a:pPr marL="228600" lvl="2" indent="-114300" algn="l" defTabSz="622300">
            <a:lnSpc>
              <a:spcPct val="90000"/>
            </a:lnSpc>
            <a:spcBef>
              <a:spcPct val="0"/>
            </a:spcBef>
            <a:spcAft>
              <a:spcPct val="20000"/>
            </a:spcAft>
            <a:buChar char="•"/>
          </a:pPr>
          <a:r>
            <a:rPr lang="en-US" sz="1400" kern="1200" dirty="0"/>
            <a:t>C# Native </a:t>
          </a:r>
          <a:r>
            <a:rPr lang="en-US" sz="1400" kern="1200"/>
            <a:t>AOT support</a:t>
          </a:r>
          <a:endParaRPr lang="en-US" sz="1400" kern="1200" dirty="0"/>
        </a:p>
        <a:p>
          <a:pPr marL="228600" lvl="2" indent="-114300" algn="l" defTabSz="622300">
            <a:lnSpc>
              <a:spcPct val="90000"/>
            </a:lnSpc>
            <a:spcBef>
              <a:spcPct val="0"/>
            </a:spcBef>
            <a:spcAft>
              <a:spcPct val="20000"/>
            </a:spcAft>
            <a:buChar char="•"/>
          </a:pPr>
          <a:r>
            <a:rPr lang="en-US" sz="1400" kern="1200" dirty="0"/>
            <a:t>General perf improvements</a:t>
          </a:r>
        </a:p>
        <a:p>
          <a:pPr marL="114300" lvl="1" indent="-114300" algn="l" defTabSz="622300">
            <a:lnSpc>
              <a:spcPct val="90000"/>
            </a:lnSpc>
            <a:spcBef>
              <a:spcPct val="0"/>
            </a:spcBef>
            <a:spcAft>
              <a:spcPct val="20000"/>
            </a:spcAft>
            <a:buChar char="•"/>
          </a:pPr>
          <a:r>
            <a:rPr lang="en-US" sz="1400" kern="1200" dirty="0"/>
            <a:t>Improved </a:t>
          </a:r>
          <a:r>
            <a:rPr lang="en-US" sz="1400" kern="1200" dirty="0" err="1"/>
            <a:t>TitleBar</a:t>
          </a:r>
          <a:r>
            <a:rPr lang="en-US" sz="1400" kern="1200" dirty="0"/>
            <a:t> and tab dragging</a:t>
          </a:r>
        </a:p>
        <a:p>
          <a:pPr marL="114300" lvl="1" indent="-114300" algn="l" defTabSz="622300">
            <a:lnSpc>
              <a:spcPct val="90000"/>
            </a:lnSpc>
            <a:spcBef>
              <a:spcPct val="0"/>
            </a:spcBef>
            <a:spcAft>
              <a:spcPct val="20000"/>
            </a:spcAft>
            <a:buChar char="•"/>
          </a:pPr>
          <a:r>
            <a:rPr lang="en-US" sz="1400" kern="1200" dirty="0"/>
            <a:t>IntelliSense and x:Bind improvements</a:t>
          </a:r>
        </a:p>
        <a:p>
          <a:pPr marL="114300" lvl="1" indent="-114300" algn="l" defTabSz="622300">
            <a:lnSpc>
              <a:spcPct val="90000"/>
            </a:lnSpc>
            <a:spcBef>
              <a:spcPct val="0"/>
            </a:spcBef>
            <a:spcAft>
              <a:spcPct val="20000"/>
            </a:spcAft>
            <a:buChar char="•"/>
          </a:pPr>
          <a:r>
            <a:rPr lang="en-US" sz="1400" kern="1200" dirty="0"/>
            <a:t>Continued work in 1.6, but release in 1.7+</a:t>
          </a:r>
        </a:p>
        <a:p>
          <a:pPr marL="228600" lvl="2" indent="-114300" algn="l" defTabSz="622300">
            <a:lnSpc>
              <a:spcPct val="90000"/>
            </a:lnSpc>
            <a:spcBef>
              <a:spcPct val="0"/>
            </a:spcBef>
            <a:spcAft>
              <a:spcPct val="20000"/>
            </a:spcAft>
            <a:buChar char="•"/>
          </a:pPr>
          <a:r>
            <a:rPr lang="en-US" sz="1400" kern="1200" dirty="0" err="1"/>
            <a:t>TableView</a:t>
          </a:r>
          <a:r>
            <a:rPr lang="en-US" sz="1400" kern="1200" dirty="0"/>
            <a:t>, inking controls, and cross-process Islands</a:t>
          </a:r>
        </a:p>
        <a:p>
          <a:pPr marL="228600" lvl="2" indent="-114300" algn="l" defTabSz="622300">
            <a:lnSpc>
              <a:spcPct val="90000"/>
            </a:lnSpc>
            <a:spcBef>
              <a:spcPct val="0"/>
            </a:spcBef>
            <a:spcAft>
              <a:spcPct val="20000"/>
            </a:spcAft>
            <a:buChar char="•"/>
          </a:pPr>
          <a:r>
            <a:rPr lang="en-US" sz="1400" kern="1200" dirty="0"/>
            <a:t>Smooth app resizing</a:t>
          </a:r>
        </a:p>
      </dsp:txBody>
      <dsp:txXfrm>
        <a:off x="0" y="1079675"/>
        <a:ext cx="7728267" cy="2161080"/>
      </dsp:txXfrm>
    </dsp:sp>
    <dsp:sp modelId="{080DD3DD-C325-46D2-94F5-8D18732AA821}">
      <dsp:nvSpPr>
        <dsp:cNvPr id="0" name=""/>
        <dsp:cNvSpPr/>
      </dsp:nvSpPr>
      <dsp:spPr>
        <a:xfrm>
          <a:off x="0" y="3240755"/>
          <a:ext cx="7728267" cy="715052"/>
        </a:xfrm>
        <a:prstGeom prst="roundRect">
          <a:avLst/>
        </a:prstGeom>
        <a:solidFill>
          <a:schemeClr val="accent5">
            <a:hueOff val="5589159"/>
            <a:satOff val="-4817"/>
            <a:lumOff val="6373"/>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WinUI 3 roadmap on GitHub: </a:t>
          </a:r>
          <a:r>
            <a:rPr lang="en-US" sz="1800" kern="1200">
              <a:hlinkClick xmlns:r="http://schemas.openxmlformats.org/officeDocument/2006/relationships" r:id="rId1"/>
            </a:rPr>
            <a:t>https://github.com/microsoft/microsoft-ui-xaml/blob/main/docs/roadmap.md</a:t>
          </a:r>
          <a:r>
            <a:rPr lang="en-US" sz="1800" kern="1200"/>
            <a:t> </a:t>
          </a:r>
        </a:p>
      </dsp:txBody>
      <dsp:txXfrm>
        <a:off x="34906" y="3275661"/>
        <a:ext cx="7658455" cy="645240"/>
      </dsp:txXfrm>
    </dsp:sp>
    <dsp:sp modelId="{BFFDD1B2-ED31-4779-97B3-01E417A0EE2F}">
      <dsp:nvSpPr>
        <dsp:cNvPr id="0" name=""/>
        <dsp:cNvSpPr/>
      </dsp:nvSpPr>
      <dsp:spPr>
        <a:xfrm>
          <a:off x="0" y="4007648"/>
          <a:ext cx="7728267" cy="715052"/>
        </a:xfrm>
        <a:prstGeom prst="roundRect">
          <a:avLst/>
        </a:prstGeom>
        <a:solidFill>
          <a:schemeClr val="accent5">
            <a:hueOff val="11178319"/>
            <a:satOff val="-9634"/>
            <a:lumOff val="12746"/>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Windows App SDK roadmap on GitHub: </a:t>
          </a:r>
          <a:r>
            <a:rPr lang="en-US" sz="1800" kern="1200">
              <a:hlinkClick xmlns:r="http://schemas.openxmlformats.org/officeDocument/2006/relationships" r:id="rId2"/>
            </a:rPr>
            <a:t>https://github.com/microsoft/WindowsAppSDK/blob/main/docs/roadmap.md</a:t>
          </a:r>
          <a:r>
            <a:rPr lang="en-US" sz="1800" kern="1200"/>
            <a:t> </a:t>
          </a:r>
        </a:p>
      </dsp:txBody>
      <dsp:txXfrm>
        <a:off x="34906" y="4042554"/>
        <a:ext cx="7658455" cy="6452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9DB18D-C759-4DE6-9F7E-A27BDA789591}">
      <dsp:nvSpPr>
        <dsp:cNvPr id="0" name=""/>
        <dsp:cNvSpPr/>
      </dsp:nvSpPr>
      <dsp:spPr>
        <a:xfrm>
          <a:off x="640493" y="1000475"/>
          <a:ext cx="1990125" cy="1990125"/>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BF715D-A360-4FC3-942B-3C38CBF21041}">
      <dsp:nvSpPr>
        <dsp:cNvPr id="0" name=""/>
        <dsp:cNvSpPr/>
      </dsp:nvSpPr>
      <dsp:spPr>
        <a:xfrm>
          <a:off x="1064618" y="1424600"/>
          <a:ext cx="1141875" cy="11418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DE46645-26DB-4578-B6BE-3D3D1BDE19F5}">
      <dsp:nvSpPr>
        <dsp:cNvPr id="0" name=""/>
        <dsp:cNvSpPr/>
      </dsp:nvSpPr>
      <dsp:spPr>
        <a:xfrm>
          <a:off x="4305" y="3610476"/>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a:t>Questions?</a:t>
          </a:r>
        </a:p>
      </dsp:txBody>
      <dsp:txXfrm>
        <a:off x="4305" y="3610476"/>
        <a:ext cx="3262500" cy="720000"/>
      </dsp:txXfrm>
    </dsp:sp>
    <dsp:sp modelId="{F4443F2F-458B-4A9A-8E36-70466D8A5691}">
      <dsp:nvSpPr>
        <dsp:cNvPr id="0" name=""/>
        <dsp:cNvSpPr/>
      </dsp:nvSpPr>
      <dsp:spPr>
        <a:xfrm>
          <a:off x="4473930" y="1000475"/>
          <a:ext cx="1990125" cy="1990125"/>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E92BC3-CA58-46AA-8895-AA35CC7A23DE}">
      <dsp:nvSpPr>
        <dsp:cNvPr id="0" name=""/>
        <dsp:cNvSpPr/>
      </dsp:nvSpPr>
      <dsp:spPr>
        <a:xfrm>
          <a:off x="4898055" y="1424600"/>
          <a:ext cx="1141875" cy="11418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47D8AD9-B2AF-4616-9DA4-6680441CED3E}">
      <dsp:nvSpPr>
        <dsp:cNvPr id="0" name=""/>
        <dsp:cNvSpPr/>
      </dsp:nvSpPr>
      <dsp:spPr>
        <a:xfrm>
          <a:off x="3837743" y="3610476"/>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a:t>Contact me: </a:t>
          </a:r>
          <a:r>
            <a:rPr lang="en-US" sz="1900" kern="1200">
              <a:hlinkClick xmlns:r="http://schemas.openxmlformats.org/officeDocument/2006/relationships" r:id="rId5"/>
            </a:rPr>
            <a:t>alvin@alvinashcraft.com</a:t>
          </a:r>
          <a:r>
            <a:rPr lang="en-US" sz="1900" kern="1200"/>
            <a:t> </a:t>
          </a:r>
        </a:p>
      </dsp:txBody>
      <dsp:txXfrm>
        <a:off x="3837743" y="3610476"/>
        <a:ext cx="32625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CFAEDD-A751-C04A-A7A5-56DFB8A65EE6}" type="datetimeFigureOut">
              <a:rPr lang="en-US" smtClean="0"/>
              <a:t>3/20/2024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4C3CE9-E430-0042-A738-50E8105E4176}" type="slidenum">
              <a:rPr lang="en-US" smtClean="0"/>
              <a:t>‹#›</a:t>
            </a:fld>
            <a:endParaRPr lang="en-US"/>
          </a:p>
        </p:txBody>
      </p:sp>
    </p:spTree>
    <p:extLst>
      <p:ext uri="{BB962C8B-B14F-4D97-AF65-F5344CB8AC3E}">
        <p14:creationId xmlns:p14="http://schemas.microsoft.com/office/powerpoint/2010/main" val="13587976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this month’s Boston .NET Architecture User Group session.</a:t>
            </a:r>
          </a:p>
          <a:p>
            <a:endParaRPr lang="en-US" dirty="0"/>
          </a:p>
          <a:p>
            <a:r>
              <a:rPr lang="en-US" dirty="0"/>
              <a:t>My name is Alvin Ashcraft, and this month’s topic is about getting started with WinUI 3 and the Windows App SDK.</a:t>
            </a:r>
          </a:p>
          <a:p>
            <a:endParaRPr lang="en-US" dirty="0"/>
          </a:p>
          <a:p>
            <a:r>
              <a:rPr lang="en-US" dirty="0"/>
              <a:t>If you joined us last month, you heard about the various options for Windows developers. This month, we’re going to drill down into the latest option from Microsoft.</a:t>
            </a:r>
          </a:p>
        </p:txBody>
      </p:sp>
      <p:sp>
        <p:nvSpPr>
          <p:cNvPr id="4" name="Slide Number Placeholder 3"/>
          <p:cNvSpPr>
            <a:spLocks noGrp="1"/>
          </p:cNvSpPr>
          <p:nvPr>
            <p:ph type="sldNum" sz="quarter" idx="5"/>
          </p:nvPr>
        </p:nvSpPr>
        <p:spPr/>
        <p:txBody>
          <a:bodyPr/>
          <a:lstStyle/>
          <a:p>
            <a:fld id="{B24C3CE9-E430-0042-A738-50E8105E4176}" type="slidenum">
              <a:rPr lang="en-US" smtClean="0"/>
              <a:t>1</a:t>
            </a:fld>
            <a:endParaRPr lang="en-US"/>
          </a:p>
        </p:txBody>
      </p:sp>
    </p:spTree>
    <p:extLst>
      <p:ext uri="{BB962C8B-B14F-4D97-AF65-F5344CB8AC3E}">
        <p14:creationId xmlns:p14="http://schemas.microsoft.com/office/powerpoint/2010/main" val="20778728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take a quick look at an Uno Platform version of the My Media Collection app that we looked at in some previous demos. We can try running this in Windows and Android, and if there’s time, we’ll give the </a:t>
            </a:r>
            <a:r>
              <a:rPr lang="en-US" dirty="0" err="1"/>
              <a:t>WebAssembly</a:t>
            </a:r>
            <a:r>
              <a:rPr lang="en-US" dirty="0"/>
              <a:t> project a try.</a:t>
            </a:r>
          </a:p>
          <a:p>
            <a:endParaRPr lang="en-US" dirty="0"/>
          </a:p>
          <a:p>
            <a:r>
              <a:rPr lang="en-US" dirty="0"/>
              <a:t>Chapter 13 has Uno Platform project</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B24C3CE9-E430-0042-A738-50E8105E4176}" type="slidenum">
              <a:rPr lang="en-US" smtClean="0"/>
              <a:t>11</a:t>
            </a:fld>
            <a:endParaRPr lang="en-US"/>
          </a:p>
        </p:txBody>
      </p:sp>
    </p:spTree>
    <p:extLst>
      <p:ext uri="{BB962C8B-B14F-4D97-AF65-F5344CB8AC3E}">
        <p14:creationId xmlns:p14="http://schemas.microsoft.com/office/powerpoint/2010/main" val="11602559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check out the WinUI 3 and Windows App SDK roadmaps on GitHub, but these are some of the items currently slated for the next version.</a:t>
            </a:r>
          </a:p>
        </p:txBody>
      </p:sp>
      <p:sp>
        <p:nvSpPr>
          <p:cNvPr id="4" name="Slide Number Placeholder 3"/>
          <p:cNvSpPr>
            <a:spLocks noGrp="1"/>
          </p:cNvSpPr>
          <p:nvPr>
            <p:ph type="sldNum" sz="quarter" idx="5"/>
          </p:nvPr>
        </p:nvSpPr>
        <p:spPr/>
        <p:txBody>
          <a:bodyPr/>
          <a:lstStyle/>
          <a:p>
            <a:fld id="{B24C3CE9-E430-0042-A738-50E8105E4176}" type="slidenum">
              <a:rPr lang="en-US" smtClean="0"/>
              <a:t>12</a:t>
            </a:fld>
            <a:endParaRPr lang="en-US"/>
          </a:p>
        </p:txBody>
      </p:sp>
    </p:spTree>
    <p:extLst>
      <p:ext uri="{BB962C8B-B14F-4D97-AF65-F5344CB8AC3E}">
        <p14:creationId xmlns:p14="http://schemas.microsoft.com/office/powerpoint/2010/main" val="31169354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that’s all we’ve got for this month. Thank you! </a:t>
            </a:r>
            <a:r>
              <a:rPr lang="en-US"/>
              <a:t>Any questions?</a:t>
            </a:r>
          </a:p>
        </p:txBody>
      </p:sp>
      <p:sp>
        <p:nvSpPr>
          <p:cNvPr id="4" name="Slide Number Placeholder 3"/>
          <p:cNvSpPr>
            <a:spLocks noGrp="1"/>
          </p:cNvSpPr>
          <p:nvPr>
            <p:ph type="sldNum" sz="quarter" idx="5"/>
          </p:nvPr>
        </p:nvSpPr>
        <p:spPr/>
        <p:txBody>
          <a:bodyPr/>
          <a:lstStyle/>
          <a:p>
            <a:fld id="{B24C3CE9-E430-0042-A738-50E8105E4176}" type="slidenum">
              <a:rPr lang="en-US" smtClean="0"/>
              <a:t>13</a:t>
            </a:fld>
            <a:endParaRPr lang="en-US"/>
          </a:p>
        </p:txBody>
      </p:sp>
    </p:spTree>
    <p:extLst>
      <p:ext uri="{BB962C8B-B14F-4D97-AF65-F5344CB8AC3E}">
        <p14:creationId xmlns:p14="http://schemas.microsoft.com/office/powerpoint/2010/main" val="355955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little background about me…</a:t>
            </a:r>
          </a:p>
          <a:p>
            <a:endParaRPr lang="en-US" dirty="0"/>
          </a:p>
          <a:p>
            <a:r>
              <a:rPr lang="en-US" dirty="0"/>
              <a:t>For those who don’t know me, I’ve been in the software industry since 1995, with most of that time (over 25) years spent as a developer and architect using various Microsoft technologies.</a:t>
            </a:r>
          </a:p>
          <a:p>
            <a:endParaRPr lang="en-US" dirty="0"/>
          </a:p>
          <a:p>
            <a:r>
              <a:rPr lang="en-US" dirty="0"/>
              <a:t>Some of you may also be familiar with my blog, the Morning Dew, where I’ve been posting daily links for .NET developers since 2007.</a:t>
            </a:r>
          </a:p>
          <a:p>
            <a:endParaRPr lang="en-US" dirty="0"/>
          </a:p>
          <a:p>
            <a:r>
              <a:rPr lang="en-US" dirty="0"/>
              <a:t>I also have three books from </a:t>
            </a:r>
            <a:r>
              <a:rPr lang="en-US" dirty="0" err="1"/>
              <a:t>Packt</a:t>
            </a:r>
            <a:r>
              <a:rPr lang="en-US" dirty="0"/>
              <a:t> Publishing. You can check those out on </a:t>
            </a:r>
            <a:r>
              <a:rPr lang="en-US" dirty="0" err="1"/>
              <a:t>Packt’s</a:t>
            </a:r>
            <a:r>
              <a:rPr lang="en-US" dirty="0"/>
              <a:t> website or on Amazon. Just search for my name.</a:t>
            </a:r>
          </a:p>
          <a:p>
            <a:endParaRPr lang="en-US" dirty="0"/>
          </a:p>
          <a:p>
            <a:r>
              <a:rPr lang="en-US" dirty="0"/>
              <a:t>Writing those books led me to pivot my career to technical writing. I joined Microsoft two years ago as a content developer. I write documentation, training modules, and code samples on Microsoft Learn. I work on the Windows developer docs team, helping to maintain the docs for client apps and APIs. I have another talk I give about my work as a content developer and how anyone can contribute to content on Learn through GitHub issues and PRs.</a:t>
            </a:r>
          </a:p>
          <a:p>
            <a:endParaRPr lang="en-US" dirty="0"/>
          </a:p>
          <a:p>
            <a:r>
              <a:rPr lang="en-US" dirty="0"/>
              <a:t>Finally, I’m one of the founding organizers of the </a:t>
            </a:r>
            <a:r>
              <a:rPr lang="en-US" dirty="0" err="1"/>
              <a:t>TechBash</a:t>
            </a:r>
            <a:r>
              <a:rPr lang="en-US" dirty="0"/>
              <a:t> developer conference. We’ve been running the event in the Poconos since 2016, and…</a:t>
            </a:r>
          </a:p>
          <a:p>
            <a:endParaRPr lang="en-US" dirty="0"/>
          </a:p>
        </p:txBody>
      </p:sp>
      <p:sp>
        <p:nvSpPr>
          <p:cNvPr id="4" name="Slide Number Placeholder 3"/>
          <p:cNvSpPr>
            <a:spLocks noGrp="1"/>
          </p:cNvSpPr>
          <p:nvPr>
            <p:ph type="sldNum" sz="quarter" idx="5"/>
          </p:nvPr>
        </p:nvSpPr>
        <p:spPr/>
        <p:txBody>
          <a:bodyPr/>
          <a:lstStyle/>
          <a:p>
            <a:fld id="{B24C3CE9-E430-0042-A738-50E8105E4176}" type="slidenum">
              <a:rPr lang="en-US" smtClean="0"/>
              <a:t>2</a:t>
            </a:fld>
            <a:endParaRPr lang="en-US"/>
          </a:p>
        </p:txBody>
      </p:sp>
    </p:spTree>
    <p:extLst>
      <p:ext uri="{BB962C8B-B14F-4D97-AF65-F5344CB8AC3E}">
        <p14:creationId xmlns:p14="http://schemas.microsoft.com/office/powerpoint/2010/main" val="3951489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next event, </a:t>
            </a:r>
            <a:r>
              <a:rPr lang="en-US" dirty="0" err="1"/>
              <a:t>TechBash</a:t>
            </a:r>
            <a:r>
              <a:rPr lang="en-US" dirty="0"/>
              <a:t> 2024, is coming up in September.</a:t>
            </a:r>
          </a:p>
          <a:p>
            <a:endParaRPr lang="en-US" dirty="0"/>
          </a:p>
          <a:p>
            <a:r>
              <a:rPr lang="en-US" dirty="0"/>
              <a:t>It’s a conference at the Kalahari Resort in the Poconos with 3-day and 4-day options. We have an awesome time every year. It has the food, speakers, and content of a big event like </a:t>
            </a:r>
            <a:r>
              <a:rPr lang="en-US" dirty="0" err="1"/>
              <a:t>VSLive</a:t>
            </a:r>
            <a:r>
              <a:rPr lang="en-US" dirty="0"/>
              <a:t> or Microsoft Build with a size of a large code camp or other regional conference. You can bring your whole family for the water park, Thursday Game Night, and our Friday Family Day sessions for </a:t>
            </a:r>
            <a:r>
              <a:rPr lang="en-US"/>
              <a:t>kids.</a:t>
            </a:r>
            <a:endParaRPr lang="en-US" dirty="0"/>
          </a:p>
        </p:txBody>
      </p:sp>
      <p:sp>
        <p:nvSpPr>
          <p:cNvPr id="4" name="Slide Number Placeholder 3"/>
          <p:cNvSpPr>
            <a:spLocks noGrp="1"/>
          </p:cNvSpPr>
          <p:nvPr>
            <p:ph type="sldNum" sz="quarter" idx="5"/>
          </p:nvPr>
        </p:nvSpPr>
        <p:spPr/>
        <p:txBody>
          <a:bodyPr/>
          <a:lstStyle/>
          <a:p>
            <a:fld id="{B24C3CE9-E430-0042-A738-50E8105E4176}" type="slidenum">
              <a:rPr lang="en-US" smtClean="0"/>
              <a:t>3</a:t>
            </a:fld>
            <a:endParaRPr lang="en-US"/>
          </a:p>
        </p:txBody>
      </p:sp>
    </p:spTree>
    <p:extLst>
      <p:ext uri="{BB962C8B-B14F-4D97-AF65-F5344CB8AC3E}">
        <p14:creationId xmlns:p14="http://schemas.microsoft.com/office/powerpoint/2010/main" val="1958153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brief history and some background  on WinUI 3 and the Windows App SDK.</a:t>
            </a:r>
          </a:p>
          <a:p>
            <a:endParaRPr lang="en-US" dirty="0"/>
          </a:p>
          <a:p>
            <a:r>
              <a:rPr lang="en-US" dirty="0"/>
              <a:t>WinUI 3 is a part of the Windows App SDK. It’s probably the main thing that most people associate with Windows App SDK, but the SDK has APIs and capabilities that can be leveraged from WinUI 3 apps and other Windows apps.</a:t>
            </a:r>
          </a:p>
          <a:p>
            <a:endParaRPr lang="en-US" dirty="0"/>
          </a:p>
          <a:p>
            <a:r>
              <a:rPr lang="en-US" dirty="0"/>
              <a:t>WinUI 3 was released in March of 2021 along with version 1.0 of Windows App SDK. It came out about a week after the first edition of my WinUI book was published.</a:t>
            </a:r>
          </a:p>
          <a:p>
            <a:endParaRPr lang="en-US" dirty="0"/>
          </a:p>
          <a:p>
            <a:r>
              <a:rPr lang="en-US" dirty="0"/>
              <a:t>WinUI 3 C# apps run on the .NET runtime. You can create WinUI 3 apps on .NET 8 today. I know some developers who are experimenting with WinUI 3 running on .NET 9 previews.</a:t>
            </a:r>
          </a:p>
          <a:p>
            <a:endParaRPr lang="en-US" dirty="0"/>
          </a:p>
          <a:p>
            <a:r>
              <a:rPr lang="en-US" dirty="0"/>
              <a:t>The most popular project type is a C# app with a XAML UI, but you can also use C++ and XAML. You can technically construct the contents of your UI in your C# code-behind files, but you still need to have a XAML file to host the root page or Window element.</a:t>
            </a:r>
          </a:p>
          <a:p>
            <a:endParaRPr lang="en-US" dirty="0"/>
          </a:p>
          <a:p>
            <a:r>
              <a:rPr lang="en-US" dirty="0"/>
              <a:t>The latest stable release of Windows App SDK is version 1.5, which was released a few weeks ago.</a:t>
            </a:r>
          </a:p>
          <a:p>
            <a:endParaRPr lang="en-US" dirty="0"/>
          </a:p>
          <a:p>
            <a:r>
              <a:rPr lang="en-US" dirty="0"/>
              <a:t>If you attended my session last month, we compared WinUI 3 to some of the other Windows development frameworks. You can also check out this link to a Microsoft Learn page that compares the options, breaking down the differences between them.</a:t>
            </a:r>
          </a:p>
          <a:p>
            <a:endParaRPr lang="en-US" dirty="0"/>
          </a:p>
          <a:p>
            <a:r>
              <a:rPr lang="en-US" dirty="0"/>
              <a:t>WinUI 3 is released as read-only on open source. That means that while you can’t contribute PRs to the framework, you can use the source for some enhanced debugging. The last WinUI Community Call demonstrated how debugging with the source can help pinpoint problems while debugging.</a:t>
            </a:r>
          </a:p>
        </p:txBody>
      </p:sp>
      <p:sp>
        <p:nvSpPr>
          <p:cNvPr id="4" name="Slide Number Placeholder 3"/>
          <p:cNvSpPr>
            <a:spLocks noGrp="1"/>
          </p:cNvSpPr>
          <p:nvPr>
            <p:ph type="sldNum" sz="quarter" idx="5"/>
          </p:nvPr>
        </p:nvSpPr>
        <p:spPr/>
        <p:txBody>
          <a:bodyPr/>
          <a:lstStyle/>
          <a:p>
            <a:fld id="{B24C3CE9-E430-0042-A738-50E8105E4176}" type="slidenum">
              <a:rPr lang="en-US" smtClean="0"/>
              <a:t>5</a:t>
            </a:fld>
            <a:endParaRPr lang="en-US"/>
          </a:p>
        </p:txBody>
      </p:sp>
    </p:spTree>
    <p:extLst>
      <p:ext uri="{BB962C8B-B14F-4D97-AF65-F5344CB8AC3E}">
        <p14:creationId xmlns:p14="http://schemas.microsoft.com/office/powerpoint/2010/main" val="2260534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do a couple of quick demos next. One will be starting a new WinUI project in Visual Studio. The second project is taken from Chapter 5 of my book. We’ll examine some of the controls and see how I used the MVVM Toolkit from the .NET Community Toolkit to leverage the MVVM pattern in my code.</a:t>
            </a:r>
          </a:p>
          <a:p>
            <a:endParaRPr lang="en-US" dirty="0"/>
          </a:p>
          <a:p>
            <a:pPr marL="171450" indent="-171450">
              <a:buFontTx/>
              <a:buChar char="-"/>
            </a:pPr>
            <a:r>
              <a:rPr lang="en-US" dirty="0"/>
              <a:t>Create new WinUI 3 in Desktop project.</a:t>
            </a:r>
          </a:p>
          <a:p>
            <a:pPr marL="0" indent="0">
              <a:buFontTx/>
              <a:buNone/>
            </a:pPr>
            <a:endParaRPr lang="en-US" dirty="0"/>
          </a:p>
          <a:p>
            <a:pPr marL="171450" indent="-171450">
              <a:buFontTx/>
              <a:buChar char="-"/>
            </a:pPr>
            <a:r>
              <a:rPr lang="en-US" dirty="0"/>
              <a:t>Open Chapter 5 to explore controls and MVVM concepts</a:t>
            </a:r>
          </a:p>
          <a:p>
            <a:pPr marL="0" indent="0">
              <a:buFontTx/>
              <a:buNone/>
            </a:pPr>
            <a:endParaRPr lang="en-US" dirty="0"/>
          </a:p>
          <a:p>
            <a:endParaRPr lang="en-US" dirty="0"/>
          </a:p>
        </p:txBody>
      </p:sp>
      <p:sp>
        <p:nvSpPr>
          <p:cNvPr id="4" name="Slide Number Placeholder 3"/>
          <p:cNvSpPr>
            <a:spLocks noGrp="1"/>
          </p:cNvSpPr>
          <p:nvPr>
            <p:ph type="sldNum" sz="quarter" idx="5"/>
          </p:nvPr>
        </p:nvSpPr>
        <p:spPr/>
        <p:txBody>
          <a:bodyPr/>
          <a:lstStyle/>
          <a:p>
            <a:fld id="{B24C3CE9-E430-0042-A738-50E8105E4176}" type="slidenum">
              <a:rPr lang="en-US" smtClean="0"/>
              <a:t>6</a:t>
            </a:fld>
            <a:endParaRPr lang="en-US"/>
          </a:p>
        </p:txBody>
      </p:sp>
    </p:spTree>
    <p:extLst>
      <p:ext uri="{BB962C8B-B14F-4D97-AF65-F5344CB8AC3E}">
        <p14:creationId xmlns:p14="http://schemas.microsoft.com/office/powerpoint/2010/main" val="13074386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Windows Community Toolkit, like the .NET Community Toolkit is an open-source project with controls, helpers, animations, behaviors, and lots more.</a:t>
            </a:r>
          </a:p>
          <a:p>
            <a:endParaRPr lang="en-US" dirty="0"/>
          </a:p>
          <a:p>
            <a:r>
              <a:rPr lang="en-US" dirty="0"/>
              <a:t>The source and documentation are both stored in GitHub, and the documentation is surfaced on Microsoft Learn under the .NET docs.</a:t>
            </a:r>
          </a:p>
          <a:p>
            <a:endParaRPr lang="en-US" dirty="0"/>
          </a:p>
          <a:p>
            <a:pPr marL="171450" indent="-171450">
              <a:buFontTx/>
              <a:buChar char="-"/>
            </a:pPr>
            <a:r>
              <a:rPr lang="en-US" dirty="0"/>
              <a:t>Explore the Windows Community Toolkit Gallery app</a:t>
            </a:r>
          </a:p>
          <a:p>
            <a:pPr marL="0" indent="0">
              <a:buFontTx/>
              <a:buNone/>
            </a:pPr>
            <a:endParaRPr lang="en-US" dirty="0"/>
          </a:p>
          <a:p>
            <a:pPr marL="171450" indent="-171450">
              <a:buFontTx/>
              <a:buChar char="-"/>
            </a:pPr>
            <a:r>
              <a:rPr lang="en-US" dirty="0"/>
              <a:t>Chapter 9 code has Community Toolkit controls</a:t>
            </a:r>
          </a:p>
          <a:p>
            <a:endParaRPr lang="en-US" dirty="0"/>
          </a:p>
          <a:p>
            <a:endParaRPr lang="en-US" dirty="0"/>
          </a:p>
        </p:txBody>
      </p:sp>
      <p:sp>
        <p:nvSpPr>
          <p:cNvPr id="4" name="Slide Number Placeholder 3"/>
          <p:cNvSpPr>
            <a:spLocks noGrp="1"/>
          </p:cNvSpPr>
          <p:nvPr>
            <p:ph type="sldNum" sz="quarter" idx="5"/>
          </p:nvPr>
        </p:nvSpPr>
        <p:spPr/>
        <p:txBody>
          <a:bodyPr/>
          <a:lstStyle/>
          <a:p>
            <a:fld id="{B24C3CE9-E430-0042-A738-50E8105E4176}" type="slidenum">
              <a:rPr lang="en-US" smtClean="0"/>
              <a:t>7</a:t>
            </a:fld>
            <a:endParaRPr lang="en-US"/>
          </a:p>
        </p:txBody>
      </p:sp>
    </p:spTree>
    <p:extLst>
      <p:ext uri="{BB962C8B-B14F-4D97-AF65-F5344CB8AC3E}">
        <p14:creationId xmlns:p14="http://schemas.microsoft.com/office/powerpoint/2010/main" val="2436207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demo is taken from Chapter 8 in my book. We’ll see how Windows App SDK app notifications are implemented in a WinUI 3 app.</a:t>
            </a:r>
          </a:p>
        </p:txBody>
      </p:sp>
      <p:sp>
        <p:nvSpPr>
          <p:cNvPr id="4" name="Slide Number Placeholder 3"/>
          <p:cNvSpPr>
            <a:spLocks noGrp="1"/>
          </p:cNvSpPr>
          <p:nvPr>
            <p:ph type="sldNum" sz="quarter" idx="5"/>
          </p:nvPr>
        </p:nvSpPr>
        <p:spPr/>
        <p:txBody>
          <a:bodyPr/>
          <a:lstStyle/>
          <a:p>
            <a:fld id="{B24C3CE9-E430-0042-A738-50E8105E4176}" type="slidenum">
              <a:rPr lang="en-US" smtClean="0"/>
              <a:t>8</a:t>
            </a:fld>
            <a:endParaRPr lang="en-US"/>
          </a:p>
        </p:txBody>
      </p:sp>
    </p:spTree>
    <p:extLst>
      <p:ext uri="{BB962C8B-B14F-4D97-AF65-F5344CB8AC3E}">
        <p14:creationId xmlns:p14="http://schemas.microsoft.com/office/powerpoint/2010/main" val="8667399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 few options for different types of interop in a WinUI 3 app.</a:t>
            </a:r>
          </a:p>
          <a:p>
            <a:endParaRPr lang="en-US" dirty="0"/>
          </a:p>
          <a:p>
            <a:r>
              <a:rPr lang="en-US" dirty="0"/>
              <a:t>There isn’t a full-featured interop host yet for WinUI 3 like you have to host WPF controls in a WinForms app or vice-versa. There is a new </a:t>
            </a:r>
            <a:r>
              <a:rPr lang="en-US" dirty="0" err="1"/>
              <a:t>ContentIsland</a:t>
            </a:r>
            <a:r>
              <a:rPr lang="en-US" dirty="0"/>
              <a:t> and related controls. They were released in Windows App SDK 1.4 but they’re currently only recommended in C++ WinUI apps. There’s no wrapper to use Islands in WinForms or WPF yet either. You can check out the release notes for more information about their current state.</a:t>
            </a:r>
          </a:p>
          <a:p>
            <a:endParaRPr lang="en-US" dirty="0"/>
          </a:p>
          <a:p>
            <a:r>
              <a:rPr lang="en-US" dirty="0"/>
              <a:t>Another option is to embed some web content in your WinUI 3 app with a WebView2 control. In chapter 12 of my book, I created and deployed a Blazor app and host in a WinUI 3 client app. There are also some folks who have gotten the .NET MAUI Blazor Hybrid </a:t>
            </a:r>
            <a:r>
              <a:rPr lang="en-US" dirty="0" err="1"/>
              <a:t>webview</a:t>
            </a:r>
            <a:r>
              <a:rPr lang="en-US" dirty="0"/>
              <a:t> control to work in a WinUI 3 app. Using that, you can run a Blazor app embedded in your project rather than loading it from the cloud. This way, you could potentially share local resources and run some functionality offline.</a:t>
            </a:r>
          </a:p>
          <a:p>
            <a:endParaRPr lang="en-US" dirty="0"/>
          </a:p>
          <a:p>
            <a:r>
              <a:rPr lang="en-US" dirty="0"/>
              <a:t>Let’s take a look at that WebView2 with Blazor demo from Chapter 12.</a:t>
            </a:r>
          </a:p>
          <a:p>
            <a:endParaRPr lang="en-US" dirty="0"/>
          </a:p>
        </p:txBody>
      </p:sp>
      <p:sp>
        <p:nvSpPr>
          <p:cNvPr id="4" name="Slide Number Placeholder 3"/>
          <p:cNvSpPr>
            <a:spLocks noGrp="1"/>
          </p:cNvSpPr>
          <p:nvPr>
            <p:ph type="sldNum" sz="quarter" idx="5"/>
          </p:nvPr>
        </p:nvSpPr>
        <p:spPr/>
        <p:txBody>
          <a:bodyPr/>
          <a:lstStyle/>
          <a:p>
            <a:fld id="{B24C3CE9-E430-0042-A738-50E8105E4176}" type="slidenum">
              <a:rPr lang="en-US" smtClean="0"/>
              <a:t>9</a:t>
            </a:fld>
            <a:endParaRPr lang="en-US"/>
          </a:p>
        </p:txBody>
      </p:sp>
    </p:spTree>
    <p:extLst>
      <p:ext uri="{BB962C8B-B14F-4D97-AF65-F5344CB8AC3E}">
        <p14:creationId xmlns:p14="http://schemas.microsoft.com/office/powerpoint/2010/main" val="3736469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Deployment options.</a:t>
            </a:r>
          </a:p>
          <a:p>
            <a:endParaRPr lang="en-US" dirty="0"/>
          </a:p>
          <a:p>
            <a:r>
              <a:rPr lang="en-US" dirty="0"/>
              <a:t>WinUI has several packaging options.</a:t>
            </a:r>
          </a:p>
          <a:p>
            <a:endParaRPr lang="en-US" dirty="0"/>
          </a:p>
          <a:p>
            <a:r>
              <a:rPr lang="en-US" dirty="0"/>
              <a:t>First off, your apps can be either “framework-dependent” or “self-contained”. Framework dependent apps rely on the Windows App SDK runtime being present on client machines. Self-contained apps deploy the runtime with your app. Each method has pros and cons.</a:t>
            </a:r>
          </a:p>
          <a:p>
            <a:r>
              <a:rPr lang="en-US" dirty="0"/>
              <a:t>	Self contained – Larger installer but you control the runtime version. But that also means you need to deploy updates to your app to provide any runtime bug-fixes.</a:t>
            </a:r>
          </a:p>
          <a:p>
            <a:r>
              <a:rPr lang="en-US" dirty="0"/>
              <a:t>	Framework dependent (the default) – Smaller installer but you’re relying on users to keep updated with SDK updates and fixes.</a:t>
            </a:r>
          </a:p>
          <a:p>
            <a:endParaRPr lang="en-US" dirty="0"/>
          </a:p>
          <a:p>
            <a:r>
              <a:rPr lang="en-US" dirty="0"/>
              <a:t>As far as how you get your app to your users, you can package and submit it to the Microsoft Store, you can use </a:t>
            </a:r>
            <a:r>
              <a:rPr lang="en-US" dirty="0" err="1"/>
              <a:t>WinGet</a:t>
            </a:r>
            <a:r>
              <a:rPr lang="en-US" dirty="0"/>
              <a:t> (the Windows Package Manager), you can sideload your app (deploy it without the Store or </a:t>
            </a:r>
            <a:r>
              <a:rPr lang="en-US" dirty="0" err="1"/>
              <a:t>WinGet</a:t>
            </a:r>
            <a:r>
              <a:rPr lang="en-US" dirty="0"/>
              <a:t> – this isn’t officially documented for WinUI 3, but the .NET MAUI method for Windows does work). You can also use some third-party installer solutions. Advanced Installer and InstallShield are a couple of the well-known options.</a:t>
            </a:r>
          </a:p>
          <a:p>
            <a:endParaRPr lang="en-US" dirty="0"/>
          </a:p>
          <a:p>
            <a:r>
              <a:rPr lang="en-US" dirty="0"/>
              <a:t>We’re not going to do a live demo of this, but the online documentation and the deployment chapter in my book get into plenty of detail.</a:t>
            </a:r>
          </a:p>
        </p:txBody>
      </p:sp>
      <p:sp>
        <p:nvSpPr>
          <p:cNvPr id="4" name="Slide Number Placeholder 3"/>
          <p:cNvSpPr>
            <a:spLocks noGrp="1"/>
          </p:cNvSpPr>
          <p:nvPr>
            <p:ph type="sldNum" sz="quarter" idx="5"/>
          </p:nvPr>
        </p:nvSpPr>
        <p:spPr/>
        <p:txBody>
          <a:bodyPr/>
          <a:lstStyle/>
          <a:p>
            <a:fld id="{B24C3CE9-E430-0042-A738-50E8105E4176}" type="slidenum">
              <a:rPr lang="en-US" smtClean="0"/>
              <a:t>10</a:t>
            </a:fld>
            <a:endParaRPr lang="en-US"/>
          </a:p>
        </p:txBody>
      </p:sp>
    </p:spTree>
    <p:extLst>
      <p:ext uri="{BB962C8B-B14F-4D97-AF65-F5344CB8AC3E}">
        <p14:creationId xmlns:p14="http://schemas.microsoft.com/office/powerpoint/2010/main" val="429697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3/20/2024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3/20/2024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3/20/2024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3/20/2024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3/20/2024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3/20/2024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3/20/2024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3/20/2024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3/20/2024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3/20/2024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3/20/2024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3/20/2024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learn.microsoft.com/en-us/dotnet/maui/windows/deployment/publish-visual-studio-folder?view=net-maui-8.0" TargetMode="External"/><Relationship Id="rId5" Type="http://schemas.openxmlformats.org/officeDocument/2006/relationships/hyperlink" Target="https://learn.microsoft.com/windows/package-manager/package/" TargetMode="External"/><Relationship Id="rId4" Type="http://schemas.openxmlformats.org/officeDocument/2006/relationships/hyperlink" Target="https://learn.microsoft.com/windows/apps/publish/publish-your-app/overview"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www.alvinashcraft.co/"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hyperlink" Target="https://techbash.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github.com/microsoft/microsoft-ui-xaml/tree/winui3/release/1.5-stable" TargetMode="External"/><Relationship Id="rId4" Type="http://schemas.openxmlformats.org/officeDocument/2006/relationships/hyperlink" Target="https://learn.microsoft.com/windows/apps/get-started/dev-options" TargetMode="Externa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www.microsoft.com/store/apps/9nblggh4tlcq" TargetMode="External"/><Relationship Id="rId5" Type="http://schemas.openxmlformats.org/officeDocument/2006/relationships/hyperlink" Target="https://learn.microsoft.com/dotnet/communitytoolkit/windows/" TargetMode="External"/><Relationship Id="rId4" Type="http://schemas.openxmlformats.org/officeDocument/2006/relationships/hyperlink" Target="https://github.com/CommunityToolkit/Windows"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learn.microsoft.com/en-us/windows/apps/windows-app-sdk/stable-channel#xaml-islands-no-longer-experimenta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learn.microsoft.com/microsoft-edge/webview2/get-started/winui"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EB472E-7CA6-4C2D-81E9-CD39A44F0B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E0A0486-F672-4FEF-A0A9-E6C3B7E3A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3289875" cy="5334001"/>
          </a:xfrm>
          <a:prstGeom prst="rect">
            <a:avLst/>
          </a:prstGeom>
          <a:solidFill>
            <a:srgbClr val="C8C8C8">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689BC21-5566-4B70-91EA-44B4299CB3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11870" y="761999"/>
            <a:ext cx="8790301" cy="3810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19CD03E-31B3-15AD-6AA2-956D24BFB1FD}"/>
              </a:ext>
            </a:extLst>
          </p:cNvPr>
          <p:cNvSpPr>
            <a:spLocks noGrp="1"/>
          </p:cNvSpPr>
          <p:nvPr>
            <p:ph type="ctrTitle"/>
          </p:nvPr>
        </p:nvSpPr>
        <p:spPr>
          <a:xfrm>
            <a:off x="3722622" y="1298448"/>
            <a:ext cx="7187529" cy="2951819"/>
          </a:xfrm>
        </p:spPr>
        <p:txBody>
          <a:bodyPr anchor="b">
            <a:normAutofit/>
          </a:bodyPr>
          <a:lstStyle/>
          <a:p>
            <a:r>
              <a:rPr lang="en-US" sz="5800"/>
              <a:t>Getting Started with WinUI 3 &amp; Windows App SDK</a:t>
            </a:r>
          </a:p>
        </p:txBody>
      </p:sp>
      <p:sp>
        <p:nvSpPr>
          <p:cNvPr id="14" name="Rectangle 13">
            <a:extLst>
              <a:ext uri="{FF2B5EF4-FFF2-40B4-BE49-F238E27FC236}">
                <a16:creationId xmlns:a16="http://schemas.microsoft.com/office/drawing/2014/main" id="{7F1FCE6A-97BC-41EB-809A-50936E0F9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00889" y="4684418"/>
            <a:ext cx="8801282" cy="1411582"/>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Subtitle 2">
            <a:extLst>
              <a:ext uri="{FF2B5EF4-FFF2-40B4-BE49-F238E27FC236}">
                <a16:creationId xmlns:a16="http://schemas.microsoft.com/office/drawing/2014/main" id="{0F2E22F6-308A-2DB1-F42F-D3F7883A9B01}"/>
              </a:ext>
            </a:extLst>
          </p:cNvPr>
          <p:cNvSpPr>
            <a:spLocks noGrp="1"/>
          </p:cNvSpPr>
          <p:nvPr>
            <p:ph type="subTitle" idx="1"/>
          </p:nvPr>
        </p:nvSpPr>
        <p:spPr>
          <a:xfrm>
            <a:off x="3722622" y="5006151"/>
            <a:ext cx="7187529" cy="768116"/>
          </a:xfrm>
        </p:spPr>
        <p:txBody>
          <a:bodyPr anchor="t">
            <a:normAutofit/>
          </a:bodyPr>
          <a:lstStyle/>
          <a:p>
            <a:r>
              <a:rPr lang="en-US" sz="2400">
                <a:solidFill>
                  <a:schemeClr val="accent1"/>
                </a:solidFill>
              </a:rPr>
              <a:t>Alvin Ashcraft</a:t>
            </a:r>
          </a:p>
        </p:txBody>
      </p:sp>
    </p:spTree>
    <p:extLst>
      <p:ext uri="{BB962C8B-B14F-4D97-AF65-F5344CB8AC3E}">
        <p14:creationId xmlns:p14="http://schemas.microsoft.com/office/powerpoint/2010/main" val="900694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CCCDCCF-DDE7-4FF9-BA8E-DFD3AC93A6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obile device with apps">
            <a:extLst>
              <a:ext uri="{FF2B5EF4-FFF2-40B4-BE49-F238E27FC236}">
                <a16:creationId xmlns:a16="http://schemas.microsoft.com/office/drawing/2014/main" id="{3080CE11-F763-D345-B0A3-2D1C42783E97}"/>
              </a:ext>
            </a:extLst>
          </p:cNvPr>
          <p:cNvPicPr>
            <a:picLocks noChangeAspect="1"/>
          </p:cNvPicPr>
          <p:nvPr/>
        </p:nvPicPr>
        <p:blipFill rotWithShape="1">
          <a:blip r:embed="rId3"/>
          <a:srcRect l="25"/>
          <a:stretch/>
        </p:blipFill>
        <p:spPr>
          <a:xfrm>
            <a:off x="20" y="1"/>
            <a:ext cx="12188932" cy="6858000"/>
          </a:xfrm>
          <a:prstGeom prst="rect">
            <a:avLst/>
          </a:prstGeom>
        </p:spPr>
      </p:pic>
      <p:sp>
        <p:nvSpPr>
          <p:cNvPr id="20" name="Rectangle 19">
            <a:extLst>
              <a:ext uri="{FF2B5EF4-FFF2-40B4-BE49-F238E27FC236}">
                <a16:creationId xmlns:a16="http://schemas.microsoft.com/office/drawing/2014/main" id="{C2352FE0-ACFA-479E-A574-CED1C035D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C3A20C41-7287-0738-00F4-2C4AF79DD4B2}"/>
              </a:ext>
            </a:extLst>
          </p:cNvPr>
          <p:cNvSpPr>
            <a:spLocks noGrp="1"/>
          </p:cNvSpPr>
          <p:nvPr>
            <p:ph type="title"/>
          </p:nvPr>
        </p:nvSpPr>
        <p:spPr>
          <a:xfrm>
            <a:off x="252919" y="1123837"/>
            <a:ext cx="2947482" cy="4601183"/>
          </a:xfrm>
        </p:spPr>
        <p:txBody>
          <a:bodyPr>
            <a:normAutofit/>
          </a:bodyPr>
          <a:lstStyle/>
          <a:p>
            <a:r>
              <a:rPr lang="en-US" dirty="0"/>
              <a:t>Deployment Options</a:t>
            </a:r>
          </a:p>
        </p:txBody>
      </p:sp>
      <p:sp>
        <p:nvSpPr>
          <p:cNvPr id="22" name="Rectangle 21">
            <a:extLst>
              <a:ext uri="{FF2B5EF4-FFF2-40B4-BE49-F238E27FC236}">
                <a16:creationId xmlns:a16="http://schemas.microsoft.com/office/drawing/2014/main" id="{401F5979-1992-492E-ABBD-62EBC1016C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97130" y="754144"/>
            <a:ext cx="7865196" cy="5335760"/>
          </a:xfrm>
          <a:prstGeom prst="rect">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A5895AF9-E1F0-1216-03E3-E056693EAAE7}"/>
              </a:ext>
            </a:extLst>
          </p:cNvPr>
          <p:cNvSpPr>
            <a:spLocks noGrp="1"/>
          </p:cNvSpPr>
          <p:nvPr>
            <p:ph idx="1"/>
          </p:nvPr>
        </p:nvSpPr>
        <p:spPr>
          <a:xfrm>
            <a:off x="3869268" y="864108"/>
            <a:ext cx="7315200" cy="5120640"/>
          </a:xfrm>
        </p:spPr>
        <p:txBody>
          <a:bodyPr>
            <a:normAutofit/>
          </a:bodyPr>
          <a:lstStyle/>
          <a:p>
            <a:r>
              <a:rPr lang="en-US" sz="1400" dirty="0"/>
              <a:t>Packaging Options</a:t>
            </a:r>
          </a:p>
          <a:p>
            <a:pPr lvl="1"/>
            <a:r>
              <a:rPr lang="en-US" sz="1400" dirty="0"/>
              <a:t>Framework-dependent packaged apps</a:t>
            </a:r>
          </a:p>
          <a:p>
            <a:pPr lvl="1"/>
            <a:r>
              <a:rPr lang="en-US" sz="1400" dirty="0"/>
              <a:t>Framework-dependent unpackaged apps</a:t>
            </a:r>
          </a:p>
          <a:p>
            <a:pPr lvl="1"/>
            <a:r>
              <a:rPr lang="en-US" sz="1400" dirty="0"/>
              <a:t>Self-contained apps</a:t>
            </a:r>
          </a:p>
          <a:p>
            <a:r>
              <a:rPr lang="en-US" sz="1400" dirty="0"/>
              <a:t>Microsoft Store</a:t>
            </a:r>
          </a:p>
          <a:p>
            <a:pPr lvl="1"/>
            <a:r>
              <a:rPr lang="en-US" sz="1400" dirty="0"/>
              <a:t>Submit an app: </a:t>
            </a:r>
            <a:r>
              <a:rPr lang="en-US" sz="1400" dirty="0">
                <a:hlinkClick r:id="rId4"/>
              </a:rPr>
              <a:t>https://learn.microsoft.com/windows/apps/publish/publish-your-app/overview</a:t>
            </a:r>
            <a:r>
              <a:rPr lang="en-US" sz="1400" dirty="0"/>
              <a:t> </a:t>
            </a:r>
          </a:p>
          <a:p>
            <a:r>
              <a:rPr lang="en-US" sz="1400" dirty="0"/>
              <a:t>Windows Package Manager (</a:t>
            </a:r>
            <a:r>
              <a:rPr lang="en-US" sz="1400" dirty="0" err="1"/>
              <a:t>WinGet</a:t>
            </a:r>
            <a:r>
              <a:rPr lang="en-US" sz="1400" dirty="0"/>
              <a:t>)</a:t>
            </a:r>
          </a:p>
          <a:p>
            <a:pPr lvl="1"/>
            <a:r>
              <a:rPr lang="en-US" sz="1400" dirty="0"/>
              <a:t>Submit your package: </a:t>
            </a:r>
            <a:r>
              <a:rPr lang="en-US" sz="1400" dirty="0">
                <a:hlinkClick r:id="rId5"/>
              </a:rPr>
              <a:t>https://learn.microsoft.com/windows/package-manager/package/</a:t>
            </a:r>
            <a:r>
              <a:rPr lang="en-US" sz="1400" dirty="0"/>
              <a:t> </a:t>
            </a:r>
          </a:p>
          <a:p>
            <a:r>
              <a:rPr lang="en-US" sz="1400" dirty="0"/>
              <a:t>Sideloading an MSIX</a:t>
            </a:r>
          </a:p>
          <a:p>
            <a:pPr lvl="1"/>
            <a:r>
              <a:rPr lang="en-US" sz="1400" dirty="0"/>
              <a:t>Instructions for packaging a .NET MAUI app work with a WinUI 3 Blank App project and a separate Windows Application Packaging (WinUI 3 in Desktop) project: </a:t>
            </a:r>
            <a:r>
              <a:rPr lang="en-US" sz="1400" dirty="0">
                <a:hlinkClick r:id="rId6"/>
              </a:rPr>
              <a:t>https://learn.microsoft.com/en-us/dotnet/maui/windows/deployment/publish-visual-studio-folder?view=net-maui-8.0</a:t>
            </a:r>
            <a:r>
              <a:rPr lang="en-US" sz="1400" dirty="0"/>
              <a:t> </a:t>
            </a:r>
          </a:p>
          <a:p>
            <a:pPr lvl="1"/>
            <a:r>
              <a:rPr lang="en-US" sz="1400" dirty="0"/>
              <a:t>Also works for deploying MSIX with Enterprise deployment tools</a:t>
            </a:r>
          </a:p>
          <a:p>
            <a:r>
              <a:rPr lang="en-US" sz="1400" dirty="0"/>
              <a:t>Third-party installers</a:t>
            </a:r>
          </a:p>
          <a:p>
            <a:pPr lvl="1"/>
            <a:r>
              <a:rPr lang="en-US" sz="1400" dirty="0"/>
              <a:t>Advanced Installer</a:t>
            </a:r>
          </a:p>
          <a:p>
            <a:pPr lvl="1"/>
            <a:r>
              <a:rPr lang="en-US" sz="1400" dirty="0"/>
              <a:t>InstallShield</a:t>
            </a:r>
          </a:p>
          <a:p>
            <a:endParaRPr lang="en-US" sz="1400" dirty="0"/>
          </a:p>
        </p:txBody>
      </p:sp>
      <p:sp>
        <p:nvSpPr>
          <p:cNvPr id="24" name="Rectangle 23">
            <a:extLst>
              <a:ext uri="{FF2B5EF4-FFF2-40B4-BE49-F238E27FC236}">
                <a16:creationId xmlns:a16="http://schemas.microsoft.com/office/drawing/2014/main" id="{377CB93F-A0E2-4BBE-B2FC-E93932C7E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294264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7115F77-2FAE-4CA7-9A7F-10D5F2C8F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 name="Rectangle 10">
            <a:extLst>
              <a:ext uri="{FF2B5EF4-FFF2-40B4-BE49-F238E27FC236}">
                <a16:creationId xmlns:a16="http://schemas.microsoft.com/office/drawing/2014/main" id="{5CD4C046-A04C-46CC-AFA3-6B0621F62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13" name="Rectangle 12">
            <a:extLst>
              <a:ext uri="{FF2B5EF4-FFF2-40B4-BE49-F238E27FC236}">
                <a16:creationId xmlns:a16="http://schemas.microsoft.com/office/drawing/2014/main" id="{25D5C296-F4B1-4AE5-8EEB-9FEB7ED177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ailroad tracks intersecting">
            <a:extLst>
              <a:ext uri="{FF2B5EF4-FFF2-40B4-BE49-F238E27FC236}">
                <a16:creationId xmlns:a16="http://schemas.microsoft.com/office/drawing/2014/main" id="{C4C1413D-6E2B-F5CA-29B4-C1F8BA16980B}"/>
              </a:ext>
            </a:extLst>
          </p:cNvPr>
          <p:cNvPicPr>
            <a:picLocks noChangeAspect="1"/>
          </p:cNvPicPr>
          <p:nvPr/>
        </p:nvPicPr>
        <p:blipFill rotWithShape="1">
          <a:blip r:embed="rId3">
            <a:duotone>
              <a:schemeClr val="accent1">
                <a:shade val="45000"/>
                <a:satMod val="135000"/>
              </a:schemeClr>
              <a:prstClr val="white"/>
            </a:duotone>
          </a:blip>
          <a:srcRect t="14516" r="-1" b="29219"/>
          <a:stretch/>
        </p:blipFill>
        <p:spPr>
          <a:xfrm>
            <a:off x="20" y="-1"/>
            <a:ext cx="12188932" cy="6858000"/>
          </a:xfrm>
          <a:prstGeom prst="rect">
            <a:avLst/>
          </a:prstGeom>
        </p:spPr>
      </p:pic>
      <p:sp>
        <p:nvSpPr>
          <p:cNvPr id="15" name="Rectangle 14">
            <a:extLst>
              <a:ext uri="{FF2B5EF4-FFF2-40B4-BE49-F238E27FC236}">
                <a16:creationId xmlns:a16="http://schemas.microsoft.com/office/drawing/2014/main" id="{9C1ACE66-194D-48C4-A14A-6933B3528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lumMod val="50000"/>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3724CDBE-EBA5-1C2E-7D8F-0C3FD8016BC1}"/>
              </a:ext>
            </a:extLst>
          </p:cNvPr>
          <p:cNvSpPr>
            <a:spLocks noGrp="1"/>
          </p:cNvSpPr>
          <p:nvPr>
            <p:ph type="title"/>
          </p:nvPr>
        </p:nvSpPr>
        <p:spPr>
          <a:xfrm>
            <a:off x="643467" y="1298448"/>
            <a:ext cx="3685070" cy="3255264"/>
          </a:xfrm>
        </p:spPr>
        <p:txBody>
          <a:bodyPr vert="horz" lIns="91440" tIns="45720" rIns="91440" bIns="45720" rtlCol="0" anchor="b">
            <a:normAutofit/>
          </a:bodyPr>
          <a:lstStyle/>
          <a:p>
            <a:r>
              <a:rPr lang="en-US" sz="5000" spc="-100"/>
              <a:t>Demo</a:t>
            </a:r>
          </a:p>
        </p:txBody>
      </p:sp>
      <p:sp>
        <p:nvSpPr>
          <p:cNvPr id="3" name="Content Placeholder 2">
            <a:extLst>
              <a:ext uri="{FF2B5EF4-FFF2-40B4-BE49-F238E27FC236}">
                <a16:creationId xmlns:a16="http://schemas.microsoft.com/office/drawing/2014/main" id="{27E44A84-91D4-34DB-2D61-28DE979EC56F}"/>
              </a:ext>
            </a:extLst>
          </p:cNvPr>
          <p:cNvSpPr>
            <a:spLocks noGrp="1"/>
          </p:cNvSpPr>
          <p:nvPr>
            <p:ph idx="1"/>
          </p:nvPr>
        </p:nvSpPr>
        <p:spPr>
          <a:xfrm>
            <a:off x="643467" y="4670246"/>
            <a:ext cx="3685069" cy="914400"/>
          </a:xfrm>
        </p:spPr>
        <p:txBody>
          <a:bodyPr vert="horz" lIns="91440" tIns="45720" rIns="91440" bIns="45720" rtlCol="0" anchor="t">
            <a:normAutofit/>
          </a:bodyPr>
          <a:lstStyle/>
          <a:p>
            <a:pPr marL="0" indent="0">
              <a:buNone/>
            </a:pPr>
            <a:r>
              <a:rPr lang="en-US">
                <a:solidFill>
                  <a:schemeClr val="accent1">
                    <a:lumMod val="20000"/>
                    <a:lumOff val="80000"/>
                  </a:schemeClr>
                </a:solidFill>
              </a:rPr>
              <a:t>Take your WinUI 3 app cross-platform with Uno Platform or Avalonia UI</a:t>
            </a:r>
          </a:p>
        </p:txBody>
      </p:sp>
      <p:sp>
        <p:nvSpPr>
          <p:cNvPr id="17" name="Rectangle 16">
            <a:extLst>
              <a:ext uri="{FF2B5EF4-FFF2-40B4-BE49-F238E27FC236}">
                <a16:creationId xmlns:a16="http://schemas.microsoft.com/office/drawing/2014/main" id="{025B886A-7ED1-4B77-819B-76ACBEFB0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4200056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20B92-F505-E03B-EF74-D65B8B2FCC2E}"/>
              </a:ext>
            </a:extLst>
          </p:cNvPr>
          <p:cNvSpPr>
            <a:spLocks noGrp="1"/>
          </p:cNvSpPr>
          <p:nvPr>
            <p:ph type="title"/>
          </p:nvPr>
        </p:nvSpPr>
        <p:spPr>
          <a:xfrm>
            <a:off x="252919" y="1123837"/>
            <a:ext cx="2947482" cy="4601183"/>
          </a:xfrm>
        </p:spPr>
        <p:txBody>
          <a:bodyPr>
            <a:normAutofit/>
          </a:bodyPr>
          <a:lstStyle/>
          <a:p>
            <a:r>
              <a:rPr lang="en-US"/>
              <a:t>WinUI 3 Roadmap</a:t>
            </a:r>
            <a:endParaRPr lang="en-US" dirty="0"/>
          </a:p>
        </p:txBody>
      </p:sp>
      <p:graphicFrame>
        <p:nvGraphicFramePr>
          <p:cNvPr id="11" name="Content Placeholder 2">
            <a:extLst>
              <a:ext uri="{FF2B5EF4-FFF2-40B4-BE49-F238E27FC236}">
                <a16:creationId xmlns:a16="http://schemas.microsoft.com/office/drawing/2014/main" id="{D12727AE-4865-2F5E-7266-5B6A4D18C621}"/>
              </a:ext>
            </a:extLst>
          </p:cNvPr>
          <p:cNvGraphicFramePr>
            <a:graphicFrameLocks noGrp="1"/>
          </p:cNvGraphicFramePr>
          <p:nvPr>
            <p:ph idx="1"/>
            <p:extLst>
              <p:ext uri="{D42A27DB-BD31-4B8C-83A1-F6EECF244321}">
                <p14:modId xmlns:p14="http://schemas.microsoft.com/office/powerpoint/2010/main" val="19717621"/>
              </p:ext>
            </p:extLst>
          </p:nvPr>
        </p:nvGraphicFramePr>
        <p:xfrm>
          <a:off x="3759896" y="885459"/>
          <a:ext cx="7728267" cy="50873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96537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DF7C9B3-01BE-4D46-ACA2-312DFE36A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2000"/>
            <a:ext cx="3443591" cy="534003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FF0CBFF-5BB5-A19F-2FA9-6397E698E0D2}"/>
              </a:ext>
            </a:extLst>
          </p:cNvPr>
          <p:cNvSpPr>
            <a:spLocks noGrp="1"/>
          </p:cNvSpPr>
          <p:nvPr>
            <p:ph type="title"/>
          </p:nvPr>
        </p:nvSpPr>
        <p:spPr>
          <a:xfrm>
            <a:off x="252919" y="1123837"/>
            <a:ext cx="2947482" cy="4601183"/>
          </a:xfrm>
        </p:spPr>
        <p:txBody>
          <a:bodyPr>
            <a:normAutofit/>
          </a:bodyPr>
          <a:lstStyle/>
          <a:p>
            <a:r>
              <a:rPr lang="en-US">
                <a:solidFill>
                  <a:schemeClr val="bg1"/>
                </a:solidFill>
              </a:rPr>
              <a:t>Thank you!</a:t>
            </a:r>
          </a:p>
        </p:txBody>
      </p:sp>
      <p:graphicFrame>
        <p:nvGraphicFramePr>
          <p:cNvPr id="5" name="Content Placeholder 2">
            <a:extLst>
              <a:ext uri="{FF2B5EF4-FFF2-40B4-BE49-F238E27FC236}">
                <a16:creationId xmlns:a16="http://schemas.microsoft.com/office/drawing/2014/main" id="{EC543532-2303-C1F7-53C8-BDDC5DCF0D9E}"/>
              </a:ext>
            </a:extLst>
          </p:cNvPr>
          <p:cNvGraphicFramePr>
            <a:graphicFrameLocks noGrp="1"/>
          </p:cNvGraphicFramePr>
          <p:nvPr>
            <p:ph idx="1"/>
            <p:extLst>
              <p:ext uri="{D42A27DB-BD31-4B8C-83A1-F6EECF244321}">
                <p14:modId xmlns:p14="http://schemas.microsoft.com/office/powerpoint/2010/main" val="3001924485"/>
              </p:ext>
            </p:extLst>
          </p:nvPr>
        </p:nvGraphicFramePr>
        <p:xfrm>
          <a:off x="4059935" y="758952"/>
          <a:ext cx="7104549" cy="53309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7853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86D4068-D045-48B0-9A00-198F2FE4B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uter script on a screen">
            <a:extLst>
              <a:ext uri="{FF2B5EF4-FFF2-40B4-BE49-F238E27FC236}">
                <a16:creationId xmlns:a16="http://schemas.microsoft.com/office/drawing/2014/main" id="{567C4EB5-5A06-9820-F948-33AADEB58F9C}"/>
              </a:ext>
            </a:extLst>
          </p:cNvPr>
          <p:cNvPicPr>
            <a:picLocks noChangeAspect="1"/>
          </p:cNvPicPr>
          <p:nvPr/>
        </p:nvPicPr>
        <p:blipFill rotWithShape="1">
          <a:blip r:embed="rId3">
            <a:duotone>
              <a:schemeClr val="bg2">
                <a:shade val="45000"/>
                <a:satMod val="135000"/>
              </a:schemeClr>
              <a:prstClr val="white"/>
            </a:duotone>
            <a:alphaModFix amt="25000"/>
          </a:blip>
          <a:srcRect t="6027" r="-1" b="9682"/>
          <a:stretch/>
        </p:blipFill>
        <p:spPr>
          <a:xfrm>
            <a:off x="20" y="1"/>
            <a:ext cx="12188932" cy="6858000"/>
          </a:xfrm>
          <a:prstGeom prst="rect">
            <a:avLst/>
          </a:prstGeom>
        </p:spPr>
      </p:pic>
      <p:sp>
        <p:nvSpPr>
          <p:cNvPr id="11" name="Rectangle 10">
            <a:extLst>
              <a:ext uri="{FF2B5EF4-FFF2-40B4-BE49-F238E27FC236}">
                <a16:creationId xmlns:a16="http://schemas.microsoft.com/office/drawing/2014/main" id="{12664C4B-AAE2-4AA0-8918-134E8086F3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6E718B40-B861-FC25-BC39-FF5532D542E4}"/>
              </a:ext>
            </a:extLst>
          </p:cNvPr>
          <p:cNvSpPr>
            <a:spLocks noGrp="1"/>
          </p:cNvSpPr>
          <p:nvPr>
            <p:ph type="title"/>
          </p:nvPr>
        </p:nvSpPr>
        <p:spPr>
          <a:xfrm>
            <a:off x="252919" y="1123837"/>
            <a:ext cx="2947482" cy="4601183"/>
          </a:xfrm>
        </p:spPr>
        <p:txBody>
          <a:bodyPr>
            <a:normAutofit/>
          </a:bodyPr>
          <a:lstStyle/>
          <a:p>
            <a:r>
              <a:rPr lang="en-US" dirty="0"/>
              <a:t>Alvin Ashcraft – About me</a:t>
            </a:r>
          </a:p>
        </p:txBody>
      </p:sp>
      <p:sp>
        <p:nvSpPr>
          <p:cNvPr id="3" name="Content Placeholder 2">
            <a:extLst>
              <a:ext uri="{FF2B5EF4-FFF2-40B4-BE49-F238E27FC236}">
                <a16:creationId xmlns:a16="http://schemas.microsoft.com/office/drawing/2014/main" id="{D83651CC-CD97-4327-68AB-862F8632FB7A}"/>
              </a:ext>
            </a:extLst>
          </p:cNvPr>
          <p:cNvSpPr>
            <a:spLocks noGrp="1"/>
          </p:cNvSpPr>
          <p:nvPr>
            <p:ph idx="1"/>
          </p:nvPr>
        </p:nvSpPr>
        <p:spPr>
          <a:xfrm>
            <a:off x="3869268" y="864108"/>
            <a:ext cx="7315200" cy="5120640"/>
          </a:xfrm>
        </p:spPr>
        <p:txBody>
          <a:bodyPr>
            <a:normAutofit/>
          </a:bodyPr>
          <a:lstStyle/>
          <a:p>
            <a:pPr rtl="0" fontAlgn="base">
              <a:buFont typeface="Arial" panose="020B0604020202020204" pitchFamily="34" charset="0"/>
              <a:buChar char="•"/>
            </a:pPr>
            <a:r>
              <a:rPr lang="en-US" b="0" i="0" u="none" strike="noStrike" cap="all">
                <a:effectLst/>
                <a:latin typeface="Tw Cen MT" panose="020B0602020104020603" pitchFamily="34" charset="77"/>
              </a:rPr>
              <a:t>SOFTWARE DEVELOPER &amp; ARCHITECT FOR 25+ YEARS</a:t>
            </a:r>
            <a:r>
              <a:rPr lang="en-US" b="0" i="0">
                <a:effectLst/>
                <a:latin typeface="Tw Cen MT" panose="020B0602020104020603" pitchFamily="34" charset="77"/>
              </a:rPr>
              <a:t>​</a:t>
            </a:r>
            <a:endParaRPr lang="en-US" b="0" i="0">
              <a:effectLst/>
              <a:latin typeface="Arial" panose="020B0604020202020204" pitchFamily="34" charset="0"/>
            </a:endParaRPr>
          </a:p>
          <a:p>
            <a:pPr lvl="1" fontAlgn="base">
              <a:buFont typeface="Arial" panose="020B0604020202020204" pitchFamily="34" charset="0"/>
              <a:buChar char="•"/>
            </a:pPr>
            <a:r>
              <a:rPr lang="en-US" b="0" i="0" u="none" strike="noStrike" cap="all">
                <a:effectLst/>
                <a:latin typeface="Tw Cen MT" panose="020B0602020104020603" pitchFamily="34" charset="77"/>
              </a:rPr>
              <a:t>.NET / C# / WPF / ANGULAR / SQL SERVER</a:t>
            </a:r>
            <a:r>
              <a:rPr lang="en-US" b="0" i="0">
                <a:effectLst/>
                <a:latin typeface="Tw Cen MT" panose="020B0602020104020603" pitchFamily="34" charset="77"/>
              </a:rPr>
              <a:t>​</a:t>
            </a:r>
            <a:endParaRPr lang="en-US" b="0" i="0">
              <a:effectLst/>
              <a:latin typeface="Arial" panose="020B0604020202020204" pitchFamily="34" charset="0"/>
            </a:endParaRPr>
          </a:p>
          <a:p>
            <a:pPr rtl="0" fontAlgn="base">
              <a:buFont typeface="Arial" panose="020B0604020202020204" pitchFamily="34" charset="0"/>
              <a:buChar char="•"/>
            </a:pPr>
            <a:r>
              <a:rPr lang="en-US" b="0" i="0" u="none" strike="noStrike" cap="all">
                <a:effectLst/>
                <a:latin typeface="Tw Cen MT" panose="020B0602020104020603" pitchFamily="34" charset="77"/>
              </a:rPr>
              <a:t>MORNING DEW LINK BLOG – </a:t>
            </a:r>
            <a:r>
              <a:rPr lang="en-US" b="0" i="0" u="sng" strike="noStrike" cap="all" err="1">
                <a:effectLst/>
                <a:latin typeface="Tw Cen MT" panose="020B0602020104020603" pitchFamily="34" charset="77"/>
                <a:hlinkClick r:id="rId4">
                  <a:extLst>
                    <a:ext uri="{A12FA001-AC4F-418D-AE19-62706E023703}">
                      <ahyp:hlinkClr xmlns:ahyp="http://schemas.microsoft.com/office/drawing/2018/hyperlinkcolor" val="tx"/>
                    </a:ext>
                  </a:extLst>
                </a:hlinkClick>
              </a:rPr>
              <a:t>WWW.ALVINASHCRAFT.Co</a:t>
            </a:r>
            <a:r>
              <a:rPr lang="en-US" b="0" i="0" u="sng" strike="noStrike" cap="all" err="1">
                <a:effectLst/>
                <a:latin typeface="Tw Cen MT" panose="020B0602020104020603" pitchFamily="34" charset="77"/>
              </a:rPr>
              <a:t>m</a:t>
            </a:r>
            <a:endParaRPr lang="en-US" b="0" i="0">
              <a:effectLst/>
              <a:latin typeface="Arial" panose="020B0604020202020204" pitchFamily="34" charset="0"/>
            </a:endParaRPr>
          </a:p>
          <a:p>
            <a:pPr lvl="1" fontAlgn="base">
              <a:buFont typeface="Arial" panose="020B0604020202020204" pitchFamily="34" charset="0"/>
              <a:buChar char="•"/>
            </a:pPr>
            <a:r>
              <a:rPr lang="en-US" b="0" i="0" u="none" strike="noStrike" cap="all">
                <a:effectLst/>
                <a:latin typeface="Tw Cen MT" panose="020B0602020104020603" pitchFamily="34" charset="77"/>
              </a:rPr>
              <a:t>DAILY LINKS FOR DEVELOPERS SINCE 2007</a:t>
            </a:r>
            <a:r>
              <a:rPr lang="en-US" b="0" i="0">
                <a:effectLst/>
                <a:latin typeface="Tw Cen MT" panose="020B0602020104020603" pitchFamily="34" charset="77"/>
              </a:rPr>
              <a:t>​</a:t>
            </a:r>
            <a:endParaRPr lang="en-US" b="0" i="0">
              <a:effectLst/>
              <a:latin typeface="Arial" panose="020B0604020202020204" pitchFamily="34" charset="0"/>
            </a:endParaRPr>
          </a:p>
          <a:p>
            <a:pPr rtl="0" fontAlgn="base">
              <a:buFont typeface="Arial" panose="020B0604020202020204" pitchFamily="34" charset="0"/>
              <a:buChar char="•"/>
            </a:pPr>
            <a:r>
              <a:rPr lang="en-US" b="0" i="0" u="none" strike="noStrike" cap="all">
                <a:effectLst/>
                <a:latin typeface="Tw Cen MT" panose="020B0602020104020603" pitchFamily="34" charset="77"/>
              </a:rPr>
              <a:t>AUTHOR OF 3 BOOKS</a:t>
            </a:r>
            <a:r>
              <a:rPr lang="en-US" b="0" i="0">
                <a:effectLst/>
                <a:latin typeface="Tw Cen MT" panose="020B0602020104020603" pitchFamily="34" charset="77"/>
              </a:rPr>
              <a:t>​ - </a:t>
            </a:r>
            <a:r>
              <a:rPr lang="en-US" b="0" i="0" err="1">
                <a:effectLst/>
                <a:latin typeface="Tw Cen MT" panose="020B0602020104020603" pitchFamily="34" charset="77"/>
              </a:rPr>
              <a:t>Packt</a:t>
            </a:r>
            <a:r>
              <a:rPr lang="en-US" b="0" i="0">
                <a:effectLst/>
                <a:latin typeface="Tw Cen MT" panose="020B0602020104020603" pitchFamily="34" charset="77"/>
              </a:rPr>
              <a:t> Publishing</a:t>
            </a:r>
            <a:endParaRPr lang="en-US" b="0" i="0">
              <a:effectLst/>
              <a:latin typeface="Arial" panose="020B0604020202020204" pitchFamily="34" charset="0"/>
            </a:endParaRPr>
          </a:p>
          <a:p>
            <a:pPr lvl="1" fontAlgn="base">
              <a:buFont typeface="Arial" panose="020B0604020202020204" pitchFamily="34" charset="0"/>
              <a:buChar char="•"/>
            </a:pPr>
            <a:r>
              <a:rPr lang="en-US" b="0" i="0" u="none" strike="noStrike" cap="all">
                <a:effectLst/>
                <a:latin typeface="Tw Cen MT" panose="020B0602020104020603" pitchFamily="34" charset="77"/>
              </a:rPr>
              <a:t>LEARN WINUI 3 (1ST &amp; 2ND EDITIONS)</a:t>
            </a:r>
            <a:r>
              <a:rPr lang="en-US" b="0" i="0">
                <a:effectLst/>
                <a:latin typeface="Tw Cen MT" panose="020B0602020104020603" pitchFamily="34" charset="77"/>
              </a:rPr>
              <a:t>​</a:t>
            </a:r>
            <a:endParaRPr lang="en-US" b="0" i="0">
              <a:effectLst/>
              <a:latin typeface="Arial" panose="020B0604020202020204" pitchFamily="34" charset="0"/>
            </a:endParaRPr>
          </a:p>
          <a:p>
            <a:pPr lvl="1" fontAlgn="base">
              <a:buFont typeface="Arial" panose="020B0604020202020204" pitchFamily="34" charset="0"/>
              <a:buChar char="•"/>
            </a:pPr>
            <a:r>
              <a:rPr lang="en-US" b="0" i="0" u="none" strike="noStrike" cap="all">
                <a:effectLst/>
                <a:latin typeface="Tw Cen MT" panose="020B0602020104020603" pitchFamily="34" charset="77"/>
              </a:rPr>
              <a:t>PARALLEL PROGRAMMING AND CONCURRENCY WITH C# 10 AND .NET 6</a:t>
            </a:r>
            <a:r>
              <a:rPr lang="en-US" b="0" i="0">
                <a:effectLst/>
                <a:latin typeface="Tw Cen MT" panose="020B0602020104020603" pitchFamily="34" charset="77"/>
              </a:rPr>
              <a:t>​</a:t>
            </a:r>
            <a:endParaRPr lang="en-US" b="0" i="0">
              <a:effectLst/>
              <a:latin typeface="Arial" panose="020B0604020202020204" pitchFamily="34" charset="0"/>
            </a:endParaRPr>
          </a:p>
          <a:p>
            <a:pPr rtl="0" fontAlgn="base">
              <a:buFont typeface="Arial" panose="020B0604020202020204" pitchFamily="34" charset="0"/>
              <a:buChar char="•"/>
            </a:pPr>
            <a:r>
              <a:rPr lang="en-US" b="0" i="0" u="none" strike="noStrike" cap="all">
                <a:effectLst/>
                <a:latin typeface="Tw Cen MT" panose="020B0602020104020603" pitchFamily="34" charset="77"/>
              </a:rPr>
              <a:t>JOINED MICROSOFT in March 2022</a:t>
            </a:r>
            <a:r>
              <a:rPr lang="en-US" b="0" i="0">
                <a:effectLst/>
                <a:latin typeface="Tw Cen MT" panose="020B0602020104020603" pitchFamily="34" charset="77"/>
              </a:rPr>
              <a:t>​ - Sr. Content Developer</a:t>
            </a:r>
            <a:endParaRPr lang="en-US" b="0" i="0">
              <a:effectLst/>
              <a:latin typeface="Arial" panose="020B0604020202020204" pitchFamily="34" charset="0"/>
            </a:endParaRPr>
          </a:p>
          <a:p>
            <a:pPr lvl="1" fontAlgn="base">
              <a:buFont typeface="Arial" panose="020B0604020202020204" pitchFamily="34" charset="0"/>
              <a:buChar char="•"/>
            </a:pPr>
            <a:r>
              <a:rPr lang="en-US" b="0" i="0" u="none" strike="noStrike" cap="all">
                <a:effectLst/>
                <a:latin typeface="Tw Cen MT" panose="020B0602020104020603" pitchFamily="34" charset="77"/>
              </a:rPr>
              <a:t>CONTENT TEAM &gt; SKILLING ORG &gt; COMMERCE &amp; ECOSYSTEMS</a:t>
            </a:r>
            <a:r>
              <a:rPr lang="en-US" b="0" i="0">
                <a:effectLst/>
                <a:latin typeface="Tw Cen MT" panose="020B0602020104020603" pitchFamily="34" charset="77"/>
              </a:rPr>
              <a:t>​</a:t>
            </a:r>
            <a:endParaRPr lang="en-US" b="0" i="0">
              <a:effectLst/>
              <a:latin typeface="Arial" panose="020B0604020202020204" pitchFamily="34" charset="0"/>
            </a:endParaRPr>
          </a:p>
          <a:p>
            <a:pPr lvl="1" fontAlgn="base">
              <a:buFont typeface="Arial" panose="020B0604020202020204" pitchFamily="34" charset="0"/>
              <a:buChar char="•"/>
            </a:pPr>
            <a:r>
              <a:rPr lang="en-US" b="0" i="0" u="none" strike="noStrike" cap="all">
                <a:effectLst/>
                <a:latin typeface="Tw Cen MT" panose="020B0602020104020603" pitchFamily="34" charset="77"/>
              </a:rPr>
              <a:t>WINDOWS Developer Documentation (WIN32/UWP/WINDOWS APP SDK)</a:t>
            </a:r>
            <a:r>
              <a:rPr lang="en-US" b="0" i="0">
                <a:effectLst/>
                <a:latin typeface="Tw Cen MT" panose="020B0602020104020603" pitchFamily="34" charset="77"/>
              </a:rPr>
              <a:t>​</a:t>
            </a:r>
            <a:endParaRPr lang="en-US" b="0" i="0">
              <a:effectLst/>
              <a:latin typeface="Arial" panose="020B0604020202020204" pitchFamily="34" charset="0"/>
            </a:endParaRPr>
          </a:p>
          <a:p>
            <a:pPr rtl="0" fontAlgn="base">
              <a:buFont typeface="Arial" panose="020B0604020202020204" pitchFamily="34" charset="0"/>
              <a:buChar char="•"/>
            </a:pPr>
            <a:r>
              <a:rPr lang="en-US" b="0" i="0" u="none" strike="noStrike" cap="all">
                <a:effectLst/>
                <a:latin typeface="Tw Cen MT" panose="020B0602020104020603" pitchFamily="34" charset="77"/>
              </a:rPr>
              <a:t>TECHBASH Developer Conference</a:t>
            </a:r>
          </a:p>
          <a:p>
            <a:pPr lvl="1" fontAlgn="base">
              <a:buFont typeface="Arial" panose="020B0604020202020204" pitchFamily="34" charset="0"/>
              <a:buChar char="•"/>
            </a:pPr>
            <a:r>
              <a:rPr lang="en-US" b="0" i="0" u="none" strike="noStrike" cap="all">
                <a:effectLst/>
                <a:latin typeface="Tw Cen MT" panose="020B0602020104020603" pitchFamily="34" charset="77"/>
              </a:rPr>
              <a:t>ORGANIZER Since </a:t>
            </a:r>
            <a:r>
              <a:rPr lang="en-US" b="0" i="0" u="none" strike="noStrike" cap="all" err="1">
                <a:effectLst/>
                <a:latin typeface="Tw Cen MT" panose="020B0602020104020603" pitchFamily="34" charset="77"/>
              </a:rPr>
              <a:t>TechBash</a:t>
            </a:r>
            <a:r>
              <a:rPr lang="en-US" b="0" i="0" u="none" strike="noStrike" cap="all">
                <a:effectLst/>
                <a:latin typeface="Tw Cen MT" panose="020B0602020104020603" pitchFamily="34" charset="77"/>
              </a:rPr>
              <a:t> 2016</a:t>
            </a:r>
          </a:p>
          <a:p>
            <a:pPr lvl="1" fontAlgn="base">
              <a:buFont typeface="Arial" panose="020B0604020202020204" pitchFamily="34" charset="0"/>
              <a:buChar char="•"/>
            </a:pPr>
            <a:r>
              <a:rPr lang="en-US" b="0" i="0" u="none" strike="noStrike" cap="all">
                <a:effectLst/>
                <a:latin typeface="Tw Cen MT" panose="020B0602020104020603" pitchFamily="34" charset="77"/>
              </a:rPr>
              <a:t>TECHBASH FOUNDATION - Founding BOARD MEMBER</a:t>
            </a:r>
          </a:p>
        </p:txBody>
      </p:sp>
      <p:sp>
        <p:nvSpPr>
          <p:cNvPr id="13" name="Rectangle 12">
            <a:extLst>
              <a:ext uri="{FF2B5EF4-FFF2-40B4-BE49-F238E27FC236}">
                <a16:creationId xmlns:a16="http://schemas.microsoft.com/office/drawing/2014/main" id="{616F9FD8-4CFE-4C77-8F29-5D801C57E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629560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F6A578F-CEAC-4062-B6A7-640B1A396BCF}"/>
              </a:ext>
            </a:extLst>
          </p:cNvPr>
          <p:cNvSpPr/>
          <p:nvPr/>
        </p:nvSpPr>
        <p:spPr>
          <a:xfrm>
            <a:off x="0" y="1122303"/>
            <a:ext cx="12192000" cy="5735697"/>
          </a:xfrm>
          <a:prstGeom prst="rect">
            <a:avLst/>
          </a:prstGeom>
          <a:solidFill>
            <a:srgbClr val="E3F1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47ADA133-D8C7-4CA7-8F73-DBA01B8D925C}"/>
              </a:ext>
            </a:extLst>
          </p:cNvPr>
          <p:cNvSpPr/>
          <p:nvPr/>
        </p:nvSpPr>
        <p:spPr>
          <a:xfrm>
            <a:off x="1" y="-1"/>
            <a:ext cx="12192000" cy="1050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4" descr="A picture containing text, map&#10;&#10;Description generated with very high confidence">
            <a:extLst>
              <a:ext uri="{FF2B5EF4-FFF2-40B4-BE49-F238E27FC236}">
                <a16:creationId xmlns:a16="http://schemas.microsoft.com/office/drawing/2014/main" id="{2F15CFF6-EB6F-4E50-BCC9-09B91C4E1B1C}"/>
              </a:ext>
            </a:extLst>
          </p:cNvPr>
          <p:cNvPicPr>
            <a:picLocks noChangeAspect="1"/>
          </p:cNvPicPr>
          <p:nvPr/>
        </p:nvPicPr>
        <p:blipFill>
          <a:blip r:embed="rId3"/>
          <a:stretch>
            <a:fillRect/>
          </a:stretch>
        </p:blipFill>
        <p:spPr>
          <a:xfrm>
            <a:off x="7782965" y="1290158"/>
            <a:ext cx="4251873" cy="2574681"/>
          </a:xfrm>
          <a:prstGeom prst="rect">
            <a:avLst/>
          </a:prstGeom>
        </p:spPr>
      </p:pic>
      <p:sp>
        <p:nvSpPr>
          <p:cNvPr id="8" name="TextBox 7">
            <a:extLst>
              <a:ext uri="{FF2B5EF4-FFF2-40B4-BE49-F238E27FC236}">
                <a16:creationId xmlns:a16="http://schemas.microsoft.com/office/drawing/2014/main" id="{DA79E18D-A6D8-4DDA-8EA0-0B22236190BC}"/>
              </a:ext>
            </a:extLst>
          </p:cNvPr>
          <p:cNvSpPr txBox="1"/>
          <p:nvPr/>
        </p:nvSpPr>
        <p:spPr>
          <a:xfrm>
            <a:off x="157162" y="1334645"/>
            <a:ext cx="11153775" cy="42919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125000"/>
              </a:lnSpc>
              <a:buFont typeface="Wingdings" panose="05000000000000000000" pitchFamily="2" charset="2"/>
              <a:buChar char="§"/>
            </a:pPr>
            <a:r>
              <a:rPr lang="en-US" sz="2200" dirty="0">
                <a:solidFill>
                  <a:srgbClr val="121921"/>
                </a:solidFill>
                <a:latin typeface="Source Sans Pro" panose="020B0503030403020204" pitchFamily="34" charset="0"/>
                <a:ea typeface="Source Sans Pro" panose="020B0503030403020204" pitchFamily="34" charset="0"/>
                <a:cs typeface="Arial"/>
              </a:rPr>
              <a:t>Amazing speakers with fresh content.</a:t>
            </a:r>
            <a:endParaRPr lang="en-US" sz="2400" dirty="0">
              <a:cs typeface="Calibri" panose="020F0502020204030204"/>
            </a:endParaRPr>
          </a:p>
          <a:p>
            <a:pPr marL="342900" indent="-342900">
              <a:lnSpc>
                <a:spcPct val="125000"/>
              </a:lnSpc>
              <a:buFont typeface="Wingdings" panose="05000000000000000000" pitchFamily="2" charset="2"/>
              <a:buChar char="§"/>
            </a:pPr>
            <a:r>
              <a:rPr lang="en-US" sz="2200" dirty="0">
                <a:solidFill>
                  <a:srgbClr val="121921"/>
                </a:solidFill>
                <a:latin typeface="Source Sans Pro" panose="020B0503030403020204" pitchFamily="34" charset="0"/>
                <a:ea typeface="Source Sans Pro" panose="020B0503030403020204" pitchFamily="34" charset="0"/>
                <a:cs typeface="Arial"/>
              </a:rPr>
              <a:t>A fraction of the cost of the more crowded conferences.</a:t>
            </a:r>
          </a:p>
          <a:p>
            <a:pPr>
              <a:lnSpc>
                <a:spcPct val="125000"/>
              </a:lnSpc>
            </a:pPr>
            <a:r>
              <a:rPr lang="en-US" sz="2200" dirty="0">
                <a:solidFill>
                  <a:srgbClr val="121921"/>
                </a:solidFill>
                <a:latin typeface="Source Sans Pro"/>
                <a:ea typeface="Source Sans Pro"/>
                <a:cs typeface="Arial"/>
              </a:rPr>
              <a:t>         - 3-day conference plus lodging for ~$1000 </a:t>
            </a:r>
          </a:p>
          <a:p>
            <a:pPr marL="342900" indent="-342900">
              <a:lnSpc>
                <a:spcPct val="125000"/>
              </a:lnSpc>
              <a:buFont typeface="Wingdings" panose="05000000000000000000" pitchFamily="2" charset="2"/>
              <a:buChar char="§"/>
            </a:pPr>
            <a:r>
              <a:rPr lang="en-US" sz="2200" dirty="0">
                <a:solidFill>
                  <a:srgbClr val="121921"/>
                </a:solidFill>
                <a:latin typeface="Source Sans Pro"/>
                <a:ea typeface="Source Sans Pro"/>
                <a:cs typeface="Arial"/>
              </a:rPr>
              <a:t>4</a:t>
            </a:r>
            <a:r>
              <a:rPr lang="en-US" sz="2200" baseline="30000" dirty="0">
                <a:solidFill>
                  <a:srgbClr val="121921"/>
                </a:solidFill>
                <a:latin typeface="Source Sans Pro"/>
                <a:ea typeface="Source Sans Pro"/>
                <a:cs typeface="Arial"/>
              </a:rPr>
              <a:t>th</a:t>
            </a:r>
            <a:r>
              <a:rPr lang="en-US" sz="2200" dirty="0">
                <a:solidFill>
                  <a:srgbClr val="121921"/>
                </a:solidFill>
                <a:latin typeface="Source Sans Pro"/>
                <a:ea typeface="Source Sans Pro"/>
                <a:cs typeface="Arial"/>
              </a:rPr>
              <a:t> day of pre-conference workshops available.</a:t>
            </a:r>
          </a:p>
          <a:p>
            <a:pPr marL="342900" indent="-342900">
              <a:lnSpc>
                <a:spcPct val="125000"/>
              </a:lnSpc>
              <a:buFont typeface="Wingdings" panose="05000000000000000000" pitchFamily="2" charset="2"/>
              <a:buChar char="§"/>
            </a:pPr>
            <a:r>
              <a:rPr lang="en-US" sz="2200" dirty="0">
                <a:solidFill>
                  <a:srgbClr val="121921"/>
                </a:solidFill>
                <a:latin typeface="Source Sans Pro"/>
                <a:ea typeface="Source Sans Pro"/>
                <a:cs typeface="Arial"/>
              </a:rPr>
              <a:t>Kalahari Resort Poconos – easy drive from major NE cities.</a:t>
            </a:r>
            <a:endParaRPr lang="en-US" sz="2200" dirty="0">
              <a:solidFill>
                <a:srgbClr val="121921"/>
              </a:solidFill>
              <a:latin typeface="Source Sans Pro"/>
              <a:ea typeface="Source Sans Pro"/>
              <a:cs typeface="Calibri"/>
            </a:endParaRPr>
          </a:p>
          <a:p>
            <a:pPr marL="342900" indent="-342900">
              <a:lnSpc>
                <a:spcPct val="125000"/>
              </a:lnSpc>
              <a:buFont typeface="Wingdings" panose="05000000000000000000" pitchFamily="2" charset="2"/>
              <a:buChar char="§"/>
            </a:pPr>
            <a:r>
              <a:rPr lang="en-US" sz="2200" dirty="0">
                <a:solidFill>
                  <a:srgbClr val="121921"/>
                </a:solidFill>
                <a:latin typeface="Source Sans Pro"/>
                <a:ea typeface="Source Sans Pro"/>
                <a:cs typeface="Arial"/>
              </a:rPr>
              <a:t>World-class keynote speakers.</a:t>
            </a:r>
          </a:p>
          <a:p>
            <a:pPr marL="342900" indent="-342900">
              <a:lnSpc>
                <a:spcPct val="125000"/>
              </a:lnSpc>
              <a:buFont typeface="Wingdings" panose="05000000000000000000" pitchFamily="2" charset="2"/>
              <a:buChar char="§"/>
            </a:pPr>
            <a:r>
              <a:rPr lang="en-US" sz="2200" dirty="0">
                <a:solidFill>
                  <a:srgbClr val="121921"/>
                </a:solidFill>
                <a:latin typeface="Source Sans Pro"/>
                <a:ea typeface="Source Sans Pro"/>
                <a:cs typeface="Arial"/>
              </a:rPr>
              <a:t>In addition to the sessions, you get a great hallway track,                                                                amazing food, attendee Welcome Reception, Game Night &amp; more!</a:t>
            </a:r>
          </a:p>
          <a:p>
            <a:pPr marL="342900" indent="-342900">
              <a:lnSpc>
                <a:spcPct val="125000"/>
              </a:lnSpc>
              <a:buFont typeface="Wingdings" panose="05000000000000000000" pitchFamily="2" charset="2"/>
              <a:buChar char="§"/>
            </a:pPr>
            <a:r>
              <a:rPr lang="en-US" sz="2200" dirty="0">
                <a:solidFill>
                  <a:srgbClr val="121921"/>
                </a:solidFill>
                <a:latin typeface="Source Sans Pro"/>
                <a:ea typeface="Source Sans Pro"/>
                <a:cs typeface="Arial"/>
              </a:rPr>
              <a:t>Family Day Friday - full day of kids' sessions, free for attendees' families.</a:t>
            </a:r>
          </a:p>
          <a:p>
            <a:pPr marL="342900" indent="-342900">
              <a:lnSpc>
                <a:spcPct val="125000"/>
              </a:lnSpc>
              <a:buFont typeface="Wingdings" panose="05000000000000000000" pitchFamily="2" charset="2"/>
              <a:buChar char="§"/>
            </a:pPr>
            <a:r>
              <a:rPr lang="en-US" sz="2200" dirty="0">
                <a:solidFill>
                  <a:srgbClr val="121921"/>
                </a:solidFill>
                <a:latin typeface="Source Sans Pro"/>
                <a:ea typeface="Source Sans Pro"/>
                <a:cs typeface="Arial"/>
              </a:rPr>
              <a:t>Discounted hotel rooms with free water park access: stay, learn &amp; play all week!</a:t>
            </a:r>
          </a:p>
        </p:txBody>
      </p:sp>
      <p:sp>
        <p:nvSpPr>
          <p:cNvPr id="9" name="TextBox 8">
            <a:extLst>
              <a:ext uri="{FF2B5EF4-FFF2-40B4-BE49-F238E27FC236}">
                <a16:creationId xmlns:a16="http://schemas.microsoft.com/office/drawing/2014/main" id="{3E93AAE9-B6FF-416F-900F-43D38126E2F1}"/>
              </a:ext>
            </a:extLst>
          </p:cNvPr>
          <p:cNvSpPr txBox="1"/>
          <p:nvPr/>
        </p:nvSpPr>
        <p:spPr>
          <a:xfrm>
            <a:off x="3313691" y="6194580"/>
            <a:ext cx="556461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rgbClr val="121921"/>
                </a:solidFill>
                <a:latin typeface="Source Sans Pro Black" panose="020B0803030403020204" pitchFamily="34" charset="0"/>
                <a:ea typeface="Source Sans Pro" panose="020B0503030403020204" pitchFamily="34" charset="0"/>
                <a:cs typeface="Segoe UI"/>
                <a:hlinkClick r:id="rId4">
                  <a:extLst>
                    <a:ext uri="{A12FA001-AC4F-418D-AE19-62706E023703}">
                      <ahyp:hlinkClr xmlns:ahyp="http://schemas.microsoft.com/office/drawing/2018/hyperlinkcolor" val="tx"/>
                    </a:ext>
                  </a:extLst>
                </a:hlinkClick>
              </a:rPr>
              <a:t>https://techbash.com</a:t>
            </a:r>
            <a:r>
              <a:rPr lang="en-US" sz="2400" dirty="0">
                <a:solidFill>
                  <a:srgbClr val="121921"/>
                </a:solidFill>
                <a:latin typeface="Source Sans Pro" panose="020B0503030403020204" pitchFamily="34" charset="0"/>
                <a:ea typeface="Source Sans Pro" panose="020B0503030403020204" pitchFamily="34" charset="0"/>
              </a:rPr>
              <a:t> or </a:t>
            </a:r>
            <a:r>
              <a:rPr lang="en-US" sz="2400" dirty="0">
                <a:solidFill>
                  <a:srgbClr val="121921"/>
                </a:solidFill>
                <a:latin typeface="Source Sans Pro Black" panose="020B0803030403020204" pitchFamily="34" charset="0"/>
                <a:ea typeface="Source Sans Pro" panose="020B0503030403020204" pitchFamily="34" charset="0"/>
              </a:rPr>
              <a:t>@techbash</a:t>
            </a:r>
            <a:endParaRPr lang="en-US" sz="2400" dirty="0">
              <a:solidFill>
                <a:srgbClr val="121921"/>
              </a:solidFill>
              <a:latin typeface="Source Sans Pro Black" panose="020B0803030403020204" pitchFamily="34" charset="0"/>
              <a:ea typeface="Source Sans Pro" panose="020B0503030403020204" pitchFamily="34" charset="0"/>
              <a:cs typeface="Calibri"/>
            </a:endParaRPr>
          </a:p>
        </p:txBody>
      </p:sp>
      <p:pic>
        <p:nvPicPr>
          <p:cNvPr id="10" name="Picture 10" descr="A picture containing indoor, building, table&#10;&#10;Description generated with high confidence">
            <a:extLst>
              <a:ext uri="{FF2B5EF4-FFF2-40B4-BE49-F238E27FC236}">
                <a16:creationId xmlns:a16="http://schemas.microsoft.com/office/drawing/2014/main" id="{A92F3EB1-8376-4601-B443-DFB7DE3FFAA7}"/>
              </a:ext>
            </a:extLst>
          </p:cNvPr>
          <p:cNvPicPr>
            <a:picLocks noChangeAspect="1"/>
          </p:cNvPicPr>
          <p:nvPr/>
        </p:nvPicPr>
        <p:blipFill>
          <a:blip r:embed="rId5"/>
          <a:stretch>
            <a:fillRect/>
          </a:stretch>
        </p:blipFill>
        <p:spPr>
          <a:xfrm>
            <a:off x="10663238" y="4077181"/>
            <a:ext cx="1371600" cy="1695450"/>
          </a:xfrm>
          <a:prstGeom prst="rect">
            <a:avLst/>
          </a:prstGeom>
        </p:spPr>
      </p:pic>
      <p:pic>
        <p:nvPicPr>
          <p:cNvPr id="5" name="Picture 4" descr="A close up of a logo&#10;&#10;Description automatically generated">
            <a:extLst>
              <a:ext uri="{FF2B5EF4-FFF2-40B4-BE49-F238E27FC236}">
                <a16:creationId xmlns:a16="http://schemas.microsoft.com/office/drawing/2014/main" id="{5750C9C9-120D-4C81-BB23-3B8D109EA19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 y="1058824"/>
            <a:ext cx="12192000" cy="71717"/>
          </a:xfrm>
          <a:prstGeom prst="rect">
            <a:avLst/>
          </a:prstGeom>
        </p:spPr>
      </p:pic>
      <p:pic>
        <p:nvPicPr>
          <p:cNvPr id="11" name="Picture 10">
            <a:extLst>
              <a:ext uri="{FF2B5EF4-FFF2-40B4-BE49-F238E27FC236}">
                <a16:creationId xmlns:a16="http://schemas.microsoft.com/office/drawing/2014/main" id="{E2AA25F2-6048-4660-B47E-23A873B0ADF3}"/>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p:blipFill>
        <p:spPr>
          <a:xfrm>
            <a:off x="174593" y="136187"/>
            <a:ext cx="3977356" cy="772662"/>
          </a:xfrm>
          <a:prstGeom prst="rect">
            <a:avLst/>
          </a:prstGeom>
        </p:spPr>
      </p:pic>
      <p:sp>
        <p:nvSpPr>
          <p:cNvPr id="12" name="TextBox 11">
            <a:extLst>
              <a:ext uri="{FF2B5EF4-FFF2-40B4-BE49-F238E27FC236}">
                <a16:creationId xmlns:a16="http://schemas.microsoft.com/office/drawing/2014/main" id="{938AB65C-AA84-47D6-9062-85EA15816E10}"/>
              </a:ext>
            </a:extLst>
          </p:cNvPr>
          <p:cNvSpPr txBox="1"/>
          <p:nvPr/>
        </p:nvSpPr>
        <p:spPr>
          <a:xfrm>
            <a:off x="4230877" y="302926"/>
            <a:ext cx="788219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r"/>
            <a:r>
              <a:rPr lang="en-US" sz="3200" dirty="0">
                <a:solidFill>
                  <a:srgbClr val="121921"/>
                </a:solidFill>
                <a:latin typeface="Oswald"/>
                <a:cs typeface="Segoe UI"/>
              </a:rPr>
              <a:t>September 24-27, 2024 | Pocono Manor, PA</a:t>
            </a:r>
            <a:endParaRPr lang="en-US" sz="3200" dirty="0">
              <a:solidFill>
                <a:srgbClr val="121921"/>
              </a:solidFill>
              <a:latin typeface="Oswald"/>
              <a:cs typeface="Calibri"/>
            </a:endParaRPr>
          </a:p>
        </p:txBody>
      </p:sp>
    </p:spTree>
    <p:extLst>
      <p:ext uri="{BB962C8B-B14F-4D97-AF65-F5344CB8AC3E}">
        <p14:creationId xmlns:p14="http://schemas.microsoft.com/office/powerpoint/2010/main" val="3575180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BBE3C20-A0C9-C2AA-2014-30F0E3AD9181}"/>
              </a:ext>
            </a:extLst>
          </p:cNvPr>
          <p:cNvSpPr>
            <a:spLocks noGrp="1"/>
          </p:cNvSpPr>
          <p:nvPr>
            <p:ph type="title"/>
          </p:nvPr>
        </p:nvSpPr>
        <p:spPr>
          <a:xfrm>
            <a:off x="1539116" y="864108"/>
            <a:ext cx="3073914" cy="5120639"/>
          </a:xfrm>
        </p:spPr>
        <p:txBody>
          <a:bodyPr>
            <a:normAutofit/>
          </a:bodyPr>
          <a:lstStyle/>
          <a:p>
            <a:pPr algn="r"/>
            <a:r>
              <a:rPr lang="en-US">
                <a:solidFill>
                  <a:schemeClr val="tx1">
                    <a:lumMod val="85000"/>
                    <a:lumOff val="15000"/>
                  </a:schemeClr>
                </a:solidFill>
              </a:rPr>
              <a:t>Agenda</a:t>
            </a:r>
          </a:p>
        </p:txBody>
      </p:sp>
      <p:sp>
        <p:nvSpPr>
          <p:cNvPr id="10" name="Rectangle 9">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8B32A64-DE4B-77E4-9EB3-6826AE4FB7F6}"/>
              </a:ext>
            </a:extLst>
          </p:cNvPr>
          <p:cNvSpPr>
            <a:spLocks noGrp="1"/>
          </p:cNvSpPr>
          <p:nvPr>
            <p:ph idx="1"/>
          </p:nvPr>
        </p:nvSpPr>
        <p:spPr>
          <a:xfrm>
            <a:off x="5289229" y="864108"/>
            <a:ext cx="5910677" cy="5120640"/>
          </a:xfrm>
        </p:spPr>
        <p:txBody>
          <a:bodyPr>
            <a:normAutofit/>
          </a:bodyPr>
          <a:lstStyle/>
          <a:p>
            <a:r>
              <a:rPr lang="en-US" dirty="0"/>
              <a:t>Overview of WinUI 3 &amp; Windows App SDK</a:t>
            </a:r>
          </a:p>
          <a:p>
            <a:r>
              <a:rPr lang="en-US" dirty="0"/>
              <a:t>Creating a new WinUI 3 project</a:t>
            </a:r>
          </a:p>
          <a:p>
            <a:r>
              <a:rPr lang="en-US" dirty="0"/>
              <a:t>Working with controls &amp; styles</a:t>
            </a:r>
          </a:p>
          <a:p>
            <a:r>
              <a:rPr lang="en-US" dirty="0"/>
              <a:t>Model-View-</a:t>
            </a:r>
            <a:r>
              <a:rPr lang="en-US" dirty="0" err="1"/>
              <a:t>ViewModel</a:t>
            </a:r>
            <a:r>
              <a:rPr lang="en-US" dirty="0"/>
              <a:t> with the MVVM Toolkit</a:t>
            </a:r>
          </a:p>
          <a:p>
            <a:r>
              <a:rPr lang="en-US" dirty="0"/>
              <a:t>Leveraging Windows Community Toolkit controls</a:t>
            </a:r>
          </a:p>
          <a:p>
            <a:r>
              <a:rPr lang="en-US" dirty="0"/>
              <a:t>Windows App SDK notifications API</a:t>
            </a:r>
          </a:p>
          <a:p>
            <a:r>
              <a:rPr lang="en-US" dirty="0"/>
              <a:t>Interop options – XAML Islands and WebView 2</a:t>
            </a:r>
          </a:p>
          <a:p>
            <a:r>
              <a:rPr lang="en-US" dirty="0"/>
              <a:t>Discussing deployment options</a:t>
            </a:r>
          </a:p>
          <a:p>
            <a:r>
              <a:rPr lang="en-US" dirty="0"/>
              <a:t>Cross-platform app demo</a:t>
            </a:r>
          </a:p>
          <a:p>
            <a:r>
              <a:rPr lang="en-US" dirty="0"/>
              <a:t>WinUI 3 roadmap</a:t>
            </a:r>
          </a:p>
        </p:txBody>
      </p:sp>
      <p:sp>
        <p:nvSpPr>
          <p:cNvPr id="14" name="Rectangle 13">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4333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DC4F84-175A-4AB1-916C-1E5796E1E0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ow angle view of modern skyscrapers rising straight up against a dramatic sky">
            <a:extLst>
              <a:ext uri="{FF2B5EF4-FFF2-40B4-BE49-F238E27FC236}">
                <a16:creationId xmlns:a16="http://schemas.microsoft.com/office/drawing/2014/main" id="{DDC8A5D1-2AAD-28E0-7672-7F2CC38D080C}"/>
              </a:ext>
            </a:extLst>
          </p:cNvPr>
          <p:cNvPicPr>
            <a:picLocks noChangeAspect="1"/>
          </p:cNvPicPr>
          <p:nvPr/>
        </p:nvPicPr>
        <p:blipFill rotWithShape="1">
          <a:blip r:embed="rId3">
            <a:alphaModFix amt="2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16CC48A1-52D1-C48F-58CD-BDEF4F06CEE8}"/>
              </a:ext>
            </a:extLst>
          </p:cNvPr>
          <p:cNvSpPr>
            <a:spLocks noGrp="1"/>
          </p:cNvSpPr>
          <p:nvPr>
            <p:ph type="title"/>
          </p:nvPr>
        </p:nvSpPr>
        <p:spPr>
          <a:xfrm>
            <a:off x="252918" y="1123837"/>
            <a:ext cx="3051113" cy="4601183"/>
          </a:xfrm>
        </p:spPr>
        <p:txBody>
          <a:bodyPr>
            <a:normAutofit/>
          </a:bodyPr>
          <a:lstStyle/>
          <a:p>
            <a:r>
              <a:rPr lang="en-US">
                <a:solidFill>
                  <a:schemeClr val="tx1"/>
                </a:solidFill>
              </a:rPr>
              <a:t>Overview of WinUI 3 &amp; Windows App SDK</a:t>
            </a:r>
          </a:p>
        </p:txBody>
      </p:sp>
      <p:sp>
        <p:nvSpPr>
          <p:cNvPr id="3" name="Content Placeholder 2">
            <a:extLst>
              <a:ext uri="{FF2B5EF4-FFF2-40B4-BE49-F238E27FC236}">
                <a16:creationId xmlns:a16="http://schemas.microsoft.com/office/drawing/2014/main" id="{FE122E68-E537-D0BA-E298-B3F0DC976474}"/>
              </a:ext>
            </a:extLst>
          </p:cNvPr>
          <p:cNvSpPr>
            <a:spLocks noGrp="1"/>
          </p:cNvSpPr>
          <p:nvPr>
            <p:ph idx="1"/>
          </p:nvPr>
        </p:nvSpPr>
        <p:spPr>
          <a:xfrm>
            <a:off x="3869268" y="864108"/>
            <a:ext cx="7315200" cy="5120640"/>
          </a:xfrm>
        </p:spPr>
        <p:txBody>
          <a:bodyPr>
            <a:normAutofit/>
          </a:bodyPr>
          <a:lstStyle/>
          <a:p>
            <a:r>
              <a:rPr lang="en-US">
                <a:solidFill>
                  <a:schemeClr val="tx1"/>
                </a:solidFill>
              </a:rPr>
              <a:t>WinUI 3 is part of the Windows App SDK (originally codenamed Project Reunion)</a:t>
            </a:r>
          </a:p>
          <a:p>
            <a:r>
              <a:rPr lang="en-US">
                <a:solidFill>
                  <a:schemeClr val="tx1"/>
                </a:solidFill>
              </a:rPr>
              <a:t>Windows App SDK 1.0 released in March 2021</a:t>
            </a:r>
          </a:p>
          <a:p>
            <a:r>
              <a:rPr lang="en-US">
                <a:solidFill>
                  <a:schemeClr val="tx1"/>
                </a:solidFill>
              </a:rPr>
              <a:t>Separated from Windows SDK dependencies</a:t>
            </a:r>
          </a:p>
          <a:p>
            <a:r>
              <a:rPr lang="en-US">
                <a:solidFill>
                  <a:schemeClr val="tx1"/>
                </a:solidFill>
              </a:rPr>
              <a:t>Built on modern .NET runtime  - build apps on .NET 8</a:t>
            </a:r>
          </a:p>
          <a:p>
            <a:r>
              <a:rPr lang="en-US">
                <a:solidFill>
                  <a:schemeClr val="tx1"/>
                </a:solidFill>
              </a:rPr>
              <a:t>Create apps in XAML &amp; C# or C++</a:t>
            </a:r>
          </a:p>
          <a:p>
            <a:r>
              <a:rPr lang="en-US">
                <a:solidFill>
                  <a:schemeClr val="tx1"/>
                </a:solidFill>
              </a:rPr>
              <a:t>Latest release - Windows App SDK 1.5</a:t>
            </a:r>
          </a:p>
          <a:p>
            <a:r>
              <a:rPr lang="en-US">
                <a:solidFill>
                  <a:schemeClr val="tx1"/>
                </a:solidFill>
              </a:rPr>
              <a:t>Compare to other Windows development options on Microsoft Learn: </a:t>
            </a:r>
            <a:r>
              <a:rPr lang="en-US">
                <a:solidFill>
                  <a:schemeClr val="tx1"/>
                </a:solidFill>
                <a:hlinkClick r:id="rId4"/>
              </a:rPr>
              <a:t>https://learn.microsoft.com/windows/apps/get-started/dev-options</a:t>
            </a:r>
            <a:endParaRPr lang="en-US">
              <a:solidFill>
                <a:schemeClr val="tx1"/>
              </a:solidFill>
            </a:endParaRPr>
          </a:p>
          <a:p>
            <a:r>
              <a:rPr lang="en-US">
                <a:solidFill>
                  <a:schemeClr val="tx1"/>
                </a:solidFill>
              </a:rPr>
              <a:t>Open source (read-only, no PRs) on GitHub: </a:t>
            </a:r>
            <a:r>
              <a:rPr lang="en-US">
                <a:solidFill>
                  <a:schemeClr val="tx1"/>
                </a:solidFill>
                <a:hlinkClick r:id="rId5"/>
              </a:rPr>
              <a:t>https://github.com/microsoft/microsoft-ui-xaml/tree/winui3/release/1.5-stable</a:t>
            </a:r>
            <a:r>
              <a:rPr lang="en-US">
                <a:solidFill>
                  <a:schemeClr val="tx1"/>
                </a:solidFill>
              </a:rPr>
              <a:t> </a:t>
            </a:r>
          </a:p>
        </p:txBody>
      </p:sp>
    </p:spTree>
    <p:extLst>
      <p:ext uri="{BB962C8B-B14F-4D97-AF65-F5344CB8AC3E}">
        <p14:creationId xmlns:p14="http://schemas.microsoft.com/office/powerpoint/2010/main" val="160610916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DF7C9B3-01BE-4D46-ACA2-312DFE36A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2000"/>
            <a:ext cx="3443591" cy="534003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01FADB00-46B3-3C5A-C0EB-C8FD0E70DA01}"/>
              </a:ext>
            </a:extLst>
          </p:cNvPr>
          <p:cNvSpPr>
            <a:spLocks noGrp="1"/>
          </p:cNvSpPr>
          <p:nvPr>
            <p:ph type="title"/>
          </p:nvPr>
        </p:nvSpPr>
        <p:spPr>
          <a:xfrm>
            <a:off x="252919" y="1123837"/>
            <a:ext cx="2947482" cy="4601183"/>
          </a:xfrm>
        </p:spPr>
        <p:txBody>
          <a:bodyPr>
            <a:normAutofit/>
          </a:bodyPr>
          <a:lstStyle/>
          <a:p>
            <a:r>
              <a:rPr lang="en-US">
                <a:solidFill>
                  <a:schemeClr val="bg1"/>
                </a:solidFill>
              </a:rPr>
              <a:t>Demo</a:t>
            </a:r>
          </a:p>
        </p:txBody>
      </p:sp>
      <p:graphicFrame>
        <p:nvGraphicFramePr>
          <p:cNvPr id="5" name="Content Placeholder 2">
            <a:extLst>
              <a:ext uri="{FF2B5EF4-FFF2-40B4-BE49-F238E27FC236}">
                <a16:creationId xmlns:a16="http://schemas.microsoft.com/office/drawing/2014/main" id="{FF512883-5CA8-59D6-5C8B-CE6713D7A1D1}"/>
              </a:ext>
            </a:extLst>
          </p:cNvPr>
          <p:cNvGraphicFramePr>
            <a:graphicFrameLocks noGrp="1"/>
          </p:cNvGraphicFramePr>
          <p:nvPr>
            <p:ph idx="1"/>
            <p:extLst>
              <p:ext uri="{D42A27DB-BD31-4B8C-83A1-F6EECF244321}">
                <p14:modId xmlns:p14="http://schemas.microsoft.com/office/powerpoint/2010/main" val="1900456092"/>
              </p:ext>
            </p:extLst>
          </p:nvPr>
        </p:nvGraphicFramePr>
        <p:xfrm>
          <a:off x="4059935" y="758952"/>
          <a:ext cx="7104549" cy="53309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87718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DC4F84-175A-4AB1-916C-1E5796E1E0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3D box skeletons">
            <a:extLst>
              <a:ext uri="{FF2B5EF4-FFF2-40B4-BE49-F238E27FC236}">
                <a16:creationId xmlns:a16="http://schemas.microsoft.com/office/drawing/2014/main" id="{DA91E48D-B750-AB31-1F38-B07BED927B26}"/>
              </a:ext>
            </a:extLst>
          </p:cNvPr>
          <p:cNvPicPr>
            <a:picLocks noChangeAspect="1"/>
          </p:cNvPicPr>
          <p:nvPr/>
        </p:nvPicPr>
        <p:blipFill rotWithShape="1">
          <a:blip r:embed="rId3">
            <a:alphaModFix amt="25000"/>
          </a:blip>
          <a:srcRect t="8372" b="7358"/>
          <a:stretch/>
        </p:blipFill>
        <p:spPr>
          <a:xfrm>
            <a:off x="20" y="10"/>
            <a:ext cx="12191980" cy="6857990"/>
          </a:xfrm>
          <a:prstGeom prst="rect">
            <a:avLst/>
          </a:prstGeom>
        </p:spPr>
      </p:pic>
      <p:sp>
        <p:nvSpPr>
          <p:cNvPr id="2" name="Title 1">
            <a:extLst>
              <a:ext uri="{FF2B5EF4-FFF2-40B4-BE49-F238E27FC236}">
                <a16:creationId xmlns:a16="http://schemas.microsoft.com/office/drawing/2014/main" id="{720081B1-5BB4-6F1E-19BF-7BC1D94AA64B}"/>
              </a:ext>
            </a:extLst>
          </p:cNvPr>
          <p:cNvSpPr>
            <a:spLocks noGrp="1"/>
          </p:cNvSpPr>
          <p:nvPr>
            <p:ph type="title"/>
          </p:nvPr>
        </p:nvSpPr>
        <p:spPr>
          <a:xfrm>
            <a:off x="252918" y="1123837"/>
            <a:ext cx="3051113" cy="4601183"/>
          </a:xfrm>
        </p:spPr>
        <p:txBody>
          <a:bodyPr>
            <a:normAutofit/>
          </a:bodyPr>
          <a:lstStyle/>
          <a:p>
            <a:r>
              <a:rPr lang="en-US">
                <a:solidFill>
                  <a:schemeClr val="tx1"/>
                </a:solidFill>
              </a:rPr>
              <a:t>Leveraging the Windows Community Toolkit</a:t>
            </a:r>
          </a:p>
        </p:txBody>
      </p:sp>
      <p:sp>
        <p:nvSpPr>
          <p:cNvPr id="3" name="Content Placeholder 2">
            <a:extLst>
              <a:ext uri="{FF2B5EF4-FFF2-40B4-BE49-F238E27FC236}">
                <a16:creationId xmlns:a16="http://schemas.microsoft.com/office/drawing/2014/main" id="{58DD9F3A-0609-6305-2599-F7BABC07AEB5}"/>
              </a:ext>
            </a:extLst>
          </p:cNvPr>
          <p:cNvSpPr>
            <a:spLocks noGrp="1"/>
          </p:cNvSpPr>
          <p:nvPr>
            <p:ph idx="1"/>
          </p:nvPr>
        </p:nvSpPr>
        <p:spPr>
          <a:xfrm>
            <a:off x="3869268" y="864108"/>
            <a:ext cx="7315200" cy="5120640"/>
          </a:xfrm>
        </p:spPr>
        <p:txBody>
          <a:bodyPr>
            <a:normAutofit/>
          </a:bodyPr>
          <a:lstStyle/>
          <a:p>
            <a:r>
              <a:rPr lang="en-US" dirty="0">
                <a:solidFill>
                  <a:schemeClr val="tx1"/>
                </a:solidFill>
              </a:rPr>
              <a:t>WinUI 2, WinUI 3, and Uno Platform</a:t>
            </a:r>
          </a:p>
          <a:p>
            <a:r>
              <a:rPr lang="en-US" dirty="0">
                <a:solidFill>
                  <a:schemeClr val="tx1"/>
                </a:solidFill>
              </a:rPr>
              <a:t>Animations, Triggers, Behaviors, Controls, and other Helpers</a:t>
            </a:r>
          </a:p>
          <a:p>
            <a:r>
              <a:rPr lang="en-US" dirty="0">
                <a:solidFill>
                  <a:schemeClr val="tx1"/>
                </a:solidFill>
              </a:rPr>
              <a:t>Open source on GitHub: </a:t>
            </a:r>
            <a:r>
              <a:rPr lang="en-US" dirty="0">
                <a:solidFill>
                  <a:schemeClr val="tx1"/>
                </a:solidFill>
                <a:hlinkClick r:id="rId4"/>
              </a:rPr>
              <a:t>https://github.com/CommunityToolkit/Windows</a:t>
            </a:r>
            <a:endParaRPr lang="en-US" dirty="0">
              <a:solidFill>
                <a:schemeClr val="tx1"/>
              </a:solidFill>
            </a:endParaRPr>
          </a:p>
          <a:p>
            <a:r>
              <a:rPr lang="en-US" dirty="0">
                <a:solidFill>
                  <a:schemeClr val="tx1"/>
                </a:solidFill>
              </a:rPr>
              <a:t>Documentation on Microsoft Learn: </a:t>
            </a:r>
            <a:r>
              <a:rPr lang="en-US" dirty="0">
                <a:solidFill>
                  <a:schemeClr val="tx1"/>
                </a:solidFill>
                <a:hlinkClick r:id="rId5"/>
              </a:rPr>
              <a:t>https://learn.microsoft.com/dotnet/communitytoolkit/windows/</a:t>
            </a:r>
            <a:endParaRPr lang="en-US" dirty="0">
              <a:solidFill>
                <a:schemeClr val="tx1"/>
              </a:solidFill>
            </a:endParaRPr>
          </a:p>
          <a:p>
            <a:r>
              <a:rPr lang="en-US" dirty="0">
                <a:solidFill>
                  <a:schemeClr val="tx1"/>
                </a:solidFill>
              </a:rPr>
              <a:t>Windows Community Toolkit Gallery app on the Microsoft Store: </a:t>
            </a:r>
            <a:r>
              <a:rPr lang="en-US" dirty="0">
                <a:solidFill>
                  <a:schemeClr val="tx1"/>
                </a:solidFill>
                <a:hlinkClick r:id="rId6"/>
              </a:rPr>
              <a:t>https://www.microsoft.com/store/apps/9nblggh4tlcq</a:t>
            </a:r>
            <a:endParaRPr lang="en-US" dirty="0">
              <a:solidFill>
                <a:schemeClr val="tx1"/>
              </a:solidFill>
            </a:endParaRPr>
          </a:p>
          <a:p>
            <a:r>
              <a:rPr lang="en-US" dirty="0">
                <a:solidFill>
                  <a:schemeClr val="tx1"/>
                </a:solidFill>
              </a:rPr>
              <a:t>Demo – Viewing the gallery and using toolkit controls in an app</a:t>
            </a:r>
          </a:p>
        </p:txBody>
      </p:sp>
    </p:spTree>
    <p:extLst>
      <p:ext uri="{BB962C8B-B14F-4D97-AF65-F5344CB8AC3E}">
        <p14:creationId xmlns:p14="http://schemas.microsoft.com/office/powerpoint/2010/main" val="2017393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7115F77-2FAE-4CA7-9A7F-10D5F2C8F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5CD4C046-A04C-46CC-AFA3-6B0621F62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21" name="Rectangle 20">
            <a:extLst>
              <a:ext uri="{FF2B5EF4-FFF2-40B4-BE49-F238E27FC236}">
                <a16:creationId xmlns:a16="http://schemas.microsoft.com/office/drawing/2014/main" id="{9FDD9264-A478-4B82-A891-2BEA8BF9F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descr="Woman peeking out a window">
            <a:extLst>
              <a:ext uri="{FF2B5EF4-FFF2-40B4-BE49-F238E27FC236}">
                <a16:creationId xmlns:a16="http://schemas.microsoft.com/office/drawing/2014/main" id="{1B28A8E3-95BB-3135-EBEE-8F12C60B185C}"/>
              </a:ext>
            </a:extLst>
          </p:cNvPr>
          <p:cNvPicPr>
            <a:picLocks noChangeAspect="1"/>
          </p:cNvPicPr>
          <p:nvPr/>
        </p:nvPicPr>
        <p:blipFill rotWithShape="1">
          <a:blip r:embed="rId3"/>
          <a:srcRect t="15709" r="-1" b="-1"/>
          <a:stretch/>
        </p:blipFill>
        <p:spPr>
          <a:xfrm>
            <a:off x="20" y="-1"/>
            <a:ext cx="12188932" cy="6858000"/>
          </a:xfrm>
          <a:prstGeom prst="rect">
            <a:avLst/>
          </a:prstGeom>
        </p:spPr>
      </p:pic>
      <p:sp>
        <p:nvSpPr>
          <p:cNvPr id="23" name="Rectangle 22">
            <a:extLst>
              <a:ext uri="{FF2B5EF4-FFF2-40B4-BE49-F238E27FC236}">
                <a16:creationId xmlns:a16="http://schemas.microsoft.com/office/drawing/2014/main" id="{C4D755E9-CEF5-43A7-A514-4664F25F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249A918-070A-AEDE-EDA6-EDDFE5810404}"/>
              </a:ext>
            </a:extLst>
          </p:cNvPr>
          <p:cNvSpPr>
            <a:spLocks noGrp="1"/>
          </p:cNvSpPr>
          <p:nvPr>
            <p:ph type="title"/>
          </p:nvPr>
        </p:nvSpPr>
        <p:spPr>
          <a:xfrm>
            <a:off x="643467" y="1298448"/>
            <a:ext cx="3685070" cy="3255264"/>
          </a:xfrm>
        </p:spPr>
        <p:txBody>
          <a:bodyPr vert="horz" lIns="91440" tIns="45720" rIns="91440" bIns="45720" rtlCol="0" anchor="b">
            <a:normAutofit/>
          </a:bodyPr>
          <a:lstStyle/>
          <a:p>
            <a:r>
              <a:rPr lang="en-US" sz="4400" spc="-100"/>
              <a:t>Demo</a:t>
            </a:r>
          </a:p>
        </p:txBody>
      </p:sp>
      <p:sp>
        <p:nvSpPr>
          <p:cNvPr id="3" name="Content Placeholder 2">
            <a:extLst>
              <a:ext uri="{FF2B5EF4-FFF2-40B4-BE49-F238E27FC236}">
                <a16:creationId xmlns:a16="http://schemas.microsoft.com/office/drawing/2014/main" id="{575FE357-A16D-A06D-9FFC-4E7A7EE20E01}"/>
              </a:ext>
            </a:extLst>
          </p:cNvPr>
          <p:cNvSpPr>
            <a:spLocks noGrp="1"/>
          </p:cNvSpPr>
          <p:nvPr>
            <p:ph idx="1"/>
          </p:nvPr>
        </p:nvSpPr>
        <p:spPr>
          <a:xfrm>
            <a:off x="643467" y="4670246"/>
            <a:ext cx="3685069" cy="914400"/>
          </a:xfrm>
        </p:spPr>
        <p:txBody>
          <a:bodyPr vert="horz" lIns="91440" tIns="45720" rIns="91440" bIns="45720" rtlCol="0" anchor="t">
            <a:normAutofit/>
          </a:bodyPr>
          <a:lstStyle/>
          <a:p>
            <a:pPr marL="0" indent="0">
              <a:buNone/>
            </a:pPr>
            <a:r>
              <a:rPr lang="en-US" sz="2200">
                <a:solidFill>
                  <a:schemeClr val="accent1">
                    <a:lumMod val="20000"/>
                    <a:lumOff val="80000"/>
                  </a:schemeClr>
                </a:solidFill>
              </a:rPr>
              <a:t>Using the Windows App SDK Notifications APIs</a:t>
            </a:r>
          </a:p>
        </p:txBody>
      </p:sp>
      <p:sp>
        <p:nvSpPr>
          <p:cNvPr id="24" name="Rectangle 23">
            <a:extLst>
              <a:ext uri="{FF2B5EF4-FFF2-40B4-BE49-F238E27FC236}">
                <a16:creationId xmlns:a16="http://schemas.microsoft.com/office/drawing/2014/main" id="{2BF879CD-ED15-450F-B829-699C694D2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620322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23C2B-2054-4D8B-9E98-9190F8E05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797B5BC-9873-45F9-97D6-298FB5AF0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2000"/>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4F685EA4-5DEA-F7F0-4519-0F63D724BEEA}"/>
              </a:ext>
            </a:extLst>
          </p:cNvPr>
          <p:cNvSpPr>
            <a:spLocks noGrp="1"/>
          </p:cNvSpPr>
          <p:nvPr>
            <p:ph type="title"/>
          </p:nvPr>
        </p:nvSpPr>
        <p:spPr>
          <a:xfrm>
            <a:off x="494260" y="1683144"/>
            <a:ext cx="2774922" cy="3491712"/>
          </a:xfrm>
        </p:spPr>
        <p:txBody>
          <a:bodyPr>
            <a:normAutofit/>
          </a:bodyPr>
          <a:lstStyle/>
          <a:p>
            <a:r>
              <a:rPr lang="en-US" dirty="0"/>
              <a:t>Interop</a:t>
            </a:r>
          </a:p>
        </p:txBody>
      </p:sp>
      <p:sp>
        <p:nvSpPr>
          <p:cNvPr id="3" name="Content Placeholder 2">
            <a:extLst>
              <a:ext uri="{FF2B5EF4-FFF2-40B4-BE49-F238E27FC236}">
                <a16:creationId xmlns:a16="http://schemas.microsoft.com/office/drawing/2014/main" id="{1BEB1E82-40D2-CE39-BA50-9F06784394F0}"/>
              </a:ext>
            </a:extLst>
          </p:cNvPr>
          <p:cNvSpPr>
            <a:spLocks noGrp="1"/>
          </p:cNvSpPr>
          <p:nvPr>
            <p:ph idx="1"/>
          </p:nvPr>
        </p:nvSpPr>
        <p:spPr>
          <a:xfrm>
            <a:off x="4361606" y="1683143"/>
            <a:ext cx="6627377" cy="3491713"/>
          </a:xfrm>
        </p:spPr>
        <p:txBody>
          <a:bodyPr>
            <a:normAutofit/>
          </a:bodyPr>
          <a:lstStyle/>
          <a:p>
            <a:r>
              <a:rPr lang="en-US" sz="1400"/>
              <a:t>XAML Islands (</a:t>
            </a:r>
            <a:r>
              <a:rPr lang="en-US" sz="1400" err="1"/>
              <a:t>ContentIsland</a:t>
            </a:r>
            <a:r>
              <a:rPr lang="en-US" sz="1400"/>
              <a:t>)</a:t>
            </a:r>
          </a:p>
          <a:p>
            <a:pPr lvl="1"/>
            <a:r>
              <a:rPr lang="en-US" sz="1400"/>
              <a:t>Added in Windows App SDK 1.4</a:t>
            </a:r>
          </a:p>
          <a:p>
            <a:pPr lvl="1"/>
            <a:r>
              <a:rPr lang="en-US" sz="1400"/>
              <a:t>Currently only tested with C++ apps</a:t>
            </a:r>
          </a:p>
          <a:p>
            <a:pPr lvl="1"/>
            <a:r>
              <a:rPr lang="en-US" sz="1400"/>
              <a:t>No wrapper for WinForms / WPF use yet</a:t>
            </a:r>
          </a:p>
          <a:p>
            <a:pPr lvl="1"/>
            <a:r>
              <a:rPr lang="en-US" sz="1400"/>
              <a:t>Release notes: </a:t>
            </a:r>
            <a:r>
              <a:rPr lang="en-US" sz="1400">
                <a:hlinkClick r:id="rId3"/>
              </a:rPr>
              <a:t>https://learn.microsoft.com/en-us/windows/apps/windows-app-sdk/stable-channel#xaml-islands-no-longer-experimental</a:t>
            </a:r>
            <a:r>
              <a:rPr lang="en-US" sz="1400"/>
              <a:t> </a:t>
            </a:r>
          </a:p>
          <a:p>
            <a:r>
              <a:rPr lang="en-US" sz="1400"/>
              <a:t>WebView2 Control</a:t>
            </a:r>
          </a:p>
          <a:p>
            <a:pPr lvl="1"/>
            <a:r>
              <a:rPr lang="en-US" sz="1400"/>
              <a:t>Blazor</a:t>
            </a:r>
          </a:p>
          <a:p>
            <a:pPr lvl="1"/>
            <a:r>
              <a:rPr lang="en-US" sz="1400"/>
              <a:t>PWA</a:t>
            </a:r>
          </a:p>
          <a:p>
            <a:pPr lvl="1"/>
            <a:r>
              <a:rPr lang="en-US" sz="1400" err="1"/>
              <a:t>MapControl</a:t>
            </a:r>
            <a:r>
              <a:rPr lang="en-US" sz="1400"/>
              <a:t> is a custom WebView2</a:t>
            </a:r>
          </a:p>
          <a:p>
            <a:pPr lvl="1"/>
            <a:r>
              <a:rPr lang="en-US" sz="1400"/>
              <a:t>Get started docs: </a:t>
            </a:r>
            <a:r>
              <a:rPr lang="en-US" sz="1400">
                <a:hlinkClick r:id="rId4"/>
              </a:rPr>
              <a:t>https://learn.microsoft.com/microsoft-edge/webview2/get-started/winui</a:t>
            </a:r>
            <a:r>
              <a:rPr lang="en-US" sz="1400"/>
              <a:t> </a:t>
            </a:r>
          </a:p>
        </p:txBody>
      </p:sp>
      <p:sp>
        <p:nvSpPr>
          <p:cNvPr id="12" name="Freeform: Shape 11">
            <a:extLst>
              <a:ext uri="{FF2B5EF4-FFF2-40B4-BE49-F238E27FC236}">
                <a16:creationId xmlns:a16="http://schemas.microsoft.com/office/drawing/2014/main" id="{665C2FCD-09A4-4B4B-AA73-F330DFE91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190517" y="1056875"/>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206014649"/>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Frame</Template>
  <TotalTime>1423</TotalTime>
  <Words>2293</Words>
  <Application>Microsoft Office PowerPoint</Application>
  <PresentationFormat>Widescreen</PresentationFormat>
  <Paragraphs>187</Paragraphs>
  <Slides>13</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Calibri</vt:lpstr>
      <vt:lpstr>Corbel</vt:lpstr>
      <vt:lpstr>Oswald</vt:lpstr>
      <vt:lpstr>Source Sans Pro</vt:lpstr>
      <vt:lpstr>Source Sans Pro Black</vt:lpstr>
      <vt:lpstr>Tw Cen MT</vt:lpstr>
      <vt:lpstr>Wingdings</vt:lpstr>
      <vt:lpstr>Wingdings 2</vt:lpstr>
      <vt:lpstr>Frame</vt:lpstr>
      <vt:lpstr>Getting Started with WinUI 3 &amp; Windows App SDK</vt:lpstr>
      <vt:lpstr>Alvin Ashcraft – About me</vt:lpstr>
      <vt:lpstr>PowerPoint Presentation</vt:lpstr>
      <vt:lpstr>Agenda</vt:lpstr>
      <vt:lpstr>Overview of WinUI 3 &amp; Windows App SDK</vt:lpstr>
      <vt:lpstr>Demo</vt:lpstr>
      <vt:lpstr>Leveraging the Windows Community Toolkit</vt:lpstr>
      <vt:lpstr>Demo</vt:lpstr>
      <vt:lpstr>Interop</vt:lpstr>
      <vt:lpstr>Deployment Options</vt:lpstr>
      <vt:lpstr>Demo</vt:lpstr>
      <vt:lpstr>WinUI 3 Roadmap</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WinUI 3 &amp; Windows App SDK</dc:title>
  <dc:creator>Alvin Ashcraft</dc:creator>
  <cp:lastModifiedBy>Alvin Ashcraft</cp:lastModifiedBy>
  <cp:revision>33</cp:revision>
  <dcterms:created xsi:type="dcterms:W3CDTF">2024-02-25T14:59:56Z</dcterms:created>
  <dcterms:modified xsi:type="dcterms:W3CDTF">2024-03-20T21:23:21Z</dcterms:modified>
</cp:coreProperties>
</file>