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32"/>
  </p:notesMasterIdLst>
  <p:handoutMasterIdLst>
    <p:handoutMasterId r:id="rId33"/>
  </p:handoutMasterIdLst>
  <p:sldIdLst>
    <p:sldId id="258" r:id="rId3"/>
    <p:sldId id="259" r:id="rId4"/>
    <p:sldId id="264" r:id="rId5"/>
    <p:sldId id="277" r:id="rId6"/>
    <p:sldId id="278" r:id="rId7"/>
    <p:sldId id="279" r:id="rId8"/>
    <p:sldId id="280" r:id="rId9"/>
    <p:sldId id="281" r:id="rId10"/>
    <p:sldId id="282" r:id="rId11"/>
    <p:sldId id="283" r:id="rId12"/>
    <p:sldId id="284" r:id="rId13"/>
    <p:sldId id="285" r:id="rId14"/>
    <p:sldId id="286" r:id="rId15"/>
    <p:sldId id="287" r:id="rId16"/>
    <p:sldId id="288" r:id="rId17"/>
    <p:sldId id="289" r:id="rId18"/>
    <p:sldId id="290" r:id="rId19"/>
    <p:sldId id="291" r:id="rId20"/>
    <p:sldId id="292" r:id="rId21"/>
    <p:sldId id="293" r:id="rId22"/>
    <p:sldId id="294" r:id="rId23"/>
    <p:sldId id="297" r:id="rId24"/>
    <p:sldId id="298" r:id="rId25"/>
    <p:sldId id="295" r:id="rId26"/>
    <p:sldId id="296" r:id="rId27"/>
    <p:sldId id="299" r:id="rId28"/>
    <p:sldId id="300" r:id="rId29"/>
    <p:sldId id="301" r:id="rId30"/>
    <p:sldId id="263" r:id="rId3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FDEE17"/>
    <a:srgbClr val="3BDBC2"/>
    <a:srgbClr val="2B928C"/>
    <a:srgbClr val="F77462"/>
    <a:srgbClr val="E4DD9C"/>
    <a:srgbClr val="A2D39C"/>
    <a:srgbClr val="EAF0AC"/>
    <a:srgbClr val="6179A8"/>
    <a:srgbClr val="8064A2"/>
    <a:srgbClr val="5EA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4" autoAdjust="0"/>
    <p:restoredTop sz="78844" autoAdjust="0"/>
  </p:normalViewPr>
  <p:slideViewPr>
    <p:cSldViewPr>
      <p:cViewPr varScale="1">
        <p:scale>
          <a:sx n="133" d="100"/>
          <a:sy n="133" d="100"/>
        </p:scale>
        <p:origin x="2160" y="176"/>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a:t>
            </a:r>
            <a:r>
              <a:rPr lang="en-US" sz="1300" b="1" dirty="0" err="1">
                <a:latin typeface="Arial" pitchFamily="34" charset="0"/>
                <a:cs typeface="Arial" pitchFamily="34" charset="0"/>
              </a:rPr>
              <a:t>Chciago</a:t>
            </a:r>
            <a:r>
              <a:rPr lang="en-US" sz="1300" b="1" dirty="0">
                <a:latin typeface="Arial" pitchFamily="34" charset="0"/>
                <a:cs typeface="Arial" pitchFamily="34" charset="0"/>
              </a:rPr>
              <a:t>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Welcome to this session on contributing to the documentation on Microsoft Learn.</a:t>
            </a:r>
          </a:p>
          <a:p>
            <a:endParaRPr lang="en-US" sz="1200" dirty="0">
              <a:latin typeface="Calibri"/>
              <a:cs typeface="Calibri"/>
            </a:endParaRPr>
          </a:p>
          <a:p>
            <a:r>
              <a:rPr lang="en-US" sz="1200" dirty="0">
                <a:latin typeface="Calibri"/>
                <a:cs typeface="Calibri"/>
              </a:rPr>
              <a:t>I’ve given this presentation to some Microsoft MVPs on a call before last year’s MVP Summit. We wanted to prepare them for a pre-summit session where they had the opportunity to contribute to different product areas in the docs. It was well-received, so I decided to adapt it to present publicly to developers. It’s nearly the same material with some updates. I had to remove some internal metrics data.</a:t>
            </a:r>
          </a:p>
          <a:p>
            <a:endParaRPr lang="en-US" sz="1200" dirty="0">
              <a:latin typeface="Calibri"/>
              <a:cs typeface="Calibri"/>
            </a:endParaRPr>
          </a:p>
          <a:p>
            <a:r>
              <a:rPr lang="en-US" sz="1200" dirty="0">
                <a:latin typeface="Calibri"/>
                <a:cs typeface="Calibri"/>
              </a:rPr>
              <a:t>So, let's kick things off!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725" lvl="1" indent="-105410">
              <a:defRPr/>
            </a:pPr>
            <a:r>
              <a:rPr lang="en-US" sz="1200" dirty="0">
                <a:latin typeface="Segoe UI"/>
                <a:cs typeface="Segoe UI"/>
              </a:rPr>
              <a:t>So, let’s say you know you’ve got a documentation issue to suggest. Think of this as letting us know: "Something’s wrong with the docs here. Please fix it."</a:t>
            </a:r>
          </a:p>
          <a:p>
            <a:pPr marL="457200" lvl="1" indent="0" defTabSz="914400">
              <a:lnSpc>
                <a:spcPct val="100000"/>
              </a:lnSpc>
              <a:spcAft>
                <a:spcPts val="0"/>
              </a:spcAft>
              <a:buNone/>
              <a:defRPr/>
            </a:pPr>
            <a:r>
              <a:rPr lang="en-US" sz="1200" dirty="0">
                <a:latin typeface="Segoe UI"/>
                <a:cs typeface="Segoe UI"/>
              </a:rPr>
              <a:t>We have goals to address these issues in a timely manner, but issues are triaged and can sometimes take days or weeks to get a satisfactory resolution. We will sometimes close an issue, noting that we have created an internal work item to address the issue and later circle back to leave a comment when it's been resolved.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Not all issues become a documentation change.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a:cs typeface="Segoe UI"/>
            </a:endParaRPr>
          </a:p>
          <a:p>
            <a:pPr marL="212725" lvl="1" indent="-105410">
              <a:defRPr/>
            </a:pPr>
            <a:r>
              <a:rPr lang="en-US" sz="1200" dirty="0">
                <a:latin typeface="Segoe UI"/>
                <a:cs typeface="Segoe UI"/>
              </a:rPr>
              <a:t>To create an issue, use the “Open a documentation issue” link that we saw at the bottom of the article during the demo.</a:t>
            </a:r>
          </a:p>
          <a:p>
            <a:pPr marL="212725" lvl="1" indent="-105410">
              <a:defRPr/>
            </a:pPr>
            <a:r>
              <a:rPr lang="en-US" sz="1200" dirty="0">
                <a:latin typeface="Segoe UI"/>
                <a:cs typeface="Segoe UI"/>
              </a:rPr>
              <a:t>Some areas of the docs have moved to a new feedback experience that does not involve GitHub. This is primarily being done in areas where users are not likely to be developers or have a GitHub account. Our org is trying to remove “having a GitHub account” as being a barrier to entry. In those cases, you will use the Feedback popup that we saw earlier. The downside to this experience is that there’s currently no way to provide contact info, so we can’t follow up if we have any questions about your feedback.</a:t>
            </a:r>
          </a:p>
        </p:txBody>
      </p:sp>
    </p:spTree>
    <p:extLst>
      <p:ext uri="{BB962C8B-B14F-4D97-AF65-F5344CB8AC3E}">
        <p14:creationId xmlns:p14="http://schemas.microsoft.com/office/powerpoint/2010/main" val="3053844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Here’s the screen when you open a new issue on GitHub. You just add your comments in the large textbox here (markdown is supported), give it a meaningful title, and hit “Submit new issue”. We’ll take it from there.</a:t>
            </a:r>
          </a:p>
          <a:p>
            <a:endParaRPr lang="en-US" sz="1200" dirty="0">
              <a:cs typeface="Segoe UI"/>
            </a:endParaRPr>
          </a:p>
          <a:p>
            <a:r>
              <a:rPr lang="en-US" sz="1200" dirty="0">
                <a:latin typeface="Segoe UI"/>
                <a:cs typeface="Segoe UI"/>
              </a:rPr>
              <a:t>When it comes to submitting issues, more details is always better.</a:t>
            </a:r>
            <a:endParaRPr lang="en-US" sz="1200" dirty="0">
              <a:cs typeface="Segoe UI"/>
            </a:endParaRPr>
          </a:p>
        </p:txBody>
      </p:sp>
    </p:spTree>
    <p:extLst>
      <p:ext uri="{BB962C8B-B14F-4D97-AF65-F5344CB8AC3E}">
        <p14:creationId xmlns:p14="http://schemas.microsoft.com/office/powerpoint/2010/main" val="12371603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sz="1200" dirty="0">
                <a:latin typeface="Segoe UI"/>
                <a:cs typeface="Segoe UI"/>
              </a:rPr>
              <a:t>The second option for contributing to docs is the pull request.</a:t>
            </a:r>
            <a:endParaRPr lang="en-US" dirty="0"/>
          </a:p>
          <a:p>
            <a:pPr marL="457200" lvl="1" indent="0">
              <a:buNone/>
            </a:pPr>
            <a:endParaRPr lang="en-US" sz="1200" dirty="0">
              <a:latin typeface="Segoe UI"/>
              <a:cs typeface="Segoe UI"/>
            </a:endParaRPr>
          </a:p>
          <a:p>
            <a:pPr marL="457200" lvl="1" indent="0">
              <a:buNone/>
            </a:pPr>
            <a:r>
              <a:rPr lang="en-US" sz="1200" dirty="0">
                <a:latin typeface="Segoe UI"/>
                <a:cs typeface="Segoe UI"/>
              </a:rPr>
              <a:t>You’ve got a documentation issue, and you want to suggest the edits yourself; you can click on the “Pencil” button that we saw earlier in the top right-hand corner.</a:t>
            </a:r>
            <a:endParaRPr lang="en-US" sz="1200" dirty="0">
              <a:cs typeface="Segoe UI"/>
            </a:endParaRPr>
          </a:p>
        </p:txBody>
      </p:sp>
    </p:spTree>
    <p:extLst>
      <p:ext uri="{BB962C8B-B14F-4D97-AF65-F5344CB8AC3E}">
        <p14:creationId xmlns:p14="http://schemas.microsoft.com/office/powerpoint/2010/main" val="2706403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p:txBody>
      </p:sp>
    </p:spTree>
    <p:extLst>
      <p:ext uri="{BB962C8B-B14F-4D97-AF65-F5344CB8AC3E}">
        <p14:creationId xmlns:p14="http://schemas.microsoft.com/office/powerpoint/2010/main" val="3321466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Calibri"/>
                <a:cs typeface="Calibri"/>
              </a:rPr>
              <a:t>So, there you have it.</a:t>
            </a:r>
            <a:r>
              <a:rPr lang="en-US" sz="1200" dirty="0">
                <a:solidFill>
                  <a:srgbClr val="000000"/>
                </a:solidFill>
                <a:latin typeface="Calibri"/>
                <a:cs typeface="Calibri"/>
              </a:rPr>
              <a:t> We saw two ways you can contribute to Learn.</a:t>
            </a:r>
            <a:endParaRPr lang="en-US" dirty="0"/>
          </a:p>
          <a:p>
            <a:pPr>
              <a:spcAft>
                <a:spcPts val="0"/>
              </a:spcAft>
            </a:pPr>
            <a:endParaRPr lang="en-US" sz="1200" dirty="0">
              <a:solidFill>
                <a:srgbClr val="000000"/>
              </a:solidFill>
              <a:latin typeface="Calibri"/>
              <a:cs typeface="Calibri"/>
            </a:endParaRPr>
          </a:p>
          <a:p>
            <a:pPr>
              <a:spcAft>
                <a:spcPts val="0"/>
              </a:spcAft>
            </a:pPr>
            <a:r>
              <a:rPr lang="en-US" sz="1200" kern="1200" dirty="0">
                <a:solidFill>
                  <a:srgbClr val="000000"/>
                </a:solidFill>
                <a:effectLst/>
                <a:latin typeface="Calibri"/>
                <a:cs typeface="Calibri"/>
              </a:rPr>
              <a:t>Now, what’s most helpful for Microsoft, and what’s gives you contribution credit</a:t>
            </a:r>
            <a:r>
              <a:rPr lang="en-US" sz="1200" dirty="0">
                <a:solidFill>
                  <a:srgbClr val="000000"/>
                </a:solidFill>
                <a:latin typeface="Calibri"/>
                <a:cs typeface="Calibri"/>
              </a:rPr>
              <a:t> on the Learn site</a:t>
            </a:r>
            <a:r>
              <a:rPr lang="en-US" sz="1200" kern="1200" dirty="0">
                <a:solidFill>
                  <a:srgbClr val="000000"/>
                </a:solidFill>
                <a:effectLst/>
                <a:latin typeface="Calibri"/>
                <a:cs typeface="Calibri"/>
              </a:rPr>
              <a:t>? Only a Pull Request. That’s what we want to see.</a:t>
            </a:r>
            <a:endParaRPr lang="en-US" dirty="0"/>
          </a:p>
        </p:txBody>
      </p:sp>
    </p:spTree>
    <p:extLst>
      <p:ext uri="{BB962C8B-B14F-4D97-AF65-F5344CB8AC3E}">
        <p14:creationId xmlns:p14="http://schemas.microsoft.com/office/powerpoint/2010/main" val="312946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p:txBody>
      </p:sp>
    </p:spTree>
    <p:extLst>
      <p:ext uri="{BB962C8B-B14F-4D97-AF65-F5344CB8AC3E}">
        <p14:creationId xmlns:p14="http://schemas.microsoft.com/office/powerpoint/2010/main" val="30679893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800" dirty="0">
                <a:latin typeface="Segoe UI"/>
                <a:cs typeface="Segoe UI"/>
              </a:rPr>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pPr defTabSz="914400">
              <a:lnSpc>
                <a:spcPct val="100000"/>
              </a:lnSpc>
              <a:spcAft>
                <a:spcPts val="0"/>
              </a:spcAft>
              <a:defRPr/>
            </a:pPr>
            <a:endParaRPr lang="en-US" sz="800" dirty="0">
              <a:latin typeface="Segoe UI"/>
              <a:cs typeface="Segoe UI"/>
            </a:endParaRPr>
          </a:p>
          <a:p>
            <a:pPr defTabSz="914400">
              <a:lnSpc>
                <a:spcPct val="100000"/>
              </a:lnSpc>
              <a:spcAft>
                <a:spcPts val="0"/>
              </a:spcAft>
              <a:defRPr/>
            </a:pPr>
            <a:r>
              <a:rPr lang="en-US" sz="800" dirty="0">
                <a:latin typeface="Segoe UI"/>
                <a:cs typeface="Segoe UI"/>
              </a:rPr>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endParaRPr lang="en-US" dirty="0"/>
          </a:p>
          <a:p>
            <a:pPr defTabSz="914400">
              <a:lnSpc>
                <a:spcPct val="100000"/>
              </a:lnSpc>
              <a:spcAft>
                <a:spcPts val="0"/>
              </a:spcAft>
              <a:defRPr/>
            </a:pPr>
            <a:endParaRPr lang="en-US" sz="800" dirty="0">
              <a:latin typeface="Segoe UI"/>
              <a:cs typeface="Segoe UI"/>
            </a:endParaRPr>
          </a:p>
          <a:p>
            <a:pPr marL="0" marR="0" lvl="0" indent="0" algn="l" defTabSz="914400">
              <a:lnSpc>
                <a:spcPct val="100000"/>
              </a:lnSpc>
              <a:spcBef>
                <a:spcPts val="0"/>
              </a:spcBef>
              <a:spcAft>
                <a:spcPts val="0"/>
              </a:spcAft>
              <a:buClrTx/>
              <a:buSzTx/>
              <a:buFontTx/>
              <a:buNone/>
              <a:tabLst/>
              <a:defRPr/>
            </a:pPr>
            <a:r>
              <a:rPr lang="en-US" sz="800" dirty="0">
                <a:latin typeface="Segoe UI"/>
                <a:cs typeface="Segoe UI"/>
              </a:rPr>
              <a:t>Also, we get it, capitalization is tough. The c</a:t>
            </a:r>
            <a:r>
              <a:rPr lang="en-US" sz="1800" dirty="0">
                <a:latin typeface="Segoe UI"/>
                <a:cs typeface="Segoe UI"/>
              </a:rPr>
              <a:t>apitalization of various features and products inside Microsoft is one of the most nuanced bits there is about publishing. Marketing usually wins these arguments.</a:t>
            </a:r>
            <a:endParaRPr lang="en-US" dirty="0"/>
          </a:p>
          <a:p>
            <a:pPr defTabSz="914400">
              <a:lnSpc>
                <a:spcPct val="100000"/>
              </a:lnSpc>
              <a:spcAft>
                <a:spcPts val="0"/>
              </a:spcAft>
              <a:defRPr/>
            </a:pPr>
            <a:endParaRPr lang="en-US" sz="1200" dirty="0">
              <a:latin typeface="Calibri"/>
              <a:cs typeface="Calibri"/>
            </a:endParaRPr>
          </a:p>
          <a:p>
            <a:pPr marL="0" marR="0" lvl="0" indent="0" algn="l" defTabSz="914400">
              <a:lnSpc>
                <a:spcPct val="100000"/>
              </a:lnSpc>
              <a:spcBef>
                <a:spcPts val="0"/>
              </a:spcBef>
              <a:spcAft>
                <a:spcPts val="0"/>
              </a:spcAft>
              <a:buClrTx/>
              <a:buSzTx/>
              <a:buFontTx/>
              <a:buNone/>
              <a:tabLst/>
              <a:defRPr/>
            </a:pPr>
            <a:r>
              <a:rPr lang="en-US" sz="1200" dirty="0">
                <a:effectLst/>
                <a:latin typeface="Calibri"/>
                <a:cs typeface="Calibri"/>
              </a:rPr>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a:t>
            </a:r>
            <a:r>
              <a:rPr lang="en-US" sz="1200" dirty="0">
                <a:latin typeface="Calibri"/>
                <a:cs typeface="Calibri"/>
              </a:rPr>
              <a:t>Hut</a:t>
            </a:r>
            <a:r>
              <a:rPr lang="en-US" sz="1200" dirty="0">
                <a:effectLst/>
                <a:latin typeface="Calibri"/>
                <a:cs typeface="Calibri"/>
              </a:rPr>
              <a:t>, you eat a taco, not a Taco.</a:t>
            </a:r>
          </a:p>
          <a:p>
            <a:pPr marL="0" marR="0" lvl="0" indent="0" algn="l" defTabSz="914400">
              <a:lnSpc>
                <a:spcPct val="100000"/>
              </a:lnSpc>
              <a:spcBef>
                <a:spcPts val="0"/>
              </a:spcBef>
              <a:spcAft>
                <a:spcPts val="0"/>
              </a:spcAft>
              <a:buClrTx/>
              <a:buSzTx/>
              <a:buFontTx/>
              <a:buNone/>
              <a:tabLst/>
              <a:defRPr/>
            </a:pPr>
            <a:endParaRPr lang="en-US" sz="1200" dirty="0">
              <a:effectLst/>
              <a:latin typeface="Calibri"/>
              <a:cs typeface="Calibri"/>
            </a:endParaRPr>
          </a:p>
          <a:p>
            <a:pPr marL="0" marR="0" lvl="0" indent="0" algn="l" defTabSz="914400">
              <a:lnSpc>
                <a:spcPct val="100000"/>
              </a:lnSpc>
              <a:spcBef>
                <a:spcPts val="0"/>
              </a:spcBef>
              <a:spcAft>
                <a:spcPts val="0"/>
              </a:spcAft>
              <a:buClrTx/>
              <a:buSzTx/>
              <a:buFontTx/>
              <a:buNone/>
              <a:tabLst/>
              <a:defRPr/>
            </a:pPr>
            <a:r>
              <a:rPr lang="en-US" sz="1200" dirty="0">
                <a:effectLst/>
                <a:latin typeface="Calibri"/>
                <a:cs typeface="Calibri"/>
              </a:rPr>
              <a:t>This is even more difficult for our international partners and customers, </a:t>
            </a:r>
            <a:r>
              <a:rPr lang="en-US" sz="1800" b="0" i="0" dirty="0">
                <a:solidFill>
                  <a:srgbClr val="171717"/>
                </a:solidFill>
                <a:effectLst/>
                <a:latin typeface="Segoe UI"/>
                <a:cs typeface="Segoe UI"/>
              </a:rPr>
              <a:t>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endParaRPr lang="en-US" sz="1200" dirty="0">
              <a:effectLst/>
              <a:latin typeface="Segoe UI"/>
              <a:cs typeface="Segoe UI"/>
            </a:endParaRPr>
          </a:p>
          <a:p>
            <a:pPr defTabSz="914400">
              <a:lnSpc>
                <a:spcPct val="100000"/>
              </a:lnSpc>
              <a:spcAft>
                <a:spcPts val="0"/>
              </a:spcAft>
              <a:defRPr/>
            </a:pPr>
            <a:endParaRPr lang="en-US" sz="1800" dirty="0">
              <a:latin typeface="Calibri"/>
              <a:cs typeface="Calibri"/>
            </a:endParaRPr>
          </a:p>
          <a:p>
            <a:pPr defTabSz="914400">
              <a:lnSpc>
                <a:spcPct val="100000"/>
              </a:lnSpc>
              <a:spcAft>
                <a:spcPts val="0"/>
              </a:spcAft>
              <a:defRPr/>
            </a:pPr>
            <a:r>
              <a:rPr lang="en-US" sz="1800" dirty="0">
                <a:latin typeface="Calibri"/>
                <a:cs typeface="Calibri"/>
              </a:rPr>
              <a:t>Finally, </a:t>
            </a:r>
            <a:r>
              <a:rPr lang="en-US" sz="1800" dirty="0">
                <a:effectLst/>
                <a:latin typeface="Calibri"/>
                <a:cs typeface="Calibri"/>
              </a:rPr>
              <a:t>consistency is important, and so are the core goals of our brand voice: Above all, be </a:t>
            </a:r>
            <a:r>
              <a:rPr lang="en-US" sz="1800" b="0" i="0" dirty="0">
                <a:solidFill>
                  <a:srgbClr val="000000"/>
                </a:solidFill>
                <a:effectLst/>
                <a:latin typeface="Segoe UI"/>
                <a:cs typeface="Segoe UI"/>
              </a:rPr>
              <a:t>simple and human.</a:t>
            </a:r>
            <a:r>
              <a:rPr lang="en-US" sz="1800" dirty="0">
                <a:solidFill>
                  <a:srgbClr val="000000"/>
                </a:solidFill>
                <a:latin typeface="Segoe UI"/>
                <a:cs typeface="Segoe UI"/>
              </a:rPr>
              <a:t> </a:t>
            </a:r>
            <a:r>
              <a:rPr lang="en-US" sz="1200" dirty="0">
                <a:latin typeface="Segoe UI"/>
                <a:cs typeface="Segoe UI"/>
              </a:rPr>
              <a:t>If we can do better to meet that goal, let us know!</a:t>
            </a:r>
            <a:endParaRPr lang="en-US" sz="1200" dirty="0">
              <a:cs typeface="Segoe UI" panose="020B0502040204020203" pitchFamily="34" charset="0"/>
            </a:endParaRPr>
          </a:p>
        </p:txBody>
      </p:sp>
    </p:spTree>
    <p:extLst>
      <p:ext uri="{BB962C8B-B14F-4D97-AF65-F5344CB8AC3E}">
        <p14:creationId xmlns:p14="http://schemas.microsoft.com/office/powerpoint/2010/main" val="1604794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now that you’ve seen how you can use GitHub to contribute to documentation Learn, let’s briefly show you some inside info and discuss how we use GitHub to host Microsoft Documentation.</a:t>
            </a:r>
          </a:p>
        </p:txBody>
      </p:sp>
    </p:spTree>
    <p:extLst>
      <p:ext uri="{BB962C8B-B14F-4D97-AF65-F5344CB8AC3E}">
        <p14:creationId xmlns:p14="http://schemas.microsoft.com/office/powerpoint/2010/main" val="1813004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850" dirty="0">
                <a:latin typeface="Segoe UI"/>
                <a:cs typeface="Segoe UI"/>
              </a:rPr>
              <a:t>Again, most Microsoft Learn pages are edited in markdown. We spend most of our time using Visual Studio Code to edit them. </a:t>
            </a:r>
            <a:r>
              <a:rPr lang="en-US" sz="1200" dirty="0">
                <a:latin typeface="Segoe UI"/>
                <a:cs typeface="Segoe UI"/>
              </a:rPr>
              <a:t>We have other tools to help with automated link checking, syntax formatting, bulk updates, and a series of include files to tokenize things like product names.</a:t>
            </a:r>
          </a:p>
          <a:p>
            <a:pPr defTabSz="914400">
              <a:lnSpc>
                <a:spcPct val="100000"/>
              </a:lnSpc>
              <a:spcAft>
                <a:spcPts val="0"/>
              </a:spcAft>
              <a:defRPr/>
            </a:pPr>
            <a:endParaRPr lang="en-US" sz="1200" dirty="0"/>
          </a:p>
          <a:p>
            <a:pPr defTabSz="914400">
              <a:lnSpc>
                <a:spcPct val="100000"/>
              </a:lnSpc>
              <a:spcAft>
                <a:spcPts val="0"/>
              </a:spcAft>
              <a:defRPr/>
            </a:pPr>
            <a:r>
              <a:rPr lang="en-US" sz="1200" dirty="0">
                <a:latin typeface="Segoe UI"/>
                <a:cs typeface="Segoe UI"/>
              </a:rPr>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endParaRPr lang="en-US" dirty="0"/>
          </a:p>
          <a:p>
            <a:pPr defTabSz="914400">
              <a:lnSpc>
                <a:spcPct val="100000"/>
              </a:lnSpc>
              <a:spcAft>
                <a:spcPts val="0"/>
              </a:spcAft>
              <a:defRPr/>
            </a:pPr>
            <a:endParaRPr lang="en-US" sz="850" dirty="0">
              <a:latin typeface="Segoe UI"/>
              <a:cs typeface="Segoe UI"/>
            </a:endParaRPr>
          </a:p>
          <a:p>
            <a:pPr defTabSz="914400">
              <a:lnSpc>
                <a:spcPct val="100000"/>
              </a:lnSpc>
              <a:spcAft>
                <a:spcPts val="0"/>
              </a:spcAft>
              <a:defRPr/>
            </a:pPr>
            <a:r>
              <a:rPr lang="en-US" sz="850" dirty="0">
                <a:latin typeface="Segoe UI"/>
                <a:cs typeface="Segoe UI"/>
              </a:rPr>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endParaRPr lang="en-US" dirty="0"/>
          </a:p>
        </p:txBody>
      </p:sp>
    </p:spTree>
    <p:extLst>
      <p:ext uri="{BB962C8B-B14F-4D97-AF65-F5344CB8AC3E}">
        <p14:creationId xmlns:p14="http://schemas.microsoft.com/office/powerpoint/2010/main" val="309736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This is behind the scenes of how Microsoft Docs works in GitHub, where all Microsoft Documentation is managed. If you are new to Git and don’t understand this don’t worry, as we’ll explain, to contributors in the community, all this is managed for you when you use the browser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Here’s the basic GitHub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defTabSz="914400">
              <a:lnSpc>
                <a:spcPct val="100000"/>
              </a:lnSpc>
              <a:spcAft>
                <a:spcPts val="0"/>
              </a:spcAft>
              <a:defRPr/>
            </a:pPr>
            <a:r>
              <a:rPr lang="en-US" sz="1200" dirty="0">
                <a:latin typeface="Segoe UI"/>
                <a:cs typeface="Segoe UI"/>
              </a:rPr>
              <a:t>Hit this link at the bottom for a more detailed GitHub workflow diagram.</a:t>
            </a:r>
          </a:p>
        </p:txBody>
      </p:sp>
    </p:spTree>
    <p:extLst>
      <p:ext uri="{BB962C8B-B14F-4D97-AF65-F5344CB8AC3E}">
        <p14:creationId xmlns:p14="http://schemas.microsoft.com/office/powerpoint/2010/main" val="40458531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next event, TechBash 2024, is coming up in September.</a:t>
            </a:r>
          </a:p>
          <a:p>
            <a:endParaRPr lang="en-US" dirty="0"/>
          </a:p>
          <a:p>
            <a:r>
              <a:rPr lang="en-US" dirty="0"/>
              <a:t>It’s a conference at the Kalahari Resort in the Poconos with 3-day and 4-day options. We have an awesome time every year. It has the food, speakers, and content of a big event like </a:t>
            </a:r>
            <a:r>
              <a:rPr lang="en-US" dirty="0" err="1"/>
              <a:t>VSLive</a:t>
            </a:r>
            <a:r>
              <a:rPr lang="en-US" dirty="0"/>
              <a:t> or Microsoft Build with a size of a large code camp or other regional conference. You can bring your whole family for the water park, Thursday Game Night, and our Friday Family Day sessions for kids.</a:t>
            </a:r>
          </a:p>
          <a:p>
            <a:endParaRPr lang="en-US" dirty="0"/>
          </a:p>
          <a:p>
            <a:r>
              <a:rPr lang="en-US" dirty="0"/>
              <a:t>Early bird registration opened earlier this month and ends on May 21</a:t>
            </a:r>
            <a:r>
              <a:rPr lang="en-US" baseline="30000" dirty="0"/>
              <a:t>st</a:t>
            </a:r>
            <a:r>
              <a:rPr lang="en-US" dirty="0"/>
              <a:t>.</a:t>
            </a:r>
          </a:p>
        </p:txBody>
      </p:sp>
      <p:sp>
        <p:nvSpPr>
          <p:cNvPr id="4" name="Slide Number Placeholder 3"/>
          <p:cNvSpPr>
            <a:spLocks noGrp="1"/>
          </p:cNvSpPr>
          <p:nvPr>
            <p:ph type="sldNum" sz="quarter" idx="5"/>
          </p:nvPr>
        </p:nvSpPr>
        <p:spPr/>
        <p:txBody>
          <a:bodyPr/>
          <a:lstStyle/>
          <a:p>
            <a:fld id="{4417764B-67F0-44E0-8197-7599ED6060F2}" type="slidenum">
              <a:rPr lang="en-US" smtClean="0"/>
              <a:t>4</a:t>
            </a:fld>
            <a:endParaRPr lang="en-US"/>
          </a:p>
        </p:txBody>
      </p:sp>
    </p:spTree>
    <p:extLst>
      <p:ext uri="{BB962C8B-B14F-4D97-AF65-F5344CB8AC3E}">
        <p14:creationId xmlns:p14="http://schemas.microsoft.com/office/powerpoint/2010/main" val="625774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When authoring markdown content, most content developers in our org use Visual Studio Code and the Learn Authoring Pack plugin bundle.</a:t>
            </a:r>
          </a:p>
          <a:p>
            <a:endParaRPr lang="en-US" sz="1200" dirty="0">
              <a:latin typeface="Calibri"/>
              <a:cs typeface="Calibri"/>
            </a:endParaRPr>
          </a:p>
          <a:p>
            <a:r>
              <a:rPr lang="en-US" sz="1200" dirty="0">
                <a:latin typeface="Calibri"/>
                <a:cs typeface="Calibri"/>
              </a:rPr>
              <a:t>The Learn Authoring Pack includes several plugins to streamline writing markdown for Learn. You can see a few examples here.</a:t>
            </a:r>
          </a:p>
          <a:p>
            <a:endParaRPr lang="en-US" sz="1200" dirty="0">
              <a:latin typeface="Calibri"/>
              <a:cs typeface="Calibri"/>
            </a:endParaRPr>
          </a:p>
          <a:p>
            <a:r>
              <a:rPr lang="en-US" sz="1200" dirty="0">
                <a:latin typeface="Calibri"/>
                <a:cs typeface="Calibri"/>
              </a:rPr>
              <a:t>There are some other Git and GitHub productivity plugins available for VS Code, like </a:t>
            </a:r>
            <a:r>
              <a:rPr lang="en-US" sz="1200" dirty="0" err="1">
                <a:latin typeface="Calibri"/>
                <a:cs typeface="Calibri"/>
              </a:rPr>
              <a:t>GitLens</a:t>
            </a:r>
            <a:r>
              <a:rPr lang="en-US" sz="1200" dirty="0">
                <a:latin typeface="Calibri"/>
                <a:cs typeface="Calibri"/>
              </a:rPr>
              <a:t> and the GitHub plugin for PRs and Issues. When it comes to VS Code plugins, you should use what your comfortable with.</a:t>
            </a:r>
          </a:p>
        </p:txBody>
      </p:sp>
    </p:spTree>
    <p:extLst>
      <p:ext uri="{BB962C8B-B14F-4D97-AF65-F5344CB8AC3E}">
        <p14:creationId xmlns:p14="http://schemas.microsoft.com/office/powerpoint/2010/main" val="36466537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a:t>
            </a:r>
            <a:r>
              <a:rPr lang="en-US" dirty="0" err="1"/>
              <a:t>review.learn.Microsoft.com</a:t>
            </a:r>
            <a:endParaRPr lang="en-US" dirty="0"/>
          </a:p>
          <a:p>
            <a:pPr marL="228600" indent="-228600">
              <a:buAutoNum type="arabicPeriod"/>
            </a:pPr>
            <a:r>
              <a:rPr lang="en-US" dirty="0"/>
              <a:t>Working with internal and external repos</a:t>
            </a:r>
          </a:p>
        </p:txBody>
      </p:sp>
    </p:spTree>
    <p:extLst>
      <p:ext uri="{BB962C8B-B14F-4D97-AF65-F5344CB8AC3E}">
        <p14:creationId xmlns:p14="http://schemas.microsoft.com/office/powerpoint/2010/main" val="32805384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We’ll round things out by looking at some additional resources when working on documentation on Microsoft Learn.</a:t>
            </a:r>
            <a:endParaRPr lang="en-US" sz="1200" dirty="0">
              <a:cs typeface="Segoe UI"/>
            </a:endParaRPr>
          </a:p>
        </p:txBody>
      </p:sp>
    </p:spTree>
    <p:extLst>
      <p:ext uri="{BB962C8B-B14F-4D97-AF65-F5344CB8AC3E}">
        <p14:creationId xmlns:p14="http://schemas.microsoft.com/office/powerpoint/2010/main" val="20551637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The Microsoft Learn contributor home is your gateway to learning all you need to know about contributing to our docs.</a:t>
            </a:r>
          </a:p>
          <a:p>
            <a:endParaRPr lang="en-US" sz="1200" dirty="0">
              <a:latin typeface="Calibri"/>
              <a:cs typeface="Calibri"/>
            </a:endParaRPr>
          </a:p>
          <a:p>
            <a:r>
              <a:rPr lang="en-US" sz="1200" dirty="0">
                <a:latin typeface="Calibri"/>
                <a:cs typeface="Calibri"/>
              </a:rPr>
              <a:t>The Contributor’s Guide is our documentation about contributing to documentation (and training).</a:t>
            </a:r>
          </a:p>
          <a:p>
            <a:endParaRPr lang="en-US" sz="1200" dirty="0">
              <a:latin typeface="Calibri"/>
              <a:cs typeface="Calibri"/>
            </a:endParaRPr>
          </a:p>
          <a:p>
            <a:r>
              <a:rPr lang="en-US" sz="1200" dirty="0">
                <a:latin typeface="Calibri"/>
                <a:cs typeface="Calibri"/>
              </a:rPr>
              <a:t>The Microsoft Writing Style Guide provides guidance on writing in the docs.</a:t>
            </a:r>
          </a:p>
          <a:p>
            <a:endParaRPr lang="en-US" sz="1200" dirty="0">
              <a:latin typeface="Calibri"/>
              <a:cs typeface="Calibri"/>
            </a:endParaRPr>
          </a:p>
          <a:p>
            <a:r>
              <a:rPr lang="en-US" sz="1200" dirty="0">
                <a:latin typeface="Calibri"/>
                <a:cs typeface="Calibri"/>
              </a:rPr>
              <a:t>We also have a training module you can take to learn more about contributing.</a:t>
            </a:r>
          </a:p>
          <a:p>
            <a:endParaRPr lang="en-US" sz="1200" dirty="0">
              <a:latin typeface="Calibri"/>
              <a:cs typeface="Calibri"/>
            </a:endParaRPr>
          </a:p>
          <a:p>
            <a:r>
              <a:rPr lang="en-US" sz="1200" dirty="0">
                <a:latin typeface="Calibri"/>
                <a:cs typeface="Calibri"/>
              </a:rPr>
              <a:t>We’ve talked about the Learn Authoring Pack. The link here is a link to its documentation.</a:t>
            </a:r>
          </a:p>
          <a:p>
            <a:endParaRPr lang="en-US" sz="1200" dirty="0">
              <a:latin typeface="Calibri"/>
              <a:cs typeface="Calibri"/>
            </a:endParaRPr>
          </a:p>
          <a:p>
            <a:r>
              <a:rPr lang="en-US" sz="1200" dirty="0">
                <a:latin typeface="Calibri"/>
                <a:cs typeface="Calibri"/>
              </a:rPr>
              <a:t>All of the public Learn repos are created in the </a:t>
            </a:r>
            <a:r>
              <a:rPr lang="en-US" sz="1200" dirty="0" err="1">
                <a:latin typeface="Calibri"/>
                <a:cs typeface="Calibri"/>
              </a:rPr>
              <a:t>MicrosoftDocs</a:t>
            </a:r>
            <a:r>
              <a:rPr lang="en-US" sz="1200" dirty="0">
                <a:latin typeface="Calibri"/>
                <a:cs typeface="Calibri"/>
              </a:rPr>
              <a:t> org in GitHub. You can browse them here.</a:t>
            </a:r>
          </a:p>
        </p:txBody>
      </p:sp>
    </p:spTree>
    <p:extLst>
      <p:ext uri="{BB962C8B-B14F-4D97-AF65-F5344CB8AC3E}">
        <p14:creationId xmlns:p14="http://schemas.microsoft.com/office/powerpoint/2010/main" val="548196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As for today's agenda...</a:t>
            </a:r>
          </a:p>
          <a:p>
            <a:endParaRPr lang="en-US" sz="1200" dirty="0">
              <a:latin typeface="Calibri"/>
              <a:cs typeface="Calibri"/>
            </a:endParaRPr>
          </a:p>
          <a:p>
            <a:r>
              <a:rPr lang="en-US" sz="1200" dirty="0">
                <a:latin typeface="Calibri"/>
                <a:cs typeface="Calibri"/>
              </a:rPr>
              <a:t>We'll start with an overview of Microsoft Learn.</a:t>
            </a:r>
          </a:p>
          <a:p>
            <a:r>
              <a:rPr lang="en-US" sz="1200" dirty="0">
                <a:latin typeface="Calibri"/>
                <a:cs typeface="Calibri"/>
              </a:rPr>
              <a:t>We'll review some tips and tricks for navigating and using the various features on the Microsoft Learn documentation pages.</a:t>
            </a:r>
          </a:p>
          <a:p>
            <a:r>
              <a:rPr lang="en-US" sz="1200" dirty="0">
                <a:latin typeface="Calibri"/>
                <a:cs typeface="Calibri"/>
              </a:rPr>
              <a:t>We’ll see how our teams at Microsoft create docs as code in GitHub. Yes, the content on Learn is open source on GitHub. </a:t>
            </a:r>
          </a:p>
          <a:p>
            <a:r>
              <a:rPr lang="en-US" sz="1200" dirty="0">
                <a:latin typeface="Calibri"/>
                <a:cs typeface="Calibri"/>
              </a:rPr>
              <a:t>We'll review the typical GitHub workflow.</a:t>
            </a:r>
          </a:p>
          <a:p>
            <a:r>
              <a:rPr lang="en-US" sz="1200" dirty="0">
                <a:latin typeface="Calibri"/>
                <a:cs typeface="Calibri"/>
              </a:rPr>
              <a:t>Next, we'll see how you can contribute to Learn with GitHub issues and PRs.</a:t>
            </a:r>
          </a:p>
          <a:p>
            <a:r>
              <a:rPr lang="en-US" sz="1200" dirty="0">
                <a:latin typeface="Calibri"/>
                <a:cs typeface="Calibri"/>
              </a:rPr>
              <a:t>Then we’ll see how writers on our teams use VS Code and the Learn Authoring Pack of extensions to create content for Learn.</a:t>
            </a:r>
          </a:p>
          <a:p>
            <a:r>
              <a:rPr lang="en-US" sz="1200" dirty="0">
                <a:latin typeface="Calibri"/>
                <a:cs typeface="Calibri"/>
              </a:rPr>
              <a:t>We’ll try to leave some time at the end for some Q&amp;A, but feel free to ask questions as we go along.</a:t>
            </a:r>
          </a:p>
        </p:txBody>
      </p:sp>
    </p:spTree>
    <p:extLst>
      <p:ext uri="{BB962C8B-B14F-4D97-AF65-F5344CB8AC3E}">
        <p14:creationId xmlns:p14="http://schemas.microsoft.com/office/powerpoint/2010/main" val="971602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We’re part of the Microsoft Learn team, internally we belong to the Skilling org within Cloud &amp; AI. 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applies to all the docs on Microsoft Learn, for all technologies. </a:t>
            </a:r>
            <a:endParaRPr lang="en-US" sz="1200" dirty="0">
              <a:cs typeface="Segoe UI"/>
            </a:endParaRPr>
          </a:p>
          <a:p>
            <a:endParaRPr lang="en-US" dirty="0"/>
          </a:p>
          <a:p>
            <a:r>
              <a:rPr lang="en-US" dirty="0"/>
              <a:t>The Learn site consists of documentation, training modules, and Q&amp;A forums.</a:t>
            </a:r>
          </a:p>
        </p:txBody>
      </p:sp>
    </p:spTree>
    <p:extLst>
      <p:ext uri="{BB962C8B-B14F-4D97-AF65-F5344CB8AC3E}">
        <p14:creationId xmlns:p14="http://schemas.microsoft.com/office/powerpoint/2010/main" val="1077236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means of educating users, enhancing product adoption, and as a means of technical marketing.</a:t>
            </a:r>
          </a:p>
        </p:txBody>
      </p:sp>
    </p:spTree>
    <p:extLst>
      <p:ext uri="{BB962C8B-B14F-4D97-AF65-F5344CB8AC3E}">
        <p14:creationId xmlns:p14="http://schemas.microsoft.com/office/powerpoint/2010/main" val="36634296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Ab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p:txBody>
      </p:sp>
    </p:spTree>
    <p:extLst>
      <p:ext uri="{BB962C8B-B14F-4D97-AF65-F5344CB8AC3E}">
        <p14:creationId xmlns:p14="http://schemas.microsoft.com/office/powerpoint/2010/main" val="408422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endParaRPr lang="en-US" dirty="0"/>
          </a:p>
          <a:p>
            <a:r>
              <a:rPr lang="en-US" sz="1200" dirty="0">
                <a:latin typeface="Segoe UI"/>
                <a:cs typeface="Segoe UI"/>
              </a:rPr>
              <a:t>Contributing can be done easily through the browser. You don't have to learn git bash or other tooling. You don't need to install anything. The browser workflow allows you to contribute without having to know what a fork, clone, push, or pull is. We’ll demo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do that, and later we’ll also talk about how this process works behind the scenes.</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aren’t familiar with Git, and that’s not a problem! Anyone can help, easily, using only your browser. </a:t>
            </a:r>
            <a:endParaRPr lang="en-US" sz="1200" dirty="0">
              <a:cs typeface="Segoe UI"/>
            </a:endParaRPr>
          </a:p>
        </p:txBody>
      </p:sp>
    </p:spTree>
    <p:extLst>
      <p:ext uri="{BB962C8B-B14F-4D97-AF65-F5344CB8AC3E}">
        <p14:creationId xmlns:p14="http://schemas.microsoft.com/office/powerpoint/2010/main" val="27890838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p:txBody>
      </p:sp>
    </p:spTree>
    <p:extLst>
      <p:ext uri="{BB962C8B-B14F-4D97-AF65-F5344CB8AC3E}">
        <p14:creationId xmlns:p14="http://schemas.microsoft.com/office/powerpoint/2010/main" val="1794108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Let's start by discussing when to create an Issue or PR.</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To be clear, support issues don’t belong in document feedback. </a:t>
            </a:r>
            <a:r>
              <a:rPr lang="en-US" sz="2000" dirty="0">
                <a:solidFill>
                  <a:srgbClr val="000000"/>
                </a:solidFill>
                <a:latin typeface="Segoe UI"/>
                <a:cs typeface="Segoe UI"/>
              </a:rPr>
              <a:t>The feedback options we’re about to discuss are not Microsoft Support and has no SLA for response time for most Learn teams (although the .NET docs team is working on providing an SLA for their GitHub items). </a:t>
            </a:r>
            <a:r>
              <a:rPr lang="en-US" sz="1200" dirty="0">
                <a:latin typeface="Segoe UI"/>
                <a:cs typeface="Segoe UI"/>
              </a:rPr>
              <a:t>If you’re having a problem or unexpected behavior or an outage, contact Microsoft Support or your support partner. We triage incoming issues and PRs from GitHub and if it sounds like a support issue, your issue will likely be closed with a polite message and some links to Microsoft Support or the Q&amp;A forums. </a:t>
            </a:r>
            <a:endParaRPr lang="en-US" sz="1200" dirty="0">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For Product Ideas and product feedback, Azure products have a dedicated site for this. You might remember the Connect items or UserVoice systems of the past, that has been replaced by a new system hosted at </a:t>
            </a:r>
            <a:r>
              <a:rPr lang="en-US" sz="1200" dirty="0" err="1">
                <a:latin typeface="Segoe UI"/>
                <a:cs typeface="Segoe UI"/>
              </a:rPr>
              <a:t>feedback.azure.com</a:t>
            </a:r>
            <a:r>
              <a:rPr lang="en-US" sz="1200" dirty="0">
                <a:latin typeface="Segoe UI"/>
                <a:cs typeface="Segoe UI"/>
              </a:rPr>
              <a:t>. </a:t>
            </a:r>
            <a:r>
              <a:rPr lang="en-US" sz="1200" dirty="0" err="1">
                <a:latin typeface="Segoe UI"/>
                <a:cs typeface="Segoe UI"/>
              </a:rPr>
              <a:t>Feedback.azure.com</a:t>
            </a:r>
            <a:r>
              <a:rPr lang="en-US" sz="1200" dirty="0">
                <a:latin typeface="Segoe UI"/>
                <a:cs typeface="Segoe UI"/>
              </a:rPr>
              <a:t> hosts product feedback channels for many Microsoft products and technologies, including SQL Server.</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Windows collects product feedback through the Feedback app, available in the Microsoft Store, and the .NET team has a dedicated site with support options listed.</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The .NET team has their support options listed on a dedicated site at this URL.</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Most documentation issues that get attention are a request to fix something missing or outdated or wrong, or a request to add something that would have helped prevent some kind of error. </a:t>
            </a:r>
            <a:endParaRPr lang="en-US" sz="1200" dirty="0">
              <a:cs typeface="Segoe UI"/>
            </a:endParaRPr>
          </a:p>
        </p:txBody>
      </p:sp>
    </p:spTree>
    <p:extLst>
      <p:ext uri="{BB962C8B-B14F-4D97-AF65-F5344CB8AC3E}">
        <p14:creationId xmlns:p14="http://schemas.microsoft.com/office/powerpoint/2010/main" val="863654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4/6/24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4/6/24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4/6/24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4/6/24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4/6/24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4/6/24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4/6/24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4/6/24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otnet.microsoft.com/platform/suppor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hyperlink" Target="https://learn.microsoft.com/Contribute/content/"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github.com/PowerShell/Community-Blog/blob/main/Docs/GitHub-workflow-for-new-post.md"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earn.microsoft.com/training/paths/intro-to-vc-git" TargetMode="External"/><Relationship Id="rId2" Type="http://schemas.openxmlformats.org/officeDocument/2006/relationships/hyperlink" Target="https://learn.microsoft.com/training/github" TargetMode="External"/><Relationship Id="rId1" Type="http://schemas.openxmlformats.org/officeDocument/2006/relationships/slideLayout" Target="../slideLayouts/slideLayout2.xml"/><Relationship Id="rId4" Type="http://schemas.openxmlformats.org/officeDocument/2006/relationships/hyperlink" Target="https://learn.microsoft.com/training/modules/use-git-from-vs-code"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sessionize.com/techbash-2024/" TargetMode="External"/><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jpeg"/><Relationship Id="rId5" Type="http://schemas.openxmlformats.org/officeDocument/2006/relationships/image" Target="../media/image6.png"/><Relationship Id="rId4" Type="http://schemas.openxmlformats.org/officeDocument/2006/relationships/hyperlink" Target="https://techbash.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FDEE17"/>
                </a:solidFill>
                <a:latin typeface="Arial" charset="0"/>
              </a:rPr>
              <a:t>Alvin Ashcraft</a:t>
            </a:r>
            <a:endParaRPr lang="en-US" sz="2800" b="1" dirty="0">
              <a:solidFill>
                <a:srgbClr val="FDEE17"/>
              </a:solidFill>
              <a:latin typeface="Arial" charset="0"/>
              <a:cs typeface="+mn-cs"/>
            </a:endParaRPr>
          </a:p>
          <a:p>
            <a:pPr>
              <a:defRPr/>
            </a:pPr>
            <a:r>
              <a:rPr lang="en-US" sz="2400" b="1" dirty="0">
                <a:solidFill>
                  <a:srgbClr val="FDEE17"/>
                </a:solidFill>
                <a:latin typeface="Arial" charset="0"/>
              </a:rPr>
              <a:t>Sr. Content Developer</a:t>
            </a:r>
          </a:p>
          <a:p>
            <a:pPr>
              <a:defRPr/>
            </a:pPr>
            <a:r>
              <a:rPr lang="en-US" sz="2400" b="1" dirty="0">
                <a:solidFill>
                  <a:srgbClr val="FDEE17"/>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346077" y="3986760"/>
            <a:ext cx="23209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FDEE17"/>
                </a:solidFill>
                <a:latin typeface="Arial" charset="0"/>
              </a:rPr>
              <a:t>Level: Introductory</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381000" y="1259954"/>
            <a:ext cx="7620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Learn, Share &amp; Grow: Become a Microsoft Learn Contributor</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DEAD-9F73-CBE3-C812-C00851AFF111}"/>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909BB420-9C93-BF2F-08FB-03C8B8DC520D}"/>
              </a:ext>
            </a:extLst>
          </p:cNvPr>
          <p:cNvSpPr>
            <a:spLocks noGrp="1"/>
          </p:cNvSpPr>
          <p:nvPr>
            <p:ph type="body" idx="1"/>
          </p:nvPr>
        </p:nvSpPr>
        <p:spPr/>
        <p:txBody>
          <a:bodyPr/>
          <a:lstStyle/>
          <a:p>
            <a:r>
              <a:rPr lang="en-US" dirty="0"/>
              <a:t>Issues, Pull Requests, and Feedback</a:t>
            </a:r>
          </a:p>
        </p:txBody>
      </p:sp>
    </p:spTree>
    <p:extLst>
      <p:ext uri="{BB962C8B-B14F-4D97-AF65-F5344CB8AC3E}">
        <p14:creationId xmlns:p14="http://schemas.microsoft.com/office/powerpoint/2010/main" val="3317930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8488-1F72-83B5-6253-2B1C33337487}"/>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A773B1E0-81C1-484D-47CB-8419F64DA0F9}"/>
              </a:ext>
            </a:extLst>
          </p:cNvPr>
          <p:cNvSpPr>
            <a:spLocks noGrp="1"/>
          </p:cNvSpPr>
          <p:nvPr>
            <p:ph idx="1"/>
          </p:nvPr>
        </p:nvSpPr>
        <p:spPr/>
        <p:txBody>
          <a:bodyPr>
            <a:normAutofit lnSpcReduction="10000"/>
          </a:bodyPr>
          <a:lstStyle/>
          <a:p>
            <a:r>
              <a:rPr lang="en-US" dirty="0"/>
              <a:t>Edit content for the entire community</a:t>
            </a:r>
          </a:p>
          <a:p>
            <a:r>
              <a:rPr lang="en-US" dirty="0"/>
              <a:t>Contributors listed on top of each article</a:t>
            </a:r>
          </a:p>
          <a:p>
            <a:r>
              <a:rPr lang="en-US" dirty="0"/>
              <a:t>High monthly pageview count</a:t>
            </a:r>
          </a:p>
          <a:p>
            <a:r>
              <a:rPr lang="en-US" dirty="0"/>
              <a:t>Contribute to Learn entirely in the browser</a:t>
            </a:r>
          </a:p>
          <a:p>
            <a:r>
              <a:rPr lang="en-US" dirty="0"/>
              <a:t>Docs as Code</a:t>
            </a:r>
          </a:p>
          <a:p>
            <a:r>
              <a:rPr lang="en-US" dirty="0"/>
              <a:t>Get started: </a:t>
            </a:r>
            <a:r>
              <a:rPr lang="en-US" dirty="0" err="1">
                <a:hlinkClick r:id="rId3"/>
              </a:rPr>
              <a:t>learn.microsoft.com</a:t>
            </a:r>
            <a:r>
              <a:rPr lang="en-US" dirty="0">
                <a:hlinkClick r:id="rId3"/>
              </a:rPr>
              <a:t>/contribute</a:t>
            </a:r>
            <a:endParaRPr lang="en-US" dirty="0"/>
          </a:p>
        </p:txBody>
      </p:sp>
    </p:spTree>
    <p:extLst>
      <p:ext uri="{BB962C8B-B14F-4D97-AF65-F5344CB8AC3E}">
        <p14:creationId xmlns:p14="http://schemas.microsoft.com/office/powerpoint/2010/main" val="2325879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C110-828C-0DB9-D5E8-68657DA5197D}"/>
              </a:ext>
            </a:extLst>
          </p:cNvPr>
          <p:cNvSpPr>
            <a:spLocks noGrp="1"/>
          </p:cNvSpPr>
          <p:nvPr>
            <p:ph type="title"/>
          </p:nvPr>
        </p:nvSpPr>
        <p:spPr/>
        <p:txBody>
          <a:bodyPr/>
          <a:lstStyle/>
          <a:p>
            <a:r>
              <a:rPr lang="en-US" dirty="0"/>
              <a:t>What Belongs in Issues &amp; PRs</a:t>
            </a:r>
          </a:p>
        </p:txBody>
      </p:sp>
      <p:sp>
        <p:nvSpPr>
          <p:cNvPr id="3" name="Content Placeholder 2">
            <a:extLst>
              <a:ext uri="{FF2B5EF4-FFF2-40B4-BE49-F238E27FC236}">
                <a16:creationId xmlns:a16="http://schemas.microsoft.com/office/drawing/2014/main" id="{F0D57035-458D-144E-BDC0-2946681483DE}"/>
              </a:ext>
            </a:extLst>
          </p:cNvPr>
          <p:cNvSpPr>
            <a:spLocks noGrp="1"/>
          </p:cNvSpPr>
          <p:nvPr>
            <p:ph idx="1"/>
          </p:nvPr>
        </p:nvSpPr>
        <p:spPr/>
        <p:txBody>
          <a:bodyPr>
            <a:normAutofit fontScale="85000" lnSpcReduction="10000"/>
          </a:bodyPr>
          <a:lstStyle/>
          <a:p>
            <a:r>
              <a:rPr lang="en-US" dirty="0"/>
              <a:t>For support issues, contact Support or partner.</a:t>
            </a:r>
          </a:p>
          <a:p>
            <a:r>
              <a:rPr lang="en-US" dirty="0"/>
              <a:t>For Azure product ideas and product feedback, use </a:t>
            </a:r>
            <a:r>
              <a:rPr lang="en-US" dirty="0">
                <a:hlinkClick r:id="rId3"/>
              </a:rPr>
              <a:t>feedback.azure.com</a:t>
            </a:r>
            <a:r>
              <a:rPr lang="en-US" dirty="0"/>
              <a:t>.</a:t>
            </a:r>
          </a:p>
          <a:p>
            <a:r>
              <a:rPr lang="en-US" dirty="0"/>
              <a:t>For Windows product feedback, use the Feedback app in the Microsoft Store.</a:t>
            </a:r>
          </a:p>
          <a:p>
            <a:r>
              <a:rPr lang="en-US" dirty="0"/>
              <a:t>.NET has their own support options: </a:t>
            </a:r>
            <a:r>
              <a:rPr lang="en-US" dirty="0">
                <a:hlinkClick r:id="rId4"/>
              </a:rPr>
              <a:t>dotnet.microsoft.com/platform/support</a:t>
            </a:r>
            <a:r>
              <a:rPr lang="en-US" dirty="0"/>
              <a:t>.</a:t>
            </a:r>
          </a:p>
          <a:p>
            <a:r>
              <a:rPr lang="en-US" dirty="0"/>
              <a:t>Learn feedback should address the documentation.</a:t>
            </a:r>
          </a:p>
        </p:txBody>
      </p:sp>
    </p:spTree>
    <p:extLst>
      <p:ext uri="{BB962C8B-B14F-4D97-AF65-F5344CB8AC3E}">
        <p14:creationId xmlns:p14="http://schemas.microsoft.com/office/powerpoint/2010/main" val="567979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83BB-91F5-E61D-00F3-EAB7E9CEA626}"/>
              </a:ext>
            </a:extLst>
          </p:cNvPr>
          <p:cNvSpPr>
            <a:spLocks noGrp="1"/>
          </p:cNvSpPr>
          <p:nvPr>
            <p:ph type="title"/>
          </p:nvPr>
        </p:nvSpPr>
        <p:spPr/>
        <p:txBody>
          <a:bodyPr/>
          <a:lstStyle/>
          <a:p>
            <a:r>
              <a:rPr lang="en-US" dirty="0"/>
              <a:t>Contribute via a GitHub Issue</a:t>
            </a:r>
          </a:p>
        </p:txBody>
      </p:sp>
      <p:sp>
        <p:nvSpPr>
          <p:cNvPr id="3" name="Content Placeholder 2">
            <a:extLst>
              <a:ext uri="{FF2B5EF4-FFF2-40B4-BE49-F238E27FC236}">
                <a16:creationId xmlns:a16="http://schemas.microsoft.com/office/drawing/2014/main" id="{B7F0D4C2-3DC7-D89C-DB51-46C415969531}"/>
              </a:ext>
            </a:extLst>
          </p:cNvPr>
          <p:cNvSpPr>
            <a:spLocks noGrp="1"/>
          </p:cNvSpPr>
          <p:nvPr>
            <p:ph sz="half" idx="1"/>
          </p:nvPr>
        </p:nvSpPr>
        <p:spPr/>
        <p:txBody>
          <a:bodyPr/>
          <a:lstStyle/>
          <a:p>
            <a:r>
              <a:rPr lang="en-US" dirty="0"/>
              <a:t>GitHub Issue: Open a documentation issue.</a:t>
            </a:r>
          </a:p>
          <a:p>
            <a:r>
              <a:rPr lang="en-US" dirty="0" err="1"/>
              <a:t>github.com</a:t>
            </a:r>
            <a:r>
              <a:rPr lang="en-US" dirty="0"/>
              <a:t>/</a:t>
            </a:r>
            <a:r>
              <a:rPr lang="en-US" dirty="0" err="1"/>
              <a:t>MicrosoftDocs</a:t>
            </a:r>
            <a:endParaRPr lang="en-US" dirty="0"/>
          </a:p>
        </p:txBody>
      </p:sp>
      <p:pic>
        <p:nvPicPr>
          <p:cNvPr id="5" name="Content Placeholder 4">
            <a:extLst>
              <a:ext uri="{FF2B5EF4-FFF2-40B4-BE49-F238E27FC236}">
                <a16:creationId xmlns:a16="http://schemas.microsoft.com/office/drawing/2014/main" id="{76B07F46-3A67-ECD0-41C1-CB6382305538}"/>
              </a:ext>
            </a:extLst>
          </p:cNvPr>
          <p:cNvPicPr>
            <a:picLocks noGrp="1" noChangeAspect="1"/>
          </p:cNvPicPr>
          <p:nvPr>
            <p:ph sz="half" idx="2"/>
          </p:nvPr>
        </p:nvPicPr>
        <p:blipFill>
          <a:blip r:embed="rId3"/>
          <a:stretch>
            <a:fillRect/>
          </a:stretch>
        </p:blipFill>
        <p:spPr>
          <a:xfrm>
            <a:off x="4648200" y="1428750"/>
            <a:ext cx="4038600" cy="1187823"/>
          </a:xfrm>
          <a:prstGeom prst="rect">
            <a:avLst/>
          </a:prstGeom>
        </p:spPr>
      </p:pic>
    </p:spTree>
    <p:extLst>
      <p:ext uri="{BB962C8B-B14F-4D97-AF65-F5344CB8AC3E}">
        <p14:creationId xmlns:p14="http://schemas.microsoft.com/office/powerpoint/2010/main" val="62186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B58B-4AB3-2AC1-92B4-499D0D2C40D3}"/>
              </a:ext>
            </a:extLst>
          </p:cNvPr>
          <p:cNvSpPr>
            <a:spLocks noGrp="1"/>
          </p:cNvSpPr>
          <p:nvPr>
            <p:ph type="title"/>
          </p:nvPr>
        </p:nvSpPr>
        <p:spPr/>
        <p:txBody>
          <a:bodyPr/>
          <a:lstStyle/>
          <a:p>
            <a:r>
              <a:rPr lang="en-US" dirty="0"/>
              <a:t>Filling in the Issue Details</a:t>
            </a:r>
          </a:p>
        </p:txBody>
      </p:sp>
      <p:pic>
        <p:nvPicPr>
          <p:cNvPr id="4" name="Content Placeholder 3" descr="A screenshot of a computer&#10;&#10;Description automatically generated">
            <a:extLst>
              <a:ext uri="{FF2B5EF4-FFF2-40B4-BE49-F238E27FC236}">
                <a16:creationId xmlns:a16="http://schemas.microsoft.com/office/drawing/2014/main" id="{C65B1394-0007-505A-E97C-42069C202AB5}"/>
              </a:ext>
            </a:extLst>
          </p:cNvPr>
          <p:cNvPicPr>
            <a:picLocks noGrp="1" noChangeAspect="1"/>
          </p:cNvPicPr>
          <p:nvPr>
            <p:ph idx="1"/>
          </p:nvPr>
        </p:nvPicPr>
        <p:blipFill>
          <a:blip r:embed="rId3"/>
          <a:stretch>
            <a:fillRect/>
          </a:stretch>
        </p:blipFill>
        <p:spPr>
          <a:xfrm>
            <a:off x="1406321" y="1200150"/>
            <a:ext cx="6331357" cy="3394075"/>
          </a:xfrm>
          <a:prstGeom prst="rect">
            <a:avLst/>
          </a:prstGeom>
        </p:spPr>
      </p:pic>
    </p:spTree>
    <p:extLst>
      <p:ext uri="{BB962C8B-B14F-4D97-AF65-F5344CB8AC3E}">
        <p14:creationId xmlns:p14="http://schemas.microsoft.com/office/powerpoint/2010/main" val="2890690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4F7F-0217-F21A-D2C7-333F90D51589}"/>
              </a:ext>
            </a:extLst>
          </p:cNvPr>
          <p:cNvSpPr>
            <a:spLocks noGrp="1"/>
          </p:cNvSpPr>
          <p:nvPr>
            <p:ph type="title"/>
          </p:nvPr>
        </p:nvSpPr>
        <p:spPr/>
        <p:txBody>
          <a:bodyPr>
            <a:normAutofit fontScale="90000"/>
          </a:bodyPr>
          <a:lstStyle/>
          <a:p>
            <a:r>
              <a:rPr lang="en-US" dirty="0"/>
              <a:t>Contribute with a GitHub Pull Request</a:t>
            </a:r>
          </a:p>
        </p:txBody>
      </p:sp>
      <p:sp>
        <p:nvSpPr>
          <p:cNvPr id="3" name="Content Placeholder 2">
            <a:extLst>
              <a:ext uri="{FF2B5EF4-FFF2-40B4-BE49-F238E27FC236}">
                <a16:creationId xmlns:a16="http://schemas.microsoft.com/office/drawing/2014/main" id="{24D15BAC-84D8-A850-E246-CCFD3753F6E2}"/>
              </a:ext>
            </a:extLst>
          </p:cNvPr>
          <p:cNvSpPr>
            <a:spLocks noGrp="1"/>
          </p:cNvSpPr>
          <p:nvPr>
            <p:ph sz="half" idx="1"/>
          </p:nvPr>
        </p:nvSpPr>
        <p:spPr/>
        <p:txBody>
          <a:bodyPr/>
          <a:lstStyle/>
          <a:p>
            <a:r>
              <a:rPr lang="en-US" dirty="0"/>
              <a:t>Make your own simple edits with a Pull Request (PR) through GitHub</a:t>
            </a:r>
          </a:p>
        </p:txBody>
      </p:sp>
      <p:pic>
        <p:nvPicPr>
          <p:cNvPr id="5" name="Picture 5">
            <a:extLst>
              <a:ext uri="{FF2B5EF4-FFF2-40B4-BE49-F238E27FC236}">
                <a16:creationId xmlns:a16="http://schemas.microsoft.com/office/drawing/2014/main" id="{D37577BE-7BE8-50D8-1DB2-BAD1E38A1326}"/>
              </a:ext>
            </a:extLst>
          </p:cNvPr>
          <p:cNvPicPr>
            <a:picLocks noGrp="1" noChangeAspect="1"/>
          </p:cNvPicPr>
          <p:nvPr>
            <p:ph sz="half" idx="2"/>
          </p:nvPr>
        </p:nvPicPr>
        <p:blipFill>
          <a:blip r:embed="rId3"/>
          <a:stretch>
            <a:fillRect/>
          </a:stretch>
        </p:blipFill>
        <p:spPr>
          <a:xfrm>
            <a:off x="4648200" y="1808819"/>
            <a:ext cx="4038600" cy="2176736"/>
          </a:xfrm>
          <a:prstGeom prst="rect">
            <a:avLst/>
          </a:prstGeom>
        </p:spPr>
      </p:pic>
    </p:spTree>
    <p:extLst>
      <p:ext uri="{BB962C8B-B14F-4D97-AF65-F5344CB8AC3E}">
        <p14:creationId xmlns:p14="http://schemas.microsoft.com/office/powerpoint/2010/main" val="2237112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635D-D537-3DFF-30FB-DE19D6C55351}"/>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CDF570EC-656E-9D71-F8A1-23F58F444901}"/>
              </a:ext>
            </a:extLst>
          </p:cNvPr>
          <p:cNvSpPr>
            <a:spLocks noGrp="1"/>
          </p:cNvSpPr>
          <p:nvPr>
            <p:ph idx="1"/>
          </p:nvPr>
        </p:nvSpPr>
        <p:spPr/>
        <p:txBody>
          <a:bodyPr>
            <a:normAutofit lnSpcReduction="10000"/>
          </a:bodyPr>
          <a:lstStyle/>
          <a:p>
            <a:r>
              <a:rPr lang="en-US" dirty="0"/>
              <a:t>Edit an article</a:t>
            </a:r>
          </a:p>
          <a:p>
            <a:r>
              <a:rPr lang="en-US" dirty="0"/>
              <a:t>Working with markdown</a:t>
            </a:r>
          </a:p>
          <a:p>
            <a:r>
              <a:rPr lang="en-US" dirty="0"/>
              <a:t>Preview your changes</a:t>
            </a:r>
          </a:p>
          <a:p>
            <a:r>
              <a:rPr lang="en-US" dirty="0"/>
              <a:t>Create a new PR</a:t>
            </a:r>
          </a:p>
          <a:p>
            <a:r>
              <a:rPr lang="en-US" dirty="0"/>
              <a:t>The PR review process</a:t>
            </a:r>
          </a:p>
          <a:p>
            <a:r>
              <a:rPr lang="en-US" dirty="0"/>
              <a:t>Additional commits and suggesting changes</a:t>
            </a:r>
          </a:p>
        </p:txBody>
      </p:sp>
    </p:spTree>
    <p:extLst>
      <p:ext uri="{BB962C8B-B14F-4D97-AF65-F5344CB8AC3E}">
        <p14:creationId xmlns:p14="http://schemas.microsoft.com/office/powerpoint/2010/main" val="245657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05E9-3225-E0C0-B46F-B01A56E8D910}"/>
              </a:ext>
            </a:extLst>
          </p:cNvPr>
          <p:cNvSpPr>
            <a:spLocks noGrp="1"/>
          </p:cNvSpPr>
          <p:nvPr>
            <p:ph type="title"/>
          </p:nvPr>
        </p:nvSpPr>
        <p:spPr/>
        <p:txBody>
          <a:bodyPr/>
          <a:lstStyle/>
          <a:p>
            <a:r>
              <a:rPr lang="en-US" dirty="0"/>
              <a:t>Contributions: Wrap-Up</a:t>
            </a:r>
          </a:p>
        </p:txBody>
      </p:sp>
      <p:sp>
        <p:nvSpPr>
          <p:cNvPr id="3" name="Content Placeholder 2">
            <a:extLst>
              <a:ext uri="{FF2B5EF4-FFF2-40B4-BE49-F238E27FC236}">
                <a16:creationId xmlns:a16="http://schemas.microsoft.com/office/drawing/2014/main" id="{FBA511C5-70EA-063F-E2D7-12F604BC35D7}"/>
              </a:ext>
            </a:extLst>
          </p:cNvPr>
          <p:cNvSpPr>
            <a:spLocks noGrp="1"/>
          </p:cNvSpPr>
          <p:nvPr>
            <p:ph idx="1"/>
          </p:nvPr>
        </p:nvSpPr>
        <p:spPr/>
        <p:txBody>
          <a:bodyPr>
            <a:normAutofit fontScale="92500"/>
          </a:bodyPr>
          <a:lstStyle/>
          <a:p>
            <a:r>
              <a:rPr lang="en-US" dirty="0"/>
              <a:t>GitHub Issue – suggest changes or report a problem</a:t>
            </a:r>
          </a:p>
          <a:p>
            <a:r>
              <a:rPr lang="en-US" dirty="0"/>
              <a:t>Feedback – anonymous feedback, no follow-up</a:t>
            </a:r>
          </a:p>
          <a:p>
            <a:r>
              <a:rPr lang="en-US" dirty="0"/>
              <a:t>PR – contribute directly to articles</a:t>
            </a:r>
          </a:p>
          <a:p>
            <a:r>
              <a:rPr lang="en-US" dirty="0"/>
              <a:t>Guidance: </a:t>
            </a:r>
            <a:r>
              <a:rPr lang="en-US" dirty="0">
                <a:hlinkClick r:id="rId3"/>
              </a:rPr>
              <a:t>https://learn.microsoft.com/contribute</a:t>
            </a:r>
            <a:r>
              <a:rPr lang="en-US" dirty="0"/>
              <a:t> </a:t>
            </a:r>
          </a:p>
        </p:txBody>
      </p:sp>
    </p:spTree>
    <p:extLst>
      <p:ext uri="{BB962C8B-B14F-4D97-AF65-F5344CB8AC3E}">
        <p14:creationId xmlns:p14="http://schemas.microsoft.com/office/powerpoint/2010/main" val="305608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0D7E-F2DE-F045-C2EC-0CDAFEEC808F}"/>
              </a:ext>
            </a:extLst>
          </p:cNvPr>
          <p:cNvSpPr>
            <a:spLocks noGrp="1"/>
          </p:cNvSpPr>
          <p:nvPr>
            <p:ph type="title"/>
          </p:nvPr>
        </p:nvSpPr>
        <p:spPr/>
        <p:txBody>
          <a:bodyPr/>
          <a:lstStyle/>
          <a:p>
            <a:r>
              <a:rPr lang="en-US" dirty="0"/>
              <a:t>Credit Due!</a:t>
            </a:r>
          </a:p>
        </p:txBody>
      </p:sp>
      <p:pic>
        <p:nvPicPr>
          <p:cNvPr id="4" name="Picture 3">
            <a:extLst>
              <a:ext uri="{FF2B5EF4-FFF2-40B4-BE49-F238E27FC236}">
                <a16:creationId xmlns:a16="http://schemas.microsoft.com/office/drawing/2014/main" id="{B1700AD1-B1E0-CDEA-A769-4CF53A0E1FB2}"/>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609600" y="3790950"/>
            <a:ext cx="770063" cy="770063"/>
          </a:xfrm>
          <a:prstGeom prst="rect">
            <a:avLst/>
          </a:prstGeom>
        </p:spPr>
      </p:pic>
      <p:pic>
        <p:nvPicPr>
          <p:cNvPr id="5" name="Picture 4" descr="A screenshot of the Contained Databases popup &quot;Contributors to this article&quot; window">
            <a:extLst>
              <a:ext uri="{FF2B5EF4-FFF2-40B4-BE49-F238E27FC236}">
                <a16:creationId xmlns:a16="http://schemas.microsoft.com/office/drawing/2014/main" id="{7C348EA6-C87A-CA4C-D5D8-D82413549500}"/>
              </a:ext>
            </a:extLst>
          </p:cNvPr>
          <p:cNvPicPr>
            <a:picLocks noChangeAspect="1"/>
          </p:cNvPicPr>
          <p:nvPr/>
        </p:nvPicPr>
        <p:blipFill>
          <a:blip r:embed="rId4"/>
          <a:stretch>
            <a:fillRect/>
          </a:stretch>
        </p:blipFill>
        <p:spPr>
          <a:xfrm>
            <a:off x="3810000" y="1200150"/>
            <a:ext cx="5022793" cy="3221741"/>
          </a:xfrm>
          <a:prstGeom prst="rect">
            <a:avLst/>
          </a:prstGeom>
        </p:spPr>
      </p:pic>
      <p:pic>
        <p:nvPicPr>
          <p:cNvPr id="6" name="Picture 5" descr="A snippet of the title of the Article, showing the &quot;8 contributors&quot; link selected">
            <a:extLst>
              <a:ext uri="{FF2B5EF4-FFF2-40B4-BE49-F238E27FC236}">
                <a16:creationId xmlns:a16="http://schemas.microsoft.com/office/drawing/2014/main" id="{F4ACFE95-AD4C-EABD-6CDE-7682B4C6C60E}"/>
              </a:ext>
            </a:extLst>
          </p:cNvPr>
          <p:cNvPicPr>
            <a:picLocks noChangeAspect="1"/>
          </p:cNvPicPr>
          <p:nvPr/>
        </p:nvPicPr>
        <p:blipFill>
          <a:blip r:embed="rId5"/>
          <a:stretch>
            <a:fillRect/>
          </a:stretch>
        </p:blipFill>
        <p:spPr>
          <a:xfrm>
            <a:off x="430138" y="1733550"/>
            <a:ext cx="3124200" cy="731840"/>
          </a:xfrm>
          <a:prstGeom prst="rect">
            <a:avLst/>
          </a:prstGeom>
        </p:spPr>
      </p:pic>
      <p:sp>
        <p:nvSpPr>
          <p:cNvPr id="7" name="Arrow: Right 9">
            <a:extLst>
              <a:ext uri="{FF2B5EF4-FFF2-40B4-BE49-F238E27FC236}">
                <a16:creationId xmlns:a16="http://schemas.microsoft.com/office/drawing/2014/main" id="{EBA81D5B-F060-93FA-E963-9838A36D2087}"/>
              </a:ext>
              <a:ext uri="{C183D7F6-B498-43B3-948B-1728B52AA6E4}">
                <adec:decorative xmlns:adec="http://schemas.microsoft.com/office/drawing/2017/decorative" val="1"/>
              </a:ext>
            </a:extLst>
          </p:cNvPr>
          <p:cNvSpPr/>
          <p:nvPr/>
        </p:nvSpPr>
        <p:spPr>
          <a:xfrm>
            <a:off x="3429000" y="2110330"/>
            <a:ext cx="2160664" cy="304800"/>
          </a:xfrm>
          <a:prstGeom prst="rightArrow">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8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DFAA-21A7-3CBC-756B-1BA25A56AF72}"/>
              </a:ext>
            </a:extLst>
          </p:cNvPr>
          <p:cNvSpPr>
            <a:spLocks noGrp="1"/>
          </p:cNvSpPr>
          <p:nvPr>
            <p:ph type="title"/>
          </p:nvPr>
        </p:nvSpPr>
        <p:spPr/>
        <p:txBody>
          <a:bodyPr>
            <a:normAutofit fontScale="90000"/>
          </a:bodyPr>
          <a:lstStyle/>
          <a:p>
            <a:r>
              <a:rPr lang="en-US" dirty="0"/>
              <a:t>Stop Worrying &amp; Love the Pull Request</a:t>
            </a:r>
          </a:p>
        </p:txBody>
      </p:sp>
      <p:sp>
        <p:nvSpPr>
          <p:cNvPr id="3" name="Content Placeholder 2">
            <a:extLst>
              <a:ext uri="{FF2B5EF4-FFF2-40B4-BE49-F238E27FC236}">
                <a16:creationId xmlns:a16="http://schemas.microsoft.com/office/drawing/2014/main" id="{6254F790-B9AA-0D29-B86B-A1E40AD12BEF}"/>
              </a:ext>
            </a:extLst>
          </p:cNvPr>
          <p:cNvSpPr>
            <a:spLocks noGrp="1"/>
          </p:cNvSpPr>
          <p:nvPr>
            <p:ph idx="1"/>
          </p:nvPr>
        </p:nvSpPr>
        <p:spPr/>
        <p:txBody>
          <a:bodyPr>
            <a:normAutofit fontScale="77500" lnSpcReduction="20000"/>
          </a:bodyPr>
          <a:lstStyle/>
          <a:p>
            <a:r>
              <a:rPr lang="en-US" dirty="0"/>
              <a:t>If you're not sure how it should change, give it a shot. </a:t>
            </a:r>
          </a:p>
          <a:p>
            <a:r>
              <a:rPr lang="en-US" dirty="0"/>
              <a:t>Image or graphic needs to be updated? We got it.</a:t>
            </a:r>
          </a:p>
          <a:p>
            <a:r>
              <a:rPr lang="en-US" dirty="0"/>
              <a:t>Capitalization is Tough. We get it.</a:t>
            </a:r>
          </a:p>
          <a:p>
            <a:r>
              <a:rPr lang="en-US" dirty="0"/>
              <a:t>“Azure SQL Managed Instance” vs “a managed instance”</a:t>
            </a:r>
          </a:p>
          <a:p>
            <a:r>
              <a:rPr lang="en-US" dirty="0"/>
              <a:t>“Azure Functions” vs “a function”</a:t>
            </a:r>
          </a:p>
          <a:p>
            <a:r>
              <a:rPr lang="en-US" dirty="0"/>
              <a:t>When you go to Taco Hut, you eat a taco, not a Taco.</a:t>
            </a:r>
          </a:p>
          <a:p>
            <a:r>
              <a:rPr lang="en-US" dirty="0"/>
              <a:t>Above all, be simple and human.</a:t>
            </a:r>
          </a:p>
          <a:p>
            <a:r>
              <a:rPr lang="en-US" dirty="0"/>
              <a:t>Get Help - </a:t>
            </a:r>
            <a:r>
              <a:rPr lang="en-US" dirty="0">
                <a:hlinkClick r:id="rId3"/>
              </a:rPr>
              <a:t>https://learn.microsoft.com/Contribute/content/</a:t>
            </a:r>
            <a:r>
              <a:rPr lang="en-US" dirty="0"/>
              <a:t> </a:t>
            </a:r>
          </a:p>
        </p:txBody>
      </p:sp>
    </p:spTree>
    <p:extLst>
      <p:ext uri="{BB962C8B-B14F-4D97-AF65-F5344CB8AC3E}">
        <p14:creationId xmlns:p14="http://schemas.microsoft.com/office/powerpoint/2010/main" val="785498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B04B-9CDC-D98B-DB69-E916C256A278}"/>
              </a:ext>
            </a:extLst>
          </p:cNvPr>
          <p:cNvSpPr>
            <a:spLocks noGrp="1"/>
          </p:cNvSpPr>
          <p:nvPr>
            <p:ph type="title"/>
          </p:nvPr>
        </p:nvSpPr>
        <p:spPr/>
        <p:txBody>
          <a:bodyPr>
            <a:normAutofit fontScale="90000"/>
          </a:bodyPr>
          <a:lstStyle/>
          <a:p>
            <a:r>
              <a:rPr lang="en-US" dirty="0"/>
              <a:t>GitHub Hosts Microsoft Learn Content</a:t>
            </a:r>
          </a:p>
        </p:txBody>
      </p:sp>
      <p:sp>
        <p:nvSpPr>
          <p:cNvPr id="3" name="Text Placeholder 2">
            <a:extLst>
              <a:ext uri="{FF2B5EF4-FFF2-40B4-BE49-F238E27FC236}">
                <a16:creationId xmlns:a16="http://schemas.microsoft.com/office/drawing/2014/main" id="{E7CA73D2-EBEC-8EF3-CEE6-7E31B9EC04AB}"/>
              </a:ext>
            </a:extLst>
          </p:cNvPr>
          <p:cNvSpPr>
            <a:spLocks noGrp="1"/>
          </p:cNvSpPr>
          <p:nvPr>
            <p:ph type="body" idx="1"/>
          </p:nvPr>
        </p:nvSpPr>
        <p:spPr/>
        <p:txBody>
          <a:bodyPr/>
          <a:lstStyle/>
          <a:p>
            <a:r>
              <a:rPr lang="en-US" dirty="0"/>
              <a:t>Public and Private Repos</a:t>
            </a:r>
          </a:p>
        </p:txBody>
      </p:sp>
    </p:spTree>
    <p:extLst>
      <p:ext uri="{BB962C8B-B14F-4D97-AF65-F5344CB8AC3E}">
        <p14:creationId xmlns:p14="http://schemas.microsoft.com/office/powerpoint/2010/main" val="3636156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D6C2-8EAB-C7C8-7888-D4D9279402F9}"/>
              </a:ext>
            </a:extLst>
          </p:cNvPr>
          <p:cNvSpPr>
            <a:spLocks noGrp="1"/>
          </p:cNvSpPr>
          <p:nvPr>
            <p:ph type="title"/>
          </p:nvPr>
        </p:nvSpPr>
        <p:spPr/>
        <p:txBody>
          <a:bodyPr/>
          <a:lstStyle/>
          <a:p>
            <a:r>
              <a:rPr lang="en-US" dirty="0"/>
              <a:t>Learn Behind the Scenes</a:t>
            </a:r>
          </a:p>
        </p:txBody>
      </p:sp>
      <p:sp>
        <p:nvSpPr>
          <p:cNvPr id="3" name="Content Placeholder 2">
            <a:extLst>
              <a:ext uri="{FF2B5EF4-FFF2-40B4-BE49-F238E27FC236}">
                <a16:creationId xmlns:a16="http://schemas.microsoft.com/office/drawing/2014/main" id="{039EC092-D8A8-E7A3-C70E-B38AEDDE32AC}"/>
              </a:ext>
            </a:extLst>
          </p:cNvPr>
          <p:cNvSpPr>
            <a:spLocks noGrp="1"/>
          </p:cNvSpPr>
          <p:nvPr>
            <p:ph idx="1"/>
          </p:nvPr>
        </p:nvSpPr>
        <p:spPr/>
        <p:txBody>
          <a:bodyPr>
            <a:normAutofit/>
          </a:bodyPr>
          <a:lstStyle/>
          <a:p>
            <a:r>
              <a:rPr lang="en-US" dirty="0"/>
              <a:t>Visual Studio Code, Learn Authoring Pack, GitHub, Azure DevOps</a:t>
            </a:r>
          </a:p>
          <a:p>
            <a:r>
              <a:rPr lang="en-US" dirty="0"/>
              <a:t>Rich metadata and SEO tracking, Azure Databricks</a:t>
            </a:r>
          </a:p>
          <a:p>
            <a:r>
              <a:rPr lang="en-US" dirty="0"/>
              <a:t>Release branches for big, timed doc releases (think Build &amp; Ignite)</a:t>
            </a:r>
          </a:p>
        </p:txBody>
      </p:sp>
    </p:spTree>
    <p:extLst>
      <p:ext uri="{BB962C8B-B14F-4D97-AF65-F5344CB8AC3E}">
        <p14:creationId xmlns:p14="http://schemas.microsoft.com/office/powerpoint/2010/main" val="13550072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BED7-64F4-613A-9E25-891E29ECE8AE}"/>
              </a:ext>
            </a:extLst>
          </p:cNvPr>
          <p:cNvSpPr>
            <a:spLocks noGrp="1"/>
          </p:cNvSpPr>
          <p:nvPr>
            <p:ph type="title"/>
          </p:nvPr>
        </p:nvSpPr>
        <p:spPr/>
        <p:txBody>
          <a:bodyPr/>
          <a:lstStyle/>
          <a:p>
            <a:r>
              <a:rPr lang="en-US" dirty="0"/>
              <a:t>GitHub Basics</a:t>
            </a:r>
          </a:p>
        </p:txBody>
      </p:sp>
      <p:pic>
        <p:nvPicPr>
          <p:cNvPr id="4" name="Content Placeholder 3" descr="A workflow of the MicrosoftDocs GitHub workflow process. &#10;Repositories, also known as repos, are in the cloud hosted by Github.&#10;A fork is a copy of a production repo in your Github account.&#10;A clone is a local copy of a repo in your computer's file system.&#10;You can make changes in a working branch in your clone, push the changes to your fork, and make pull requests that merge your changes to the production repo.">
            <a:extLst>
              <a:ext uri="{FF2B5EF4-FFF2-40B4-BE49-F238E27FC236}">
                <a16:creationId xmlns:a16="http://schemas.microsoft.com/office/drawing/2014/main" id="{18FFE602-CB4D-6628-5AF1-AFE7148E5D8E}"/>
              </a:ext>
            </a:extLst>
          </p:cNvPr>
          <p:cNvPicPr>
            <a:picLocks noGrp="1" noChangeAspect="1"/>
          </p:cNvPicPr>
          <p:nvPr>
            <p:ph idx="1"/>
          </p:nvPr>
        </p:nvPicPr>
        <p:blipFill rotWithShape="1">
          <a:blip r:embed="rId3"/>
          <a:srcRect t="11976"/>
          <a:stretch/>
        </p:blipFill>
        <p:spPr>
          <a:xfrm>
            <a:off x="495300" y="1076975"/>
            <a:ext cx="8229600" cy="2314204"/>
          </a:xfrm>
          <a:prstGeom prst="rect">
            <a:avLst/>
          </a:prstGeom>
        </p:spPr>
      </p:pic>
      <p:sp>
        <p:nvSpPr>
          <p:cNvPr id="6" name="TextBox 5">
            <a:extLst>
              <a:ext uri="{FF2B5EF4-FFF2-40B4-BE49-F238E27FC236}">
                <a16:creationId xmlns:a16="http://schemas.microsoft.com/office/drawing/2014/main" id="{8D340D60-E253-B9C3-31DF-593D7D559813}"/>
              </a:ext>
            </a:extLst>
          </p:cNvPr>
          <p:cNvSpPr txBox="1"/>
          <p:nvPr/>
        </p:nvSpPr>
        <p:spPr>
          <a:xfrm>
            <a:off x="457200" y="3404529"/>
            <a:ext cx="7010400" cy="1138773"/>
          </a:xfrm>
          <a:prstGeom prst="rect">
            <a:avLst/>
          </a:prstGeom>
          <a:noFill/>
        </p:spPr>
        <p:txBody>
          <a:bodyPr wrap="square">
            <a:spAutoFit/>
          </a:bodyPr>
          <a:lstStyle/>
          <a:p>
            <a:pPr>
              <a:spcBef>
                <a:spcPct val="20000"/>
              </a:spcBef>
            </a:pPr>
            <a:r>
              <a:rPr lang="en-US" sz="2400" dirty="0">
                <a:cs typeface="Segoe UI"/>
              </a:rPr>
              <a:t>A more detailed GitHub workflow:</a:t>
            </a:r>
          </a:p>
          <a:p>
            <a:pPr marL="742315" lvl="1" indent="-285750">
              <a:spcBef>
                <a:spcPct val="20000"/>
              </a:spcBef>
              <a:buFont typeface="Arial"/>
              <a:buChar char="•"/>
            </a:pPr>
            <a:r>
              <a:rPr lang="en-US" sz="2000" dirty="0">
                <a:solidFill>
                  <a:srgbClr val="FF5C39"/>
                </a:solidFill>
                <a:cs typeface="Segoe UI"/>
                <a:hlinkClick r:id="rId4"/>
              </a:rPr>
              <a:t>https://github.com/PowerShell/Community-Blog/blob/main/Docs/GitHub-workflow-for-new-post.md</a:t>
            </a:r>
            <a:r>
              <a:rPr lang="en-US" sz="2000" dirty="0">
                <a:solidFill>
                  <a:srgbClr val="FFFFFF"/>
                </a:solidFill>
                <a:cs typeface="Segoe UI"/>
              </a:rPr>
              <a:t> </a:t>
            </a:r>
            <a:endParaRPr lang="en-US" dirty="0"/>
          </a:p>
        </p:txBody>
      </p:sp>
    </p:spTree>
    <p:extLst>
      <p:ext uri="{BB962C8B-B14F-4D97-AF65-F5344CB8AC3E}">
        <p14:creationId xmlns:p14="http://schemas.microsoft.com/office/powerpoint/2010/main" val="2472838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5C8C-7CE2-BC4D-D660-01C6AE091649}"/>
              </a:ext>
            </a:extLst>
          </p:cNvPr>
          <p:cNvSpPr>
            <a:spLocks noGrp="1"/>
          </p:cNvSpPr>
          <p:nvPr>
            <p:ph type="title"/>
          </p:nvPr>
        </p:nvSpPr>
        <p:spPr/>
        <p:txBody>
          <a:bodyPr/>
          <a:lstStyle/>
          <a:p>
            <a:r>
              <a:rPr lang="en-US" dirty="0"/>
              <a:t>Learn Resources for Git &amp; GitHub</a:t>
            </a:r>
          </a:p>
        </p:txBody>
      </p:sp>
      <p:sp>
        <p:nvSpPr>
          <p:cNvPr id="3" name="Content Placeholder 2">
            <a:extLst>
              <a:ext uri="{FF2B5EF4-FFF2-40B4-BE49-F238E27FC236}">
                <a16:creationId xmlns:a16="http://schemas.microsoft.com/office/drawing/2014/main" id="{D748B596-5893-0380-3309-BE20DE226680}"/>
              </a:ext>
            </a:extLst>
          </p:cNvPr>
          <p:cNvSpPr>
            <a:spLocks noGrp="1"/>
          </p:cNvSpPr>
          <p:nvPr>
            <p:ph idx="1"/>
          </p:nvPr>
        </p:nvSpPr>
        <p:spPr/>
        <p:txBody>
          <a:bodyPr>
            <a:normAutofit fontScale="85000" lnSpcReduction="10000"/>
          </a:bodyPr>
          <a:lstStyle/>
          <a:p>
            <a:r>
              <a:rPr lang="en-US" dirty="0"/>
              <a:t>Learning paths for foundational GitHub knowledge</a:t>
            </a:r>
          </a:p>
          <a:p>
            <a:pPr lvl="1"/>
            <a:r>
              <a:rPr lang="en-US" dirty="0">
                <a:hlinkClick r:id="rId2"/>
              </a:rPr>
              <a:t>https://learn.microsoft.com/training/github</a:t>
            </a:r>
            <a:r>
              <a:rPr lang="en-US" dirty="0"/>
              <a:t> </a:t>
            </a:r>
          </a:p>
          <a:p>
            <a:r>
              <a:rPr lang="en-US" dirty="0"/>
              <a:t>Introduction to version control with Git – Training</a:t>
            </a:r>
          </a:p>
          <a:p>
            <a:pPr lvl="1"/>
            <a:r>
              <a:rPr lang="en-US" dirty="0">
                <a:hlinkClick r:id="rId3"/>
              </a:rPr>
              <a:t>https://learn.microsoft.com/training/paths/intro-to-vc-git</a:t>
            </a:r>
            <a:r>
              <a:rPr lang="en-US" dirty="0"/>
              <a:t> </a:t>
            </a:r>
          </a:p>
          <a:p>
            <a:r>
              <a:rPr lang="en-US" dirty="0"/>
              <a:t>Use Git version-control tools in VS Code - Training</a:t>
            </a:r>
          </a:p>
          <a:p>
            <a:pPr lvl="1"/>
            <a:r>
              <a:rPr lang="en-US" dirty="0">
                <a:hlinkClick r:id="rId4"/>
              </a:rPr>
              <a:t>https://learn.microsoft.com/training/modules/use-git-from-vs-code</a:t>
            </a:r>
            <a:r>
              <a:rPr lang="en-US" dirty="0"/>
              <a:t> </a:t>
            </a:r>
          </a:p>
        </p:txBody>
      </p:sp>
    </p:spTree>
    <p:extLst>
      <p:ext uri="{BB962C8B-B14F-4D97-AF65-F5344CB8AC3E}">
        <p14:creationId xmlns:p14="http://schemas.microsoft.com/office/powerpoint/2010/main" val="2155758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CD30-22FC-FF8B-8335-5092FD4C6049}"/>
              </a:ext>
            </a:extLst>
          </p:cNvPr>
          <p:cNvSpPr>
            <a:spLocks noGrp="1"/>
          </p:cNvSpPr>
          <p:nvPr>
            <p:ph type="title"/>
          </p:nvPr>
        </p:nvSpPr>
        <p:spPr/>
        <p:txBody>
          <a:bodyPr/>
          <a:lstStyle/>
          <a:p>
            <a:r>
              <a:rPr lang="en-US" dirty="0"/>
              <a:t>VS Code Extension for Authoring</a:t>
            </a:r>
          </a:p>
        </p:txBody>
      </p:sp>
      <p:sp>
        <p:nvSpPr>
          <p:cNvPr id="3" name="Content Placeholder 2">
            <a:extLst>
              <a:ext uri="{FF2B5EF4-FFF2-40B4-BE49-F238E27FC236}">
                <a16:creationId xmlns:a16="http://schemas.microsoft.com/office/drawing/2014/main" id="{BCB766F2-1AC7-C531-112F-81047A60DA75}"/>
              </a:ext>
            </a:extLst>
          </p:cNvPr>
          <p:cNvSpPr>
            <a:spLocks noGrp="1"/>
          </p:cNvSpPr>
          <p:nvPr>
            <p:ph idx="1"/>
          </p:nvPr>
        </p:nvSpPr>
        <p:spPr/>
        <p:txBody>
          <a:bodyPr>
            <a:normAutofit fontScale="55000" lnSpcReduction="20000"/>
          </a:bodyPr>
          <a:lstStyle/>
          <a:p>
            <a:r>
              <a:rPr lang="en-US" dirty="0"/>
              <a:t>Learn Authoring Pack</a:t>
            </a:r>
          </a:p>
          <a:p>
            <a:pPr lvl="1"/>
            <a:r>
              <a:rPr lang="en-US" dirty="0"/>
              <a:t>Enhanced markdown preview optimized for Learn</a:t>
            </a:r>
          </a:p>
          <a:p>
            <a:pPr lvl="1"/>
            <a:r>
              <a:rPr lang="en-US" dirty="0"/>
              <a:t>Markdown linter</a:t>
            </a:r>
          </a:p>
          <a:p>
            <a:pPr lvl="1"/>
            <a:r>
              <a:rPr lang="en-US" dirty="0"/>
              <a:t>Article templates</a:t>
            </a:r>
          </a:p>
          <a:p>
            <a:pPr lvl="1"/>
            <a:r>
              <a:rPr lang="en-US" dirty="0"/>
              <a:t>YAML schema validation</a:t>
            </a:r>
          </a:p>
          <a:p>
            <a:pPr lvl="1"/>
            <a:r>
              <a:rPr lang="en-US" dirty="0"/>
              <a:t>Learn images extension</a:t>
            </a:r>
          </a:p>
          <a:p>
            <a:r>
              <a:rPr lang="en-US" dirty="0" err="1"/>
              <a:t>GitLens</a:t>
            </a:r>
            <a:endParaRPr lang="en-US" dirty="0"/>
          </a:p>
          <a:p>
            <a:pPr lvl="1"/>
            <a:r>
              <a:rPr lang="en-US" dirty="0"/>
              <a:t>Enhanced commit history with visualizations</a:t>
            </a:r>
          </a:p>
          <a:p>
            <a:pPr lvl="1"/>
            <a:r>
              <a:rPr lang="en-US" dirty="0"/>
              <a:t>Comparison commands</a:t>
            </a:r>
          </a:p>
          <a:p>
            <a:r>
              <a:rPr lang="en-US" dirty="0"/>
              <a:t>GitHub Pull Requests and Issues</a:t>
            </a:r>
          </a:p>
          <a:p>
            <a:pPr lvl="1"/>
            <a:r>
              <a:rPr lang="en-US" dirty="0"/>
              <a:t>Review &amp; manage issues and pull requests within VS Code</a:t>
            </a:r>
          </a:p>
          <a:p>
            <a:r>
              <a:rPr lang="en-US" dirty="0"/>
              <a:t>GitHub Copilot</a:t>
            </a:r>
          </a:p>
          <a:p>
            <a:pPr lvl="1"/>
            <a:r>
              <a:rPr lang="en-US" dirty="0"/>
              <a:t>Markdown suggestions as you type</a:t>
            </a:r>
          </a:p>
        </p:txBody>
      </p:sp>
    </p:spTree>
    <p:extLst>
      <p:ext uri="{BB962C8B-B14F-4D97-AF65-F5344CB8AC3E}">
        <p14:creationId xmlns:p14="http://schemas.microsoft.com/office/powerpoint/2010/main" val="3683375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6F42-08F6-7356-1BB8-B3779285709D}"/>
              </a:ext>
            </a:extLst>
          </p:cNvPr>
          <p:cNvSpPr>
            <a:spLocks noGrp="1"/>
          </p:cNvSpPr>
          <p:nvPr>
            <p:ph type="title"/>
          </p:nvPr>
        </p:nvSpPr>
        <p:spPr/>
        <p:txBody>
          <a:bodyPr/>
          <a:lstStyle/>
          <a:p>
            <a:r>
              <a:rPr lang="en-US" dirty="0"/>
              <a:t>Demo: How We Work</a:t>
            </a:r>
          </a:p>
        </p:txBody>
      </p:sp>
      <p:sp>
        <p:nvSpPr>
          <p:cNvPr id="3" name="Content Placeholder 2">
            <a:extLst>
              <a:ext uri="{FF2B5EF4-FFF2-40B4-BE49-F238E27FC236}">
                <a16:creationId xmlns:a16="http://schemas.microsoft.com/office/drawing/2014/main" id="{5100C60F-4087-DFC5-0132-1B755211F8ED}"/>
              </a:ext>
            </a:extLst>
          </p:cNvPr>
          <p:cNvSpPr>
            <a:spLocks noGrp="1"/>
          </p:cNvSpPr>
          <p:nvPr>
            <p:ph idx="1"/>
          </p:nvPr>
        </p:nvSpPr>
        <p:spPr/>
        <p:txBody>
          <a:bodyPr>
            <a:normAutofit fontScale="92500"/>
          </a:bodyPr>
          <a:lstStyle/>
          <a:p>
            <a:r>
              <a:rPr lang="en-US" dirty="0"/>
              <a:t>Learn Authoring Pack</a:t>
            </a:r>
          </a:p>
          <a:p>
            <a:r>
              <a:rPr lang="en-US" dirty="0"/>
              <a:t>Working with Markdown</a:t>
            </a:r>
          </a:p>
          <a:p>
            <a:r>
              <a:rPr lang="en-US" dirty="0"/>
              <a:t>Markdown Preview for Learn Content</a:t>
            </a:r>
          </a:p>
          <a:p>
            <a:r>
              <a:rPr lang="en-US" dirty="0"/>
              <a:t>Preview Content in Branches with Private Repos</a:t>
            </a:r>
          </a:p>
          <a:p>
            <a:r>
              <a:rPr lang="en-US" dirty="0"/>
              <a:t>Public &amp; Private Repos – GitHub &amp; Azure DevOps</a:t>
            </a:r>
          </a:p>
        </p:txBody>
      </p:sp>
    </p:spTree>
    <p:extLst>
      <p:ext uri="{BB962C8B-B14F-4D97-AF65-F5344CB8AC3E}">
        <p14:creationId xmlns:p14="http://schemas.microsoft.com/office/powerpoint/2010/main" val="959786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5E05-2C74-CA58-A3CE-315BE9E3BD58}"/>
              </a:ext>
            </a:extLst>
          </p:cNvPr>
          <p:cNvSpPr>
            <a:spLocks noGrp="1"/>
          </p:cNvSpPr>
          <p:nvPr>
            <p:ph type="title"/>
          </p:nvPr>
        </p:nvSpPr>
        <p:spPr/>
        <p:txBody>
          <a:bodyPr/>
          <a:lstStyle/>
          <a:p>
            <a:r>
              <a:rPr lang="en-US" dirty="0"/>
              <a:t>Additional Resources + Q&amp;A</a:t>
            </a:r>
          </a:p>
        </p:txBody>
      </p:sp>
      <p:sp>
        <p:nvSpPr>
          <p:cNvPr id="3" name="Text Placeholder 2">
            <a:extLst>
              <a:ext uri="{FF2B5EF4-FFF2-40B4-BE49-F238E27FC236}">
                <a16:creationId xmlns:a16="http://schemas.microsoft.com/office/drawing/2014/main" id="{A1F6B5CE-DE88-8EDA-FE05-EF00688F7DA1}"/>
              </a:ext>
            </a:extLst>
          </p:cNvPr>
          <p:cNvSpPr>
            <a:spLocks noGrp="1"/>
          </p:cNvSpPr>
          <p:nvPr>
            <p:ph type="body" idx="1"/>
          </p:nvPr>
        </p:nvSpPr>
        <p:spPr/>
        <p:txBody>
          <a:bodyPr/>
          <a:lstStyle/>
          <a:p>
            <a:r>
              <a:rPr lang="en-US" dirty="0"/>
              <a:t>Wrapping up with some links and questions!</a:t>
            </a:r>
          </a:p>
        </p:txBody>
      </p:sp>
    </p:spTree>
    <p:extLst>
      <p:ext uri="{BB962C8B-B14F-4D97-AF65-F5344CB8AC3E}">
        <p14:creationId xmlns:p14="http://schemas.microsoft.com/office/powerpoint/2010/main" val="33707494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F189-2DDA-29D6-BEFE-EFCC21B058E9}"/>
              </a:ext>
            </a:extLst>
          </p:cNvPr>
          <p:cNvSpPr>
            <a:spLocks noGrp="1"/>
          </p:cNvSpPr>
          <p:nvPr>
            <p:ph type="title"/>
          </p:nvPr>
        </p:nvSpPr>
        <p:spPr/>
        <p:txBody>
          <a:bodyPr/>
          <a:lstStyle/>
          <a:p>
            <a:r>
              <a:rPr lang="en-US" dirty="0"/>
              <a:t>Links galore!</a:t>
            </a:r>
          </a:p>
        </p:txBody>
      </p:sp>
      <p:sp>
        <p:nvSpPr>
          <p:cNvPr id="3" name="Content Placeholder 2">
            <a:extLst>
              <a:ext uri="{FF2B5EF4-FFF2-40B4-BE49-F238E27FC236}">
                <a16:creationId xmlns:a16="http://schemas.microsoft.com/office/drawing/2014/main" id="{DDD76331-0E64-513F-4992-8E3DB67CA56A}"/>
              </a:ext>
            </a:extLst>
          </p:cNvPr>
          <p:cNvSpPr>
            <a:spLocks noGrp="1"/>
          </p:cNvSpPr>
          <p:nvPr>
            <p:ph idx="1"/>
          </p:nvPr>
        </p:nvSpPr>
        <p:spPr/>
        <p:txBody>
          <a:bodyPr>
            <a:normAutofit fontScale="62500" lnSpcReduction="20000"/>
          </a:bodyPr>
          <a:lstStyle/>
          <a:p>
            <a:r>
              <a:rPr lang="en-US" dirty="0"/>
              <a:t>Contributor Home: </a:t>
            </a:r>
            <a:r>
              <a:rPr lang="en-US" dirty="0">
                <a:hlinkClick r:id="rId3"/>
              </a:rPr>
              <a:t>https://learn.microsoft.com/contribute/</a:t>
            </a:r>
            <a:r>
              <a:rPr lang="en-US" dirty="0"/>
              <a:t> </a:t>
            </a:r>
          </a:p>
          <a:p>
            <a:r>
              <a:rPr lang="en-US" dirty="0"/>
              <a:t>Contributor Guide: </a:t>
            </a:r>
            <a:r>
              <a:rPr lang="en-US" dirty="0">
                <a:hlinkClick r:id="rId4"/>
              </a:rPr>
              <a:t>https://learn.microsoft.com/Contribute/content/</a:t>
            </a:r>
            <a:r>
              <a:rPr lang="en-US" dirty="0"/>
              <a:t> </a:t>
            </a:r>
          </a:p>
          <a:p>
            <a:r>
              <a:rPr lang="en-US" dirty="0"/>
              <a:t>Microsoft Writing Style guide: </a:t>
            </a:r>
            <a:r>
              <a:rPr lang="en-US" dirty="0">
                <a:hlinkClick r:id="rId5"/>
              </a:rPr>
              <a:t>https://learn.microsoft.com/style-guide/welcome/</a:t>
            </a:r>
            <a:r>
              <a:rPr lang="en-US" dirty="0"/>
              <a:t> </a:t>
            </a:r>
          </a:p>
          <a:p>
            <a:r>
              <a:rPr lang="en-US" dirty="0"/>
              <a:t>Contributor Training Module: </a:t>
            </a:r>
            <a:r>
              <a:rPr lang="en-US" dirty="0">
                <a:hlinkClick r:id="rId6"/>
              </a:rPr>
              <a:t>https://learn.microsoft.com/training/modules/contribute-to-docs-browser/</a:t>
            </a:r>
            <a:r>
              <a:rPr lang="en-US" dirty="0"/>
              <a:t> </a:t>
            </a:r>
          </a:p>
          <a:p>
            <a:r>
              <a:rPr lang="en-US" dirty="0"/>
              <a:t>Learn Authoring Pack Info: </a:t>
            </a:r>
            <a:r>
              <a:rPr lang="en-US" dirty="0">
                <a:hlinkClick r:id="rId7"/>
              </a:rPr>
              <a:t>https://learn.microsoft.com/contribute/content/how-to-write-docs-auth-pack</a:t>
            </a:r>
            <a:r>
              <a:rPr lang="en-US" dirty="0"/>
              <a:t> </a:t>
            </a:r>
          </a:p>
          <a:p>
            <a:r>
              <a:rPr lang="en-US" dirty="0"/>
              <a:t>Microsoft Docs GitHub Org: </a:t>
            </a:r>
            <a:r>
              <a:rPr lang="en-US" dirty="0">
                <a:hlinkClick r:id="rId8"/>
              </a:rPr>
              <a:t>https://github.com/microsoftdocs</a:t>
            </a:r>
            <a:r>
              <a:rPr lang="en-US" dirty="0"/>
              <a:t> </a:t>
            </a:r>
          </a:p>
        </p:txBody>
      </p:sp>
    </p:spTree>
    <p:extLst>
      <p:ext uri="{BB962C8B-B14F-4D97-AF65-F5344CB8AC3E}">
        <p14:creationId xmlns:p14="http://schemas.microsoft.com/office/powerpoint/2010/main" val="19179974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7CE0-D990-9030-CC81-505A8361D5B4}"/>
              </a:ext>
            </a:extLst>
          </p:cNvPr>
          <p:cNvSpPr>
            <a:spLocks noGrp="1"/>
          </p:cNvSpPr>
          <p:nvPr>
            <p:ph type="title"/>
          </p:nvPr>
        </p:nvSpPr>
        <p:spPr/>
        <p:txBody>
          <a:bodyPr/>
          <a:lstStyle/>
          <a:p>
            <a:r>
              <a:rPr lang="en-US" dirty="0"/>
              <a:t>Thank you! Questions?</a:t>
            </a:r>
          </a:p>
        </p:txBody>
      </p:sp>
    </p:spTree>
    <p:extLst>
      <p:ext uri="{BB962C8B-B14F-4D97-AF65-F5344CB8AC3E}">
        <p14:creationId xmlns:p14="http://schemas.microsoft.com/office/powerpoint/2010/main" val="256776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4934-801D-A3D3-AF6A-FB30B338FE4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2B74A2AF-08D0-A569-F3FA-AFE642E805B3}"/>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a:t>
            </a:r>
            <a:r>
              <a:rPr lang="en-US" dirty="0" err="1"/>
              <a:t>www.alvinashcraft.com</a:t>
            </a:r>
            <a:endParaRPr lang="en-US" dirty="0"/>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WinUI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230994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F6A578F-CEAC-4062-B6A7-640B1A396BCF}"/>
              </a:ext>
            </a:extLst>
          </p:cNvPr>
          <p:cNvSpPr/>
          <p:nvPr/>
        </p:nvSpPr>
        <p:spPr>
          <a:xfrm>
            <a:off x="0" y="841728"/>
            <a:ext cx="9144000" cy="4301773"/>
          </a:xfrm>
          <a:prstGeom prst="rect">
            <a:avLst/>
          </a:prstGeom>
          <a:solidFill>
            <a:srgbClr val="5FB0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Rectangle 1">
            <a:extLst>
              <a:ext uri="{FF2B5EF4-FFF2-40B4-BE49-F238E27FC236}">
                <a16:creationId xmlns:a16="http://schemas.microsoft.com/office/drawing/2014/main" id="{47ADA133-D8C7-4CA7-8F73-DBA01B8D925C}"/>
              </a:ext>
            </a:extLst>
          </p:cNvPr>
          <p:cNvSpPr/>
          <p:nvPr/>
        </p:nvSpPr>
        <p:spPr>
          <a:xfrm>
            <a:off x="1" y="0"/>
            <a:ext cx="9144000" cy="787940"/>
          </a:xfrm>
          <a:prstGeom prst="rect">
            <a:avLst/>
          </a:prstGeom>
          <a:solidFill>
            <a:srgbClr val="121921"/>
          </a:solidFill>
          <a:ln>
            <a:solidFill>
              <a:srgbClr val="1219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pic>
        <p:nvPicPr>
          <p:cNvPr id="4" name="Picture 4" descr="A picture containing text, map&#10;&#10;Description generated with very high confidence">
            <a:extLst>
              <a:ext uri="{FF2B5EF4-FFF2-40B4-BE49-F238E27FC236}">
                <a16:creationId xmlns:a16="http://schemas.microsoft.com/office/drawing/2014/main" id="{2F15CFF6-EB6F-4E50-BCC9-09B91C4E1B1C}"/>
              </a:ext>
            </a:extLst>
          </p:cNvPr>
          <p:cNvPicPr>
            <a:picLocks noChangeAspect="1"/>
          </p:cNvPicPr>
          <p:nvPr/>
        </p:nvPicPr>
        <p:blipFill>
          <a:blip r:embed="rId3"/>
          <a:stretch>
            <a:fillRect/>
          </a:stretch>
        </p:blipFill>
        <p:spPr>
          <a:xfrm>
            <a:off x="5837224" y="967619"/>
            <a:ext cx="3188905" cy="1931011"/>
          </a:xfrm>
          <a:prstGeom prst="rect">
            <a:avLst/>
          </a:prstGeom>
        </p:spPr>
      </p:pic>
      <p:sp>
        <p:nvSpPr>
          <p:cNvPr id="8" name="TextBox 7">
            <a:extLst>
              <a:ext uri="{FF2B5EF4-FFF2-40B4-BE49-F238E27FC236}">
                <a16:creationId xmlns:a16="http://schemas.microsoft.com/office/drawing/2014/main" id="{DA79E18D-A6D8-4DDA-8EA0-0B22236190BC}"/>
              </a:ext>
            </a:extLst>
          </p:cNvPr>
          <p:cNvSpPr txBox="1"/>
          <p:nvPr/>
        </p:nvSpPr>
        <p:spPr>
          <a:xfrm>
            <a:off x="117872" y="1000984"/>
            <a:ext cx="8365331" cy="3218958"/>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Amazing speakers with fresh content.</a:t>
            </a:r>
            <a:endParaRPr lang="en-US" dirty="0">
              <a:cs typeface="Calibri" panose="020F0502020204030204"/>
            </a:endParaRPr>
          </a:p>
          <a:p>
            <a:pPr marL="257175" indent="-257175">
              <a:lnSpc>
                <a:spcPct val="125000"/>
              </a:lnSpc>
              <a:buFont typeface="Wingdings" panose="05000000000000000000" pitchFamily="2" charset="2"/>
              <a:buChar char="§"/>
            </a:pPr>
            <a:r>
              <a:rPr lang="en-US" sz="1650" dirty="0">
                <a:solidFill>
                  <a:srgbClr val="121921"/>
                </a:solidFill>
                <a:latin typeface="Source Sans Pro" panose="020B0503030403020204" pitchFamily="34" charset="0"/>
                <a:ea typeface="Source Sans Pro" panose="020B0503030403020204" pitchFamily="34" charset="0"/>
                <a:cs typeface="Arial"/>
              </a:rPr>
              <a:t>A fraction of the cost of the more crowded conferences.</a:t>
            </a:r>
          </a:p>
          <a:p>
            <a:pPr>
              <a:lnSpc>
                <a:spcPct val="125000"/>
              </a:lnSpc>
            </a:pPr>
            <a:r>
              <a:rPr lang="en-US" sz="1650" dirty="0">
                <a:solidFill>
                  <a:srgbClr val="121921"/>
                </a:solidFill>
                <a:latin typeface="Source Sans Pro"/>
                <a:ea typeface="Source Sans Pro"/>
                <a:cs typeface="Arial"/>
              </a:rPr>
              <a:t>         - 3-day conference plus lodging for ~$1000 </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4</a:t>
            </a:r>
            <a:r>
              <a:rPr lang="en-US" sz="1650" baseline="30000" dirty="0">
                <a:solidFill>
                  <a:srgbClr val="121921"/>
                </a:solidFill>
                <a:latin typeface="Source Sans Pro"/>
                <a:ea typeface="Source Sans Pro"/>
                <a:cs typeface="Arial"/>
              </a:rPr>
              <a:t>th</a:t>
            </a:r>
            <a:r>
              <a:rPr lang="en-US" sz="1650" dirty="0">
                <a:solidFill>
                  <a:srgbClr val="121921"/>
                </a:solidFill>
                <a:latin typeface="Source Sans Pro"/>
                <a:ea typeface="Source Sans Pro"/>
                <a:cs typeface="Arial"/>
              </a:rPr>
              <a:t> day of pre-conference workshops available.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Kalahari Resort Poconos – easy drive from major NE cities.</a:t>
            </a:r>
            <a:endParaRPr lang="en-US" sz="1650" dirty="0">
              <a:solidFill>
                <a:srgbClr val="121921"/>
              </a:solidFill>
              <a:latin typeface="Source Sans Pro"/>
              <a:ea typeface="Source Sans Pro"/>
              <a:cs typeface="Calibri"/>
            </a:endParaRP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World-class keynote speakers.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In addition to the sessions, you get a great hallway track,                                                                amazing food, attendee Welcome Reception, Game Night &amp; more!</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Family Day Friday - full day of kids' sessions, free for attendees' families.</a:t>
            </a:r>
          </a:p>
          <a:p>
            <a:pPr marL="257175" indent="-257175">
              <a:lnSpc>
                <a:spcPct val="125000"/>
              </a:lnSpc>
              <a:buFont typeface="Wingdings" panose="05000000000000000000" pitchFamily="2" charset="2"/>
              <a:buChar char="§"/>
            </a:pPr>
            <a:r>
              <a:rPr lang="en-US" sz="1650" dirty="0">
                <a:solidFill>
                  <a:srgbClr val="121921"/>
                </a:solidFill>
                <a:latin typeface="Source Sans Pro"/>
                <a:ea typeface="Source Sans Pro"/>
                <a:cs typeface="Arial"/>
              </a:rPr>
              <a:t>Discounted hotel rooms with free water park access: stay, learn &amp; play all week!</a:t>
            </a:r>
          </a:p>
        </p:txBody>
      </p:sp>
      <p:sp>
        <p:nvSpPr>
          <p:cNvPr id="9" name="TextBox 8">
            <a:extLst>
              <a:ext uri="{FF2B5EF4-FFF2-40B4-BE49-F238E27FC236}">
                <a16:creationId xmlns:a16="http://schemas.microsoft.com/office/drawing/2014/main" id="{3E93AAE9-B6FF-416F-900F-43D38126E2F1}"/>
              </a:ext>
            </a:extLst>
          </p:cNvPr>
          <p:cNvSpPr txBox="1"/>
          <p:nvPr/>
        </p:nvSpPr>
        <p:spPr>
          <a:xfrm>
            <a:off x="2131567" y="4301773"/>
            <a:ext cx="4173461"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Segoe UI"/>
              </a:rPr>
              <a:t>Info: </a:t>
            </a:r>
            <a:r>
              <a:rPr lang="en-US" dirty="0">
                <a:solidFill>
                  <a:srgbClr val="121921"/>
                </a:solidFill>
                <a:latin typeface="Source Sans Pro Black" panose="020B0803030403020204" pitchFamily="34" charset="0"/>
                <a:ea typeface="Source Sans Pro" panose="020B0503030403020204" pitchFamily="34" charset="0"/>
                <a:cs typeface="Segoe UI"/>
                <a:hlinkClick r:id="rId4">
                  <a:extLst>
                    <a:ext uri="{A12FA001-AC4F-418D-AE19-62706E023703}">
                      <ahyp:hlinkClr xmlns:ahyp="http://schemas.microsoft.com/office/drawing/2018/hyperlinkcolor" val="tx"/>
                    </a:ext>
                  </a:extLst>
                </a:hlinkClick>
              </a:rPr>
              <a:t>techbash.com</a:t>
            </a:r>
            <a:r>
              <a:rPr lang="en-US" dirty="0">
                <a:solidFill>
                  <a:srgbClr val="121921"/>
                </a:solidFill>
                <a:latin typeface="Source Sans Pro" panose="020B0503030403020204" pitchFamily="34" charset="0"/>
                <a:ea typeface="Source Sans Pro" panose="020B0503030403020204" pitchFamily="34" charset="0"/>
              </a:rPr>
              <a:t> or </a:t>
            </a:r>
            <a:r>
              <a:rPr lang="en-US" dirty="0">
                <a:solidFill>
                  <a:srgbClr val="121921"/>
                </a:solidFill>
                <a:latin typeface="Source Sans Pro Black" panose="020B0803030403020204" pitchFamily="34" charset="0"/>
                <a:ea typeface="Source Sans Pro" panose="020B0503030403020204" pitchFamily="34" charset="0"/>
              </a:rPr>
              <a:t>@techbash</a:t>
            </a:r>
            <a:endParaRPr lang="en-US" dirty="0">
              <a:solidFill>
                <a:srgbClr val="121921"/>
              </a:solidFill>
              <a:latin typeface="Source Sans Pro Black" panose="020B0803030403020204" pitchFamily="34" charset="0"/>
              <a:ea typeface="Source Sans Pro" panose="020B0503030403020204" pitchFamily="34" charset="0"/>
              <a:cs typeface="Calibri"/>
            </a:endParaRPr>
          </a:p>
        </p:txBody>
      </p:sp>
      <p:pic>
        <p:nvPicPr>
          <p:cNvPr id="10" name="Picture 10" descr="A picture containing indoor, building, table&#10;&#10;Description generated with high confidence">
            <a:extLst>
              <a:ext uri="{FF2B5EF4-FFF2-40B4-BE49-F238E27FC236}">
                <a16:creationId xmlns:a16="http://schemas.microsoft.com/office/drawing/2014/main" id="{A92F3EB1-8376-4601-B443-DFB7DE3FFAA7}"/>
              </a:ext>
            </a:extLst>
          </p:cNvPr>
          <p:cNvPicPr>
            <a:picLocks noChangeAspect="1"/>
          </p:cNvPicPr>
          <p:nvPr/>
        </p:nvPicPr>
        <p:blipFill>
          <a:blip r:embed="rId5"/>
          <a:stretch>
            <a:fillRect/>
          </a:stretch>
        </p:blipFill>
        <p:spPr>
          <a:xfrm>
            <a:off x="7997429" y="3057886"/>
            <a:ext cx="1028700" cy="1271588"/>
          </a:xfrm>
          <a:prstGeom prst="rect">
            <a:avLst/>
          </a:prstGeom>
        </p:spPr>
      </p:pic>
      <p:pic>
        <p:nvPicPr>
          <p:cNvPr id="5" name="Picture 4" descr="A close up of a logo&#10;&#10;Description automatically generated">
            <a:extLst>
              <a:ext uri="{FF2B5EF4-FFF2-40B4-BE49-F238E27FC236}">
                <a16:creationId xmlns:a16="http://schemas.microsoft.com/office/drawing/2014/main" id="{5750C9C9-120D-4C81-BB23-3B8D109EA19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 y="794118"/>
            <a:ext cx="9144000" cy="53788"/>
          </a:xfrm>
          <a:prstGeom prst="rect">
            <a:avLst/>
          </a:prstGeom>
        </p:spPr>
      </p:pic>
      <p:pic>
        <p:nvPicPr>
          <p:cNvPr id="11" name="Picture 10" descr="A picture containing clipart&#10;&#10;Description automatically generated">
            <a:extLst>
              <a:ext uri="{FF2B5EF4-FFF2-40B4-BE49-F238E27FC236}">
                <a16:creationId xmlns:a16="http://schemas.microsoft.com/office/drawing/2014/main" id="{E2AA25F2-6048-4660-B47E-23A873B0ADF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0945" y="102141"/>
            <a:ext cx="2983017" cy="579497"/>
          </a:xfrm>
          <a:prstGeom prst="rect">
            <a:avLst/>
          </a:prstGeom>
        </p:spPr>
      </p:pic>
      <p:sp>
        <p:nvSpPr>
          <p:cNvPr id="12" name="TextBox 11">
            <a:extLst>
              <a:ext uri="{FF2B5EF4-FFF2-40B4-BE49-F238E27FC236}">
                <a16:creationId xmlns:a16="http://schemas.microsoft.com/office/drawing/2014/main" id="{938AB65C-AA84-47D6-9062-85EA15816E10}"/>
              </a:ext>
            </a:extLst>
          </p:cNvPr>
          <p:cNvSpPr txBox="1"/>
          <p:nvPr/>
        </p:nvSpPr>
        <p:spPr>
          <a:xfrm>
            <a:off x="3173158" y="227195"/>
            <a:ext cx="5911647" cy="438581"/>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noAutofit/>
          </a:bodyPr>
          <a:lstStyle/>
          <a:p>
            <a:pPr algn="r"/>
            <a:r>
              <a:rPr lang="en-US" sz="2400" dirty="0">
                <a:solidFill>
                  <a:srgbClr val="E3F1FA"/>
                </a:solidFill>
                <a:latin typeface="Oswald"/>
                <a:cs typeface="Segoe UI"/>
              </a:rPr>
              <a:t>September 24-27, 2024 | Pocono Manor, PA</a:t>
            </a:r>
            <a:endParaRPr lang="en-US" sz="2400" dirty="0">
              <a:solidFill>
                <a:srgbClr val="E3F1FA"/>
              </a:solidFill>
              <a:latin typeface="Oswald"/>
              <a:cs typeface="Calibri"/>
            </a:endParaRPr>
          </a:p>
        </p:txBody>
      </p:sp>
      <p:sp>
        <p:nvSpPr>
          <p:cNvPr id="3" name="TextBox 2">
            <a:extLst>
              <a:ext uri="{FF2B5EF4-FFF2-40B4-BE49-F238E27FC236}">
                <a16:creationId xmlns:a16="http://schemas.microsoft.com/office/drawing/2014/main" id="{8CEC4925-CE3D-BFAD-54A0-4D24A1340AB4}"/>
              </a:ext>
            </a:extLst>
          </p:cNvPr>
          <p:cNvSpPr txBox="1"/>
          <p:nvPr/>
        </p:nvSpPr>
        <p:spPr>
          <a:xfrm>
            <a:off x="1588639" y="4648022"/>
            <a:ext cx="5423795" cy="346249"/>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r>
              <a:rPr lang="en-US" dirty="0">
                <a:solidFill>
                  <a:srgbClr val="121921"/>
                </a:solidFill>
                <a:latin typeface="Source Sans Pro Black" panose="020B0803030403020204" pitchFamily="34" charset="0"/>
                <a:ea typeface="Source Sans Pro" panose="020B0503030403020204" pitchFamily="34" charset="0"/>
                <a:cs typeface="Calibri"/>
              </a:rPr>
              <a:t>Call for speakers: </a:t>
            </a:r>
            <a:r>
              <a:rPr lang="en-US" dirty="0">
                <a:solidFill>
                  <a:srgbClr val="121921"/>
                </a:solidFill>
                <a:latin typeface="Source Sans Pro" panose="020B0503030403020204" pitchFamily="34" charset="0"/>
                <a:ea typeface="Source Sans Pro" panose="020B0503030403020204" pitchFamily="34" charset="0"/>
                <a:cs typeface="Calibri"/>
                <a:hlinkClick r:id="rId8"/>
              </a:rPr>
              <a:t>sessionize.com/techbash-2024/</a:t>
            </a:r>
            <a:endParaRPr lang="en-US" dirty="0">
              <a:solidFill>
                <a:srgbClr val="121921"/>
              </a:solidFill>
              <a:latin typeface="Source Sans Pro" panose="020B0503030403020204" pitchFamily="34" charset="0"/>
              <a:ea typeface="Source Sans Pro" panose="020B0503030403020204" pitchFamily="34" charset="0"/>
              <a:cs typeface="Calibri"/>
            </a:endParaRPr>
          </a:p>
        </p:txBody>
      </p:sp>
    </p:spTree>
    <p:extLst>
      <p:ext uri="{BB962C8B-B14F-4D97-AF65-F5344CB8AC3E}">
        <p14:creationId xmlns:p14="http://schemas.microsoft.com/office/powerpoint/2010/main" val="109857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DC8E-2C89-3937-3EFD-CA64D8E41E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1C6055E-B40C-E10B-D9D7-BE1636E1C6E3}"/>
              </a:ext>
            </a:extLst>
          </p:cNvPr>
          <p:cNvSpPr>
            <a:spLocks noGrp="1"/>
          </p:cNvSpPr>
          <p:nvPr>
            <p:ph idx="1"/>
          </p:nvPr>
        </p:nvSpPr>
        <p:spPr/>
        <p:txBody>
          <a:bodyPr>
            <a:normAutofit fontScale="62500" lnSpcReduction="20000"/>
          </a:bodyPr>
          <a:lstStyle/>
          <a:p>
            <a:r>
              <a:rPr lang="en-US" dirty="0"/>
              <a:t>Introduction to Microsoft Learn</a:t>
            </a:r>
          </a:p>
          <a:p>
            <a:r>
              <a:rPr lang="en-US" dirty="0"/>
              <a:t>Learn Tips &amp; Tricks</a:t>
            </a:r>
          </a:p>
          <a:p>
            <a:r>
              <a:rPr lang="en-US" dirty="0"/>
              <a:t>Docs As Code in GitHub</a:t>
            </a:r>
          </a:p>
          <a:p>
            <a:pPr lvl="1"/>
            <a:r>
              <a:rPr lang="en-US" dirty="0"/>
              <a:t>Learn Documentation is Open Source</a:t>
            </a:r>
          </a:p>
          <a:p>
            <a:pPr lvl="1"/>
            <a:r>
              <a:rPr lang="en-US" dirty="0"/>
              <a:t>GitHub Workflow</a:t>
            </a:r>
          </a:p>
          <a:p>
            <a:r>
              <a:rPr lang="en-US" dirty="0"/>
              <a:t>How to Contribute</a:t>
            </a:r>
          </a:p>
          <a:p>
            <a:pPr lvl="1"/>
            <a:r>
              <a:rPr lang="en-US" dirty="0"/>
              <a:t>GitHub issues and Docs Feedback</a:t>
            </a:r>
          </a:p>
          <a:p>
            <a:pPr lvl="1"/>
            <a:r>
              <a:rPr lang="en-US" dirty="0"/>
              <a:t>Submit a PR for Simple Changes</a:t>
            </a:r>
          </a:p>
          <a:p>
            <a:pPr lvl="1"/>
            <a:r>
              <a:rPr lang="en-US" dirty="0"/>
              <a:t>VS Code &amp; the Learn Authoring Pack</a:t>
            </a:r>
          </a:p>
          <a:p>
            <a:r>
              <a:rPr lang="en-US" dirty="0"/>
              <a:t>Resources</a:t>
            </a:r>
          </a:p>
          <a:p>
            <a:r>
              <a:rPr lang="en-US" dirty="0"/>
              <a:t>Q&amp;A</a:t>
            </a:r>
          </a:p>
        </p:txBody>
      </p:sp>
    </p:spTree>
    <p:extLst>
      <p:ext uri="{BB962C8B-B14F-4D97-AF65-F5344CB8AC3E}">
        <p14:creationId xmlns:p14="http://schemas.microsoft.com/office/powerpoint/2010/main" val="1798454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A055-DC60-17D2-65D5-E46952D03C5B}"/>
              </a:ext>
            </a:extLst>
          </p:cNvPr>
          <p:cNvSpPr>
            <a:spLocks noGrp="1"/>
          </p:cNvSpPr>
          <p:nvPr>
            <p:ph type="title"/>
          </p:nvPr>
        </p:nvSpPr>
        <p:spPr/>
        <p:txBody>
          <a:bodyPr/>
          <a:lstStyle/>
          <a:p>
            <a:r>
              <a:rPr lang="en-US" dirty="0"/>
              <a:t>Introduction to Microsoft Learn</a:t>
            </a:r>
          </a:p>
        </p:txBody>
      </p:sp>
      <p:sp>
        <p:nvSpPr>
          <p:cNvPr id="3" name="Content Placeholder 2">
            <a:extLst>
              <a:ext uri="{FF2B5EF4-FFF2-40B4-BE49-F238E27FC236}">
                <a16:creationId xmlns:a16="http://schemas.microsoft.com/office/drawing/2014/main" id="{5BFA4F8D-1B86-0EF9-158F-5293385A9D27}"/>
              </a:ext>
            </a:extLst>
          </p:cNvPr>
          <p:cNvSpPr>
            <a:spLocks noGrp="1"/>
          </p:cNvSpPr>
          <p:nvPr>
            <p:ph idx="1"/>
          </p:nvPr>
        </p:nvSpPr>
        <p:spPr/>
        <p:txBody>
          <a:bodyPr/>
          <a:lstStyle/>
          <a:p>
            <a:r>
              <a:rPr lang="en-US" dirty="0"/>
              <a:t>Documentation – </a:t>
            </a:r>
            <a:r>
              <a:rPr lang="en-US" dirty="0">
                <a:hlinkClick r:id="rId3"/>
              </a:rPr>
              <a:t>https://learn.microsoft.com/docs</a:t>
            </a:r>
            <a:r>
              <a:rPr lang="en-US" dirty="0"/>
              <a:t> </a:t>
            </a:r>
          </a:p>
          <a:p>
            <a:r>
              <a:rPr lang="en-US" dirty="0"/>
              <a:t>Training – </a:t>
            </a:r>
            <a:r>
              <a:rPr lang="en-US" dirty="0">
                <a:hlinkClick r:id="rId4"/>
              </a:rPr>
              <a:t>https://learn.microsoft.com/training</a:t>
            </a:r>
            <a:r>
              <a:rPr lang="en-US" dirty="0"/>
              <a:t> </a:t>
            </a:r>
          </a:p>
          <a:p>
            <a:r>
              <a:rPr lang="en-US" dirty="0"/>
              <a:t>Q&amp;A – </a:t>
            </a:r>
            <a:r>
              <a:rPr lang="en-US" dirty="0">
                <a:hlinkClick r:id="rId5"/>
              </a:rPr>
              <a:t>https://learn.microsoft.com/answers</a:t>
            </a:r>
            <a:r>
              <a:rPr lang="en-US" dirty="0"/>
              <a:t> </a:t>
            </a:r>
          </a:p>
        </p:txBody>
      </p:sp>
    </p:spTree>
    <p:extLst>
      <p:ext uri="{BB962C8B-B14F-4D97-AF65-F5344CB8AC3E}">
        <p14:creationId xmlns:p14="http://schemas.microsoft.com/office/powerpoint/2010/main" val="3129716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85B9-769C-7C5F-B779-FF263FECEC67}"/>
              </a:ext>
            </a:extLst>
          </p:cNvPr>
          <p:cNvSpPr>
            <a:spLocks noGrp="1"/>
          </p:cNvSpPr>
          <p:nvPr>
            <p:ph type="title"/>
          </p:nvPr>
        </p:nvSpPr>
        <p:spPr/>
        <p:txBody>
          <a:bodyPr>
            <a:normAutofit/>
          </a:bodyPr>
          <a:lstStyle/>
          <a:p>
            <a:r>
              <a:rPr lang="en-US" sz="3600" dirty="0"/>
              <a:t>Microsoft Content Development Teams</a:t>
            </a:r>
          </a:p>
        </p:txBody>
      </p:sp>
      <p:sp>
        <p:nvSpPr>
          <p:cNvPr id="3" name="Content Placeholder 2">
            <a:extLst>
              <a:ext uri="{FF2B5EF4-FFF2-40B4-BE49-F238E27FC236}">
                <a16:creationId xmlns:a16="http://schemas.microsoft.com/office/drawing/2014/main" id="{244EAEE4-4075-20D2-D2BD-3515B841DC86}"/>
              </a:ext>
            </a:extLst>
          </p:cNvPr>
          <p:cNvSpPr>
            <a:spLocks noGrp="1"/>
          </p:cNvSpPr>
          <p:nvPr>
            <p:ph idx="1"/>
          </p:nvPr>
        </p:nvSpPr>
        <p:spPr/>
        <p:txBody>
          <a:bodyPr>
            <a:normAutofit fontScale="77500" lnSpcReduction="20000"/>
          </a:bodyPr>
          <a:lstStyle/>
          <a:p>
            <a:r>
              <a:rPr lang="en-US" dirty="0"/>
              <a:t>Create documentation &amp; training modules</a:t>
            </a:r>
          </a:p>
          <a:p>
            <a:pPr lvl="1"/>
            <a:r>
              <a:rPr lang="en-US" dirty="0"/>
              <a:t>Introductory to expert level guidance and reference docs</a:t>
            </a:r>
          </a:p>
          <a:p>
            <a:r>
              <a:rPr lang="en-US" dirty="0"/>
              <a:t>Code Samples</a:t>
            </a:r>
          </a:p>
          <a:p>
            <a:r>
              <a:rPr lang="en-US" dirty="0"/>
              <a:t>Community interaction</a:t>
            </a:r>
          </a:p>
          <a:p>
            <a:pPr lvl="1"/>
            <a:r>
              <a:rPr lang="en-US" dirty="0"/>
              <a:t>Bugs, suggestions, feedback</a:t>
            </a:r>
          </a:p>
          <a:p>
            <a:r>
              <a:rPr lang="en-US" dirty="0"/>
              <a:t>Technical background</a:t>
            </a:r>
          </a:p>
          <a:p>
            <a:r>
              <a:rPr lang="en-US" dirty="0"/>
              <a:t>Strategic advantage</a:t>
            </a:r>
          </a:p>
          <a:p>
            <a:pPr lvl="1"/>
            <a:r>
              <a:rPr lang="en-US" dirty="0"/>
              <a:t>Enhance adoption</a:t>
            </a:r>
          </a:p>
          <a:p>
            <a:pPr lvl="1"/>
            <a:r>
              <a:rPr lang="en-US" dirty="0"/>
              <a:t>Technical marketing</a:t>
            </a:r>
          </a:p>
        </p:txBody>
      </p:sp>
    </p:spTree>
    <p:extLst>
      <p:ext uri="{BB962C8B-B14F-4D97-AF65-F5344CB8AC3E}">
        <p14:creationId xmlns:p14="http://schemas.microsoft.com/office/powerpoint/2010/main" val="356196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3CF0-1011-CEE1-4781-83E621778553}"/>
              </a:ext>
            </a:extLst>
          </p:cNvPr>
          <p:cNvSpPr>
            <a:spLocks noGrp="1"/>
          </p:cNvSpPr>
          <p:nvPr>
            <p:ph type="title"/>
          </p:nvPr>
        </p:nvSpPr>
        <p:spPr/>
        <p:txBody>
          <a:bodyPr/>
          <a:lstStyle/>
          <a:p>
            <a:r>
              <a:rPr lang="en-US" dirty="0"/>
              <a:t>Learn Tips &amp; Tricks</a:t>
            </a:r>
          </a:p>
        </p:txBody>
      </p:sp>
      <p:sp>
        <p:nvSpPr>
          <p:cNvPr id="3" name="Text Placeholder 2">
            <a:extLst>
              <a:ext uri="{FF2B5EF4-FFF2-40B4-BE49-F238E27FC236}">
                <a16:creationId xmlns:a16="http://schemas.microsoft.com/office/drawing/2014/main" id="{EE5FE717-70C8-60F4-CC89-A8382EE3CCD0}"/>
              </a:ext>
            </a:extLst>
          </p:cNvPr>
          <p:cNvSpPr>
            <a:spLocks noGrp="1"/>
          </p:cNvSpPr>
          <p:nvPr>
            <p:ph type="body" idx="1"/>
          </p:nvPr>
        </p:nvSpPr>
        <p:spPr/>
        <p:txBody>
          <a:bodyPr/>
          <a:lstStyle/>
          <a:p>
            <a:r>
              <a:rPr lang="en-US" dirty="0"/>
              <a:t>Get to know the Microsoft Learn site</a:t>
            </a:r>
          </a:p>
        </p:txBody>
      </p:sp>
    </p:spTree>
    <p:extLst>
      <p:ext uri="{BB962C8B-B14F-4D97-AF65-F5344CB8AC3E}">
        <p14:creationId xmlns:p14="http://schemas.microsoft.com/office/powerpoint/2010/main" val="196047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F9F4-5DE5-C8D7-9CAB-C4B1F14E7EF0}"/>
              </a:ext>
            </a:extLst>
          </p:cNvPr>
          <p:cNvSpPr>
            <a:spLocks noGrp="1"/>
          </p:cNvSpPr>
          <p:nvPr>
            <p:ph type="title"/>
          </p:nvPr>
        </p:nvSpPr>
        <p:spPr/>
        <p:txBody>
          <a:bodyPr/>
          <a:lstStyle/>
          <a:p>
            <a:r>
              <a:rPr lang="en-US" dirty="0"/>
              <a:t>Demo: Learn Tips &amp; Tricks</a:t>
            </a:r>
          </a:p>
        </p:txBody>
      </p:sp>
      <p:sp>
        <p:nvSpPr>
          <p:cNvPr id="3" name="Content Placeholder 2">
            <a:extLst>
              <a:ext uri="{FF2B5EF4-FFF2-40B4-BE49-F238E27FC236}">
                <a16:creationId xmlns:a16="http://schemas.microsoft.com/office/drawing/2014/main" id="{E3444C9E-9420-19AC-837C-21E82DD55BBC}"/>
              </a:ext>
            </a:extLst>
          </p:cNvPr>
          <p:cNvSpPr>
            <a:spLocks noGrp="1"/>
          </p:cNvSpPr>
          <p:nvPr>
            <p:ph idx="1"/>
          </p:nvPr>
        </p:nvSpPr>
        <p:spPr/>
        <p:txBody>
          <a:bodyPr>
            <a:normAutofit lnSpcReduction="10000"/>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4075110576"/>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5345</Words>
  <Application>Microsoft Macintosh PowerPoint</Application>
  <PresentationFormat>On-screen Show (16:9)</PresentationFormat>
  <Paragraphs>363</Paragraphs>
  <Slides>29</Slides>
  <Notes>23</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Aptos</vt:lpstr>
      <vt:lpstr>Aptos Display</vt:lpstr>
      <vt:lpstr>Arial</vt:lpstr>
      <vt:lpstr>Calibri</vt:lpstr>
      <vt:lpstr>Oswald</vt:lpstr>
      <vt:lpstr>Segoe UI</vt:lpstr>
      <vt:lpstr>Source Sans Pro</vt:lpstr>
      <vt:lpstr>Source Sans Pro Black</vt:lpstr>
      <vt:lpstr>Symbol</vt:lpstr>
      <vt:lpstr>Times New Roman</vt:lpstr>
      <vt:lpstr>Wingdings</vt:lpstr>
      <vt:lpstr>Custom Design</vt:lpstr>
      <vt:lpstr>Visual Studio Live! Austin 2018</vt:lpstr>
      <vt:lpstr>PowerPoint Presentation</vt:lpstr>
      <vt:lpstr>Session Survey</vt:lpstr>
      <vt:lpstr>About Me</vt:lpstr>
      <vt:lpstr>PowerPoint Presentation</vt:lpstr>
      <vt:lpstr>Agenda</vt:lpstr>
      <vt:lpstr>Introduction to Microsoft Learn</vt:lpstr>
      <vt:lpstr>Microsoft Content Development Teams</vt:lpstr>
      <vt:lpstr>Learn Tips &amp; Tricks</vt:lpstr>
      <vt:lpstr>Demo: Learn Tips &amp; Tricks</vt:lpstr>
      <vt:lpstr>How to Contribute</vt:lpstr>
      <vt:lpstr>Anyone Can Contribute</vt:lpstr>
      <vt:lpstr>What Belongs in Issues &amp; PRs</vt:lpstr>
      <vt:lpstr>Contribute via a GitHub Issue</vt:lpstr>
      <vt:lpstr>Filling in the Issue Details</vt:lpstr>
      <vt:lpstr>Contribute with a GitHub Pull Request</vt:lpstr>
      <vt:lpstr>Demo: Create a PR</vt:lpstr>
      <vt:lpstr>Contributions: Wrap-Up</vt:lpstr>
      <vt:lpstr>Credit Due!</vt:lpstr>
      <vt:lpstr>Stop Worrying &amp; Love the Pull Request</vt:lpstr>
      <vt:lpstr>GitHub Hosts Microsoft Learn Content</vt:lpstr>
      <vt:lpstr>Learn Behind the Scenes</vt:lpstr>
      <vt:lpstr>GitHub Basics</vt:lpstr>
      <vt:lpstr>Learn Resources for Git &amp; GitHub</vt:lpstr>
      <vt:lpstr>VS Code Extension for Authoring</vt:lpstr>
      <vt:lpstr>Demo: How We Work</vt:lpstr>
      <vt:lpstr>Additional Resources + Q&amp;A</vt:lpstr>
      <vt:lpstr>Links galore!</vt:lpstr>
      <vt:lpstr>Thank you! 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2024-04-06T21:31:51Z</dcterms:modified>
</cp:coreProperties>
</file>