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7"/>
  </p:notesMasterIdLst>
  <p:handoutMasterIdLst>
    <p:handoutMasterId r:id="rId28"/>
  </p:handoutMasterIdLst>
  <p:sldIdLst>
    <p:sldId id="258" r:id="rId3"/>
    <p:sldId id="260"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61" r:id="rId2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19" autoAdjust="0"/>
    <p:restoredTop sz="83961" autoAdjust="0"/>
  </p:normalViewPr>
  <p:slideViewPr>
    <p:cSldViewPr>
      <p:cViewPr>
        <p:scale>
          <a:sx n="101" d="100"/>
          <a:sy n="101" d="100"/>
        </p:scale>
        <p:origin x="632" y="2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10/11/2025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Welcome to this Fast Focus session on contributing to the documentation on Microsoft Learn. Let’s dive right in and kick things off!</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discussing when to NOT create an Issue (or feedback) or a PR against the documentation.</a:t>
            </a:r>
          </a:p>
          <a:p>
            <a:endParaRPr lang="en-US" dirty="0"/>
          </a:p>
          <a:p>
            <a:r>
              <a:rPr lang="en-US" dirty="0"/>
              <a:t>To be clear, product support issues don’t belong in document feedback. The docs feedback options we’re talking about today are not Microsoft Product Support and have no SLA for response time for most of our teams (the .NET docs team is an exception). If you’re having a problem or unexpected behavior or an outage, contact Microsoft Support or your support partner.</a:t>
            </a:r>
          </a:p>
          <a:p>
            <a:endParaRPr lang="en-US" dirty="0"/>
          </a:p>
          <a:p>
            <a:r>
              <a:rPr lang="en-US" dirty="0"/>
              <a:t>We triage incoming issues and PRs from GitHub and if it sounds like a support issue, your issue will likely be closed with a polite message and some links to Microsoft Support or the Q&amp;A forums. </a:t>
            </a:r>
          </a:p>
          <a:p>
            <a:endParaRPr lang="en-US" dirty="0"/>
          </a:p>
          <a:p>
            <a:r>
              <a:rPr lang="en-US" dirty="0"/>
              <a:t>For Product Ideas and product feedback, Azure products have a dedicated site for this. You might remember the Connect items or UserVoice systems of the past, that has been replaced by a new system hosted at feedback.azure.com. This site hosts product feedback channels for many Microsoft products and technologies, including SQL Server.</a:t>
            </a:r>
          </a:p>
          <a:p>
            <a:endParaRPr lang="en-US" dirty="0"/>
          </a:p>
          <a:p>
            <a:r>
              <a:rPr lang="en-US" dirty="0"/>
              <a:t>Windows collects product feedback through the Feedback app, which is available in the Microsoft Store.</a:t>
            </a:r>
          </a:p>
          <a:p>
            <a:endParaRPr lang="en-US" dirty="0"/>
          </a:p>
          <a:p>
            <a:r>
              <a:rPr lang="en-US" dirty="0"/>
              <a:t>The .NET team has their support options listed on a dedicated site at this URL.</a:t>
            </a:r>
          </a:p>
          <a:p>
            <a:endParaRPr lang="en-US" dirty="0"/>
          </a:p>
          <a:p>
            <a:r>
              <a:rPr lang="en-US" dirty="0"/>
              <a:t>Most documentation issues that get attention are a request to fix something missing, outdated, or just wrong, or it’s sometimes a request to add something that would have helped prevent some kind of error or confusion or to add some example code.</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11</a:t>
            </a:fld>
            <a:endParaRPr lang="en-US"/>
          </a:p>
        </p:txBody>
      </p:sp>
    </p:spTree>
    <p:extLst>
      <p:ext uri="{BB962C8B-B14F-4D97-AF65-F5344CB8AC3E}">
        <p14:creationId xmlns:p14="http://schemas.microsoft.com/office/powerpoint/2010/main" val="10582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say you know you’ve got a documentation issue to suggest. Think of this as letting us know: "Something’s wrong with the docs here. Please fix it.“</a:t>
            </a:r>
          </a:p>
          <a:p>
            <a:endParaRPr lang="en-US" dirty="0"/>
          </a:p>
          <a:p>
            <a:r>
              <a:rPr lang="en-US" dirty="0"/>
              <a:t>We have goals to address these issues in a timely manner, but issues are triaged and can sometimes take days or weeks to get resoled. We will sometimes close an issue, noting that we have created an internal work item to address the issue and later circle back to leave a comment when it's been resolved.</a:t>
            </a:r>
          </a:p>
          <a:p>
            <a:endParaRPr lang="en-US" dirty="0"/>
          </a:p>
          <a:p>
            <a:r>
              <a:rPr lang="en-US" dirty="0"/>
              <a:t>Not all issues filed become a documentation change.</a:t>
            </a:r>
          </a:p>
          <a:p>
            <a:endParaRPr lang="en-US" dirty="0"/>
          </a:p>
          <a:p>
            <a:r>
              <a:rPr lang="en-US" dirty="0"/>
              <a:t>To create an issue, use the “Open a documentation issue” link that we saw at the bottom of the article during the demo.</a:t>
            </a:r>
          </a:p>
          <a:p>
            <a:endParaRPr lang="en-US" dirty="0"/>
          </a:p>
          <a:p>
            <a:r>
              <a:rPr lang="en-US" dirty="0"/>
              <a:t>Some areas of the docs have moved to a new feedback experience that does not involve GitHub. This is primarily being done in areas where users are not likely to be developers or have a GitHub account. Our org is trying to remove “having a GitHub account” a barrier to providing feedback. In those cases, you will use the Feedback popup that we saw earlier near the top of the page. The downside to this experience is that there’s currently no way to provide contact info, so we can’t follow up if we have any questions about your feedback. Any feedback received without enough information to make a change will be closed as Not Actionable.</a:t>
            </a:r>
          </a:p>
          <a:p>
            <a:endParaRPr lang="en-US" dirty="0"/>
          </a:p>
          <a:p>
            <a:r>
              <a:rPr lang="en-US" dirty="0"/>
              <a:t>DEMO</a:t>
            </a:r>
          </a:p>
          <a:p>
            <a:endParaRPr lang="en-US" dirty="0"/>
          </a:p>
          <a:p>
            <a:r>
              <a:rPr lang="en-US" dirty="0"/>
              <a:t>Here’s the screen when you open a new issue on GitHub. You just add your comments in the large textbox here (markdown is supported), give it a meaningful title, and hit “Submit new issue”. We’ll take it from there.</a:t>
            </a:r>
          </a:p>
          <a:p>
            <a:endParaRPr lang="en-US" dirty="0"/>
          </a:p>
          <a:p>
            <a:r>
              <a:rPr lang="en-US" dirty="0"/>
              <a:t>When it comes to submitting issues, more details is always better.</a:t>
            </a:r>
          </a:p>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12</a:t>
            </a:fld>
            <a:endParaRPr lang="en-US"/>
          </a:p>
        </p:txBody>
      </p:sp>
    </p:spTree>
    <p:extLst>
      <p:ext uri="{BB962C8B-B14F-4D97-AF65-F5344CB8AC3E}">
        <p14:creationId xmlns:p14="http://schemas.microsoft.com/office/powerpoint/2010/main" val="525340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13</a:t>
            </a:fld>
            <a:endParaRPr lang="en-US"/>
          </a:p>
        </p:txBody>
      </p:sp>
    </p:spTree>
    <p:extLst>
      <p:ext uri="{BB962C8B-B14F-4D97-AF65-F5344CB8AC3E}">
        <p14:creationId xmlns:p14="http://schemas.microsoft.com/office/powerpoint/2010/main" val="359600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endParaRPr lang="en-US" dirty="0"/>
          </a:p>
          <a:p>
            <a:r>
              <a:rPr lang="en-US" dirty="0"/>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p>
          <a:p>
            <a:endParaRPr lang="en-US" dirty="0"/>
          </a:p>
          <a:p>
            <a:r>
              <a:rPr lang="en-US" dirty="0"/>
              <a:t>Also, we get it, capitalization is tough. The capitalization of various features and products inside Microsoft is one of the most nuanced bits there is about publishing. Marketing usually wins these arguments.</a:t>
            </a:r>
          </a:p>
          <a:p>
            <a:endParaRPr lang="en-US" dirty="0"/>
          </a:p>
          <a:p>
            <a:r>
              <a:rPr lang="en-US" dirty="0"/>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Hut, you eat a taco, not a Taco.</a:t>
            </a:r>
          </a:p>
          <a:p>
            <a:endParaRPr lang="en-US" dirty="0"/>
          </a:p>
          <a:p>
            <a:r>
              <a:rPr lang="en-US" dirty="0"/>
              <a:t>This is even more difficult for our international partners and customers, 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p>
          <a:p>
            <a:endParaRPr lang="en-US" dirty="0"/>
          </a:p>
          <a:p>
            <a:r>
              <a:rPr lang="en-US" dirty="0"/>
              <a:t>Finally, consistency is important, and so are the core goals of our brand voice: Above all, be simple and human. If we can do better to meet that goal, let us know!</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14</a:t>
            </a:fld>
            <a:endParaRPr lang="en-US"/>
          </a:p>
        </p:txBody>
      </p:sp>
    </p:spTree>
    <p:extLst>
      <p:ext uri="{BB962C8B-B14F-4D97-AF65-F5344CB8AC3E}">
        <p14:creationId xmlns:p14="http://schemas.microsoft.com/office/powerpoint/2010/main" val="231485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mn-lt"/>
                <a:cs typeface="Calibri"/>
              </a:rPr>
              <a:t>So, there you have it.</a:t>
            </a:r>
            <a:r>
              <a:rPr lang="en-US" sz="1200" dirty="0">
                <a:solidFill>
                  <a:srgbClr val="000000"/>
                </a:solidFill>
                <a:latin typeface="+mn-lt"/>
                <a:cs typeface="Calibri"/>
              </a:rPr>
              <a:t> We saw two ways you can contribute to Learn.</a:t>
            </a:r>
            <a:endParaRPr lang="en-US" dirty="0"/>
          </a:p>
          <a:p>
            <a:endParaRPr lang="en-US" dirty="0"/>
          </a:p>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15</a:t>
            </a:fld>
            <a:endParaRPr lang="en-US"/>
          </a:p>
        </p:txBody>
      </p:sp>
    </p:spTree>
    <p:extLst>
      <p:ext uri="{BB962C8B-B14F-4D97-AF65-F5344CB8AC3E}">
        <p14:creationId xmlns:p14="http://schemas.microsoft.com/office/powerpoint/2010/main" val="975558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latin typeface="Segoe UI"/>
                <a:cs typeface="Segoe UI"/>
              </a:rPr>
              <a:t>So, now that you’ve seen how you can use GitHub to contribute to documentation Learn, let’s briefly show you some inside info and discuss how we use GitHub to host Microsoft documentation.</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16</a:t>
            </a:fld>
            <a:endParaRPr lang="en-US"/>
          </a:p>
        </p:txBody>
      </p:sp>
    </p:spTree>
    <p:extLst>
      <p:ext uri="{BB962C8B-B14F-4D97-AF65-F5344CB8AC3E}">
        <p14:creationId xmlns:p14="http://schemas.microsoft.com/office/powerpoint/2010/main" val="201997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most Microsoft Learn pages are edited in markdown. We spend most of our time using Visual Studio Code to edit them. We have other tools to help with automated link checking, syntax formatting, bulk updates, and a series of include files to tokenize things like product names.</a:t>
            </a:r>
          </a:p>
          <a:p>
            <a:endParaRPr lang="en-US" dirty="0"/>
          </a:p>
          <a:p>
            <a:r>
              <a:rPr lang="en-US" dirty="0"/>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p>
          <a:p>
            <a:endParaRPr lang="en-US" dirty="0"/>
          </a:p>
          <a:p>
            <a:r>
              <a:rPr lang="en-US" dirty="0"/>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p>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17</a:t>
            </a:fld>
            <a:endParaRPr lang="en-US"/>
          </a:p>
        </p:txBody>
      </p:sp>
    </p:spTree>
    <p:extLst>
      <p:ext uri="{BB962C8B-B14F-4D97-AF65-F5344CB8AC3E}">
        <p14:creationId xmlns:p14="http://schemas.microsoft.com/office/powerpoint/2010/main" val="887187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Here are a few links to learning resources if you’re unfamiliar with Git or GitHub. You can access these in my slide deck online later.</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18</a:t>
            </a:fld>
            <a:endParaRPr lang="en-US"/>
          </a:p>
        </p:txBody>
      </p:sp>
    </p:spTree>
    <p:extLst>
      <p:ext uri="{BB962C8B-B14F-4D97-AF65-F5344CB8AC3E}">
        <p14:creationId xmlns:p14="http://schemas.microsoft.com/office/powerpoint/2010/main" val="733986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cs typeface="Calibri"/>
              </a:rPr>
              <a:t>When authoring markdown content, most content developers in our org use Visual Studio Code and the Learn Authoring Pack plugin bundle.</a:t>
            </a:r>
          </a:p>
          <a:p>
            <a:endParaRPr lang="en-US" sz="1200" dirty="0">
              <a:latin typeface="+mn-lt"/>
              <a:cs typeface="Calibri"/>
            </a:endParaRPr>
          </a:p>
          <a:p>
            <a:r>
              <a:rPr lang="en-US" sz="1200" dirty="0">
                <a:latin typeface="+mn-lt"/>
                <a:cs typeface="Calibri"/>
              </a:rPr>
              <a:t>The Learn Authoring Pack includes several plugins to streamline writing markdown for Learn. You can see a few examples here.</a:t>
            </a:r>
          </a:p>
          <a:p>
            <a:endParaRPr lang="en-US" sz="1200" dirty="0">
              <a:latin typeface="+mn-lt"/>
              <a:cs typeface="Calibri"/>
            </a:endParaRPr>
          </a:p>
          <a:p>
            <a:r>
              <a:rPr lang="en-US" sz="1200" dirty="0">
                <a:latin typeface="+mn-lt"/>
                <a:cs typeface="Calibri"/>
              </a:rPr>
              <a:t>I’ve listed a few other Git and GitHub productivity plugins available for VS Code, like </a:t>
            </a:r>
            <a:r>
              <a:rPr lang="en-US" sz="1200" dirty="0" err="1">
                <a:latin typeface="+mn-lt"/>
                <a:cs typeface="Calibri"/>
              </a:rPr>
              <a:t>GitLens</a:t>
            </a:r>
            <a:r>
              <a:rPr lang="en-US" sz="1200" dirty="0">
                <a:latin typeface="+mn-lt"/>
                <a:cs typeface="Calibri"/>
              </a:rPr>
              <a:t> and the GitHub plugin for PRs and Issues. When it comes to VS Code plugins, you should use what your comfortable with.</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19</a:t>
            </a:fld>
            <a:endParaRPr lang="en-US"/>
          </a:p>
        </p:txBody>
      </p:sp>
    </p:spTree>
    <p:extLst>
      <p:ext uri="{BB962C8B-B14F-4D97-AF65-F5344CB8AC3E}">
        <p14:creationId xmlns:p14="http://schemas.microsoft.com/office/powerpoint/2010/main" val="656504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review.learn.Microsoft.com</a:t>
            </a:r>
          </a:p>
          <a:p>
            <a:pPr marL="228600" indent="-228600">
              <a:buAutoNum type="arabicPeriod"/>
            </a:pPr>
            <a:r>
              <a:rPr lang="en-US" dirty="0"/>
              <a:t>Working with internal and external repos</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20</a:t>
            </a:fld>
            <a:endParaRPr lang="en-US"/>
          </a:p>
        </p:txBody>
      </p:sp>
    </p:spTree>
    <p:extLst>
      <p:ext uri="{BB962C8B-B14F-4D97-AF65-F5344CB8AC3E}">
        <p14:creationId xmlns:p14="http://schemas.microsoft.com/office/powerpoint/2010/main" val="299666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3</a:t>
            </a:fld>
            <a:endParaRPr lang="en-US"/>
          </a:p>
        </p:txBody>
      </p:sp>
    </p:spTree>
    <p:extLst>
      <p:ext uri="{BB962C8B-B14F-4D97-AF65-F5344CB8AC3E}">
        <p14:creationId xmlns:p14="http://schemas.microsoft.com/office/powerpoint/2010/main" val="3238196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latin typeface="Segoe UI"/>
                <a:cs typeface="Segoe UI"/>
              </a:rPr>
              <a:t>Let’s round things out by looking at some additional resources when working on documentation on Microsoft Learn.</a:t>
            </a:r>
            <a:endParaRPr lang="en-US" sz="1200" dirty="0">
              <a:cs typeface="Segoe UI"/>
            </a:endParaRP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21</a:t>
            </a:fld>
            <a:endParaRPr lang="en-US"/>
          </a:p>
        </p:txBody>
      </p:sp>
    </p:spTree>
    <p:extLst>
      <p:ext uri="{BB962C8B-B14F-4D97-AF65-F5344CB8AC3E}">
        <p14:creationId xmlns:p14="http://schemas.microsoft.com/office/powerpoint/2010/main" val="1647126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links to check out later!</a:t>
            </a:r>
          </a:p>
          <a:p>
            <a:endParaRPr lang="en-US" dirty="0"/>
          </a:p>
          <a:p>
            <a:r>
              <a:rPr lang="en-US" dirty="0"/>
              <a:t>The Microsoft Learn contributor home is your gateway to learning all you need to know about contributing to our docs.</a:t>
            </a:r>
          </a:p>
          <a:p>
            <a:endParaRPr lang="en-US" dirty="0"/>
          </a:p>
          <a:p>
            <a:r>
              <a:rPr lang="en-US" dirty="0"/>
              <a:t>The Contributor’s Guide is our documentation about contributing to docs and training modules.</a:t>
            </a:r>
          </a:p>
          <a:p>
            <a:endParaRPr lang="en-US" dirty="0"/>
          </a:p>
          <a:p>
            <a:r>
              <a:rPr lang="en-US" dirty="0"/>
              <a:t>The Microsoft Writing Style Guide provides some more general guidance on writing.</a:t>
            </a:r>
          </a:p>
          <a:p>
            <a:endParaRPr lang="en-US" dirty="0"/>
          </a:p>
          <a:p>
            <a:r>
              <a:rPr lang="en-US" dirty="0"/>
              <a:t>We also have a training module you can take to learn more about contributing.</a:t>
            </a:r>
          </a:p>
          <a:p>
            <a:endParaRPr lang="en-US" dirty="0"/>
          </a:p>
          <a:p>
            <a:r>
              <a:rPr lang="en-US" dirty="0"/>
              <a:t>We’ve talked about the Learn Authoring Pack. This is the link to its documentation.</a:t>
            </a:r>
          </a:p>
          <a:p>
            <a:endParaRPr lang="en-US" dirty="0"/>
          </a:p>
          <a:p>
            <a:r>
              <a:rPr lang="en-US" dirty="0"/>
              <a:t>All the public Learn repos are created in the </a:t>
            </a:r>
            <a:r>
              <a:rPr lang="en-US" dirty="0" err="1"/>
              <a:t>MicrosoftDocs</a:t>
            </a:r>
            <a:r>
              <a:rPr lang="en-US" dirty="0"/>
              <a:t> org in GitHub. You can browse them here.</a:t>
            </a:r>
          </a:p>
          <a:p>
            <a:endParaRPr lang="en-US" dirty="0"/>
          </a:p>
          <a:p>
            <a:r>
              <a:rPr lang="en-US" dirty="0"/>
              <a:t>Get all the slides and demo for every 2024 presentation I’ve given on my GitHub speaking repo.</a:t>
            </a:r>
          </a:p>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22</a:t>
            </a:fld>
            <a:endParaRPr lang="en-US"/>
          </a:p>
        </p:txBody>
      </p:sp>
    </p:spTree>
    <p:extLst>
      <p:ext uri="{BB962C8B-B14F-4D97-AF65-F5344CB8AC3E}">
        <p14:creationId xmlns:p14="http://schemas.microsoft.com/office/powerpoint/2010/main" val="3214060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I’ve got! Thank you!</a:t>
            </a:r>
          </a:p>
          <a:p>
            <a:endParaRPr lang="en-US" dirty="0"/>
          </a:p>
          <a:p>
            <a:r>
              <a:rPr lang="en-US" dirty="0"/>
              <a:t>Any final questions? Look for me this afternoon or tomorrow.</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23</a:t>
            </a:fld>
            <a:endParaRPr lang="en-US"/>
          </a:p>
        </p:txBody>
      </p:sp>
    </p:spTree>
    <p:extLst>
      <p:ext uri="{BB962C8B-B14F-4D97-AF65-F5344CB8AC3E}">
        <p14:creationId xmlns:p14="http://schemas.microsoft.com/office/powerpoint/2010/main" val="638312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And don’t forget your session surveys!</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24</a:t>
            </a:fld>
            <a:endParaRPr lang="en-US"/>
          </a:p>
        </p:txBody>
      </p:sp>
    </p:spTree>
    <p:extLst>
      <p:ext uri="{BB962C8B-B14F-4D97-AF65-F5344CB8AC3E}">
        <p14:creationId xmlns:p14="http://schemas.microsoft.com/office/powerpoint/2010/main" val="68633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cs typeface="Calibri"/>
              </a:rPr>
              <a:t>As for today's agenda...</a:t>
            </a:r>
          </a:p>
          <a:p>
            <a:endParaRPr lang="en-US" sz="1200" dirty="0">
              <a:latin typeface="+mn-lt"/>
              <a:cs typeface="Calibri"/>
            </a:endParaRPr>
          </a:p>
          <a:p>
            <a:r>
              <a:rPr lang="en-US" sz="1200" dirty="0">
                <a:latin typeface="+mn-lt"/>
                <a:cs typeface="Calibri"/>
              </a:rPr>
              <a:t>We'll start with a quick overview of Microsoft Learn.</a:t>
            </a:r>
          </a:p>
          <a:p>
            <a:endParaRPr lang="en-US" sz="1200" dirty="0">
              <a:latin typeface="+mn-lt"/>
              <a:cs typeface="Calibri"/>
            </a:endParaRPr>
          </a:p>
          <a:p>
            <a:r>
              <a:rPr lang="en-US" sz="1200" dirty="0">
                <a:latin typeface="+mn-lt"/>
                <a:cs typeface="Calibri"/>
              </a:rPr>
              <a:t>We'll review some tips and tricks for navigating and using the various features on the Microsoft Learn documentation pages.</a:t>
            </a:r>
          </a:p>
          <a:p>
            <a:endParaRPr lang="en-US" sz="1200" dirty="0">
              <a:latin typeface="+mn-lt"/>
              <a:cs typeface="Calibri"/>
            </a:endParaRPr>
          </a:p>
          <a:p>
            <a:r>
              <a:rPr lang="en-US" sz="1200" dirty="0">
                <a:latin typeface="+mn-lt"/>
                <a:cs typeface="Calibri"/>
              </a:rPr>
              <a:t>We’ll see how our content teams at Microsoft create docs as code in GitHub. Yes, the content on Learn is open source on GitHub.</a:t>
            </a:r>
          </a:p>
          <a:p>
            <a:endParaRPr lang="en-US" sz="1200" dirty="0">
              <a:latin typeface="+mn-lt"/>
              <a:cs typeface="Calibri"/>
            </a:endParaRPr>
          </a:p>
          <a:p>
            <a:r>
              <a:rPr lang="en-US" sz="1200" dirty="0">
                <a:latin typeface="+mn-lt"/>
                <a:cs typeface="Calibri"/>
              </a:rPr>
              <a:t>Next, we'll see how you can contribute to Learn with feedback, GitHub issues, and pull requests.</a:t>
            </a:r>
          </a:p>
          <a:p>
            <a:endParaRPr lang="en-US" sz="1200" dirty="0">
              <a:latin typeface="+mn-lt"/>
              <a:cs typeface="Calibri"/>
            </a:endParaRPr>
          </a:p>
          <a:p>
            <a:r>
              <a:rPr lang="en-US" sz="1200" dirty="0">
                <a:latin typeface="+mn-lt"/>
                <a:cs typeface="Calibri"/>
              </a:rPr>
              <a:t>And we’ll wrap up with a list of resources that you can also grab from my Speaking repo on GitHub.</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381365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I’m part of the Microsoft Learn team, internally we belong to the Skilling org within Microsoft Cloud &amp; AI, reporting up to Scott Guthrie.</a:t>
            </a:r>
          </a:p>
          <a:p>
            <a:endParaRPr lang="en-US" sz="1200" dirty="0">
              <a:latin typeface="Segoe UI"/>
              <a:cs typeface="Segoe UI"/>
            </a:endParaRPr>
          </a:p>
          <a:p>
            <a:r>
              <a:rPr lang="en-US" sz="1200" dirty="0">
                <a:latin typeface="Segoe UI"/>
                <a:cs typeface="Segoe UI"/>
              </a:rPr>
              <a:t>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in the Windows developer docs applies to all the docs on Microsoft Learn, for all technologies. </a:t>
            </a:r>
            <a:endParaRPr lang="en-US" sz="1200" dirty="0">
              <a:cs typeface="Segoe UI"/>
            </a:endParaRPr>
          </a:p>
          <a:p>
            <a:endParaRPr lang="en-US" dirty="0"/>
          </a:p>
          <a:p>
            <a:r>
              <a:rPr lang="en-US" dirty="0"/>
              <a:t>The Learn site consists of documentation, samples, training modules, certification &amp; credentials, shows, and Q&amp;A forums (similar to the Q&amp;A on Stack Overflow).</a:t>
            </a:r>
          </a:p>
          <a:p>
            <a:endParaRPr lang="en-US" dirty="0"/>
          </a:p>
          <a:p>
            <a:r>
              <a:rPr lang="en-US" dirty="0"/>
              <a:t>There are also sections for Credentials, Code Samples, Assessments, and Shows.</a:t>
            </a:r>
          </a:p>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5</a:t>
            </a:fld>
            <a:endParaRPr lang="en-US"/>
          </a:p>
        </p:txBody>
      </p:sp>
    </p:spTree>
    <p:extLst>
      <p:ext uri="{BB962C8B-B14F-4D97-AF65-F5344CB8AC3E}">
        <p14:creationId xmlns:p14="http://schemas.microsoft.com/office/powerpoint/2010/main" val="909877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Our content developers have a mix of expertise. Most have a technical background, but some have come from a background in writing or education.</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way to educate users, enhance product adoption, and as a method of technical marketing.</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6</a:t>
            </a:fld>
            <a:endParaRPr lang="en-US"/>
          </a:p>
        </p:txBody>
      </p:sp>
    </p:spTree>
    <p:extLst>
      <p:ext uri="{BB962C8B-B14F-4D97-AF65-F5344CB8AC3E}">
        <p14:creationId xmlns:p14="http://schemas.microsoft.com/office/powerpoint/2010/main" val="386700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Let’s get familiar with the Learn site with a few essential tips and tricks.</a:t>
            </a: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7</a:t>
            </a:fld>
            <a:endParaRPr lang="en-US"/>
          </a:p>
        </p:txBody>
      </p:sp>
    </p:spTree>
    <p:extLst>
      <p:ext uri="{BB962C8B-B14F-4D97-AF65-F5344CB8AC3E}">
        <p14:creationId xmlns:p14="http://schemas.microsoft.com/office/powerpoint/2010/main" val="2628191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An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8</a:t>
            </a:fld>
            <a:endParaRPr lang="en-US"/>
          </a:p>
        </p:txBody>
      </p:sp>
    </p:spTree>
    <p:extLst>
      <p:ext uri="{BB962C8B-B14F-4D97-AF65-F5344CB8AC3E}">
        <p14:creationId xmlns:p14="http://schemas.microsoft.com/office/powerpoint/2010/main" val="82029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endParaRPr lang="en-US" sz="1200" dirty="0">
              <a:latin typeface="Segoe UI"/>
              <a:cs typeface="Segoe UI"/>
            </a:endParaRP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r>
              <a:rPr lang="en-US" sz="1200" dirty="0">
                <a:latin typeface="Segoe UI"/>
                <a:cs typeface="Segoe UI"/>
              </a:rPr>
              <a:t>3. Send Feedback anonymously.</a:t>
            </a:r>
          </a:p>
          <a:p>
            <a:endParaRPr lang="en-US" dirty="0"/>
          </a:p>
          <a:p>
            <a:r>
              <a:rPr lang="en-US" sz="1200" dirty="0">
                <a:latin typeface="Segoe UI"/>
                <a:cs typeface="Segoe UI"/>
              </a:rPr>
              <a:t>Contributing can be done easily through the browser. You don't have to learn git commands or any other tooling. You don't need to install anything. The browser workflow allows you to contribute without having to know what a fork, clone, push, or pull is. We’ll look at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also work locally with VS Code and your favorite git tooling.</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(like Office app users) aren’t familiar with Git, and that’s not a problem! Anyone can help, easily, using only your browser. </a:t>
            </a:r>
            <a:endParaRPr lang="en-US" sz="1200" dirty="0">
              <a:cs typeface="Segoe UI"/>
            </a:endParaRPr>
          </a:p>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9</a:t>
            </a:fld>
            <a:endParaRPr lang="en-US"/>
          </a:p>
        </p:txBody>
      </p:sp>
    </p:spTree>
    <p:extLst>
      <p:ext uri="{BB962C8B-B14F-4D97-AF65-F5344CB8AC3E}">
        <p14:creationId xmlns:p14="http://schemas.microsoft.com/office/powerpoint/2010/main" val="2830161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10</a:t>
            </a:fld>
            <a:endParaRPr lang="en-US"/>
          </a:p>
        </p:txBody>
      </p:sp>
    </p:spTree>
    <p:extLst>
      <p:ext uri="{BB962C8B-B14F-4D97-AF65-F5344CB8AC3E}">
        <p14:creationId xmlns:p14="http://schemas.microsoft.com/office/powerpoint/2010/main" val="268863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10/11/2025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10/11/2025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10/11/2025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10/11/2025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10/11/2025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10/11/2025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10/11/2025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10/11/2025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10/11/2025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10/11/2025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10/11/2025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10/11/2025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a:pPr>
                <a:defRPr/>
              </a:pPr>
              <a:t>10/11/2025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l" rtl="0" fontAlgn="base">
        <a:spcBef>
          <a:spcPct val="0"/>
        </a:spcBef>
        <a:spcAft>
          <a:spcPct val="0"/>
        </a:spcAft>
        <a:defRPr sz="44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fontAlgn="base">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fontAlgn="base">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fontAlgn="base">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4400" kern="1200">
          <a:solidFill>
            <a:srgbClr val="002060"/>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dotnet.microsoft.com/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style-guide/welcome/"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learn.microsoft.com/Contribute/conten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training/github"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hyperlink" Target="https://learn.microsoft.com/training/modules/use-git-from-vs-code" TargetMode="External"/><Relationship Id="rId4" Type="http://schemas.openxmlformats.org/officeDocument/2006/relationships/hyperlink" Target="https://learn.microsoft.com/training/paths/intro-to-vc-gi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 Id="rId9" Type="http://schemas.openxmlformats.org/officeDocument/2006/relationships/hyperlink" Target="https://github.com/alvinashcraft/speak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hyperlink" Target="https://linkedin.com/in/alvinashcraft" TargetMode="External"/><Relationship Id="rId4" Type="http://schemas.openxmlformats.org/officeDocument/2006/relationships/hyperlink" Target="https://bsky.app/profile/alvinashcraft.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830387" y="1131590"/>
            <a:ext cx="6774061" cy="1028700"/>
          </a:xfrm>
          <a:prstGeom prst="rect">
            <a:avLst/>
          </a:prstGeom>
          <a:noFill/>
          <a:ln>
            <a:noFill/>
          </a:ln>
          <a:effectLst/>
        </p:spPr>
        <p:txBody>
          <a:bodyPr lIns="90379" tIns="44448" rIns="90379" bIns="44448" anchor="b">
            <a:prstTxWarp prst="textNoShape">
              <a:avLst/>
            </a:prstTxWarp>
          </a:bodyPr>
          <a:lstStyle/>
          <a:p>
            <a:pPr algn="r" defTabSz="896938" eaLnBrk="0" hangingPunct="0"/>
            <a:r>
              <a:rPr lang="en-US" sz="3600" b="1" dirty="0">
                <a:solidFill>
                  <a:schemeClr val="bg1"/>
                </a:solidFill>
                <a:latin typeface="Arial Bold" pitchFamily="-72" charset="0"/>
              </a:rPr>
              <a:t>Learn, Share &amp; Grow: Become a MS Learn contributor</a:t>
            </a:r>
          </a:p>
        </p:txBody>
      </p:sp>
      <p:sp>
        <p:nvSpPr>
          <p:cNvPr id="6" name="Rectangle 5"/>
          <p:cNvSpPr>
            <a:spLocks noChangeArrowheads="1"/>
          </p:cNvSpPr>
          <p:nvPr/>
        </p:nvSpPr>
        <p:spPr bwMode="auto">
          <a:xfrm>
            <a:off x="4661897" y="2355726"/>
            <a:ext cx="3987800" cy="1002506"/>
          </a:xfrm>
          <a:prstGeom prst="rect">
            <a:avLst/>
          </a:prstGeom>
          <a:noFill/>
          <a:ln>
            <a:noFill/>
          </a:ln>
          <a:effectLst/>
        </p:spPr>
        <p:txBody>
          <a:bodyPr lIns="85923" tIns="42962" rIns="85923" bIns="42962">
            <a:prstTxWarp prst="textNoShape">
              <a:avLst/>
            </a:prstTxWarp>
          </a:bodyPr>
          <a:lstStyle/>
          <a:p>
            <a:pPr algn="r"/>
            <a:r>
              <a:rPr lang="en-US" sz="2800" b="1" dirty="0">
                <a:solidFill>
                  <a:srgbClr val="FFC000"/>
                </a:solidFill>
              </a:rPr>
              <a:t>Alvin Ashcraft</a:t>
            </a:r>
          </a:p>
          <a:p>
            <a:pPr algn="r"/>
            <a:r>
              <a:rPr lang="en-US" sz="2400" b="1" dirty="0">
                <a:solidFill>
                  <a:srgbClr val="FFC000"/>
                </a:solidFill>
              </a:rPr>
              <a:t>Sr. Content Developer, </a:t>
            </a:r>
          </a:p>
          <a:p>
            <a:pPr algn="r"/>
            <a:r>
              <a:rPr lang="en-US" sz="2400" b="1" dirty="0">
                <a:solidFill>
                  <a:srgbClr val="FFC000"/>
                </a:solidFill>
              </a:rPr>
              <a:t>Microsoft</a:t>
            </a:r>
          </a:p>
          <a:p>
            <a:endParaRPr lang="en-US" b="1" dirty="0">
              <a:solidFill>
                <a:srgbClr val="C00000"/>
              </a:solidFill>
            </a:endParaRPr>
          </a:p>
          <a:p>
            <a:endParaRPr lang="en-US" sz="1400" dirty="0">
              <a:solidFill>
                <a:srgbClr val="C00000"/>
              </a:solidFill>
              <a:latin typeface="Times New Roman" pitchFamily="-72" charset="0"/>
            </a:endParaRPr>
          </a:p>
        </p:txBody>
      </p:sp>
      <p:sp>
        <p:nvSpPr>
          <p:cNvPr id="15364" name="Text Box 7"/>
          <p:cNvSpPr txBox="1">
            <a:spLocks noChangeArrowheads="1"/>
          </p:cNvSpPr>
          <p:nvPr/>
        </p:nvSpPr>
        <p:spPr bwMode="auto">
          <a:xfrm>
            <a:off x="6304960" y="3723878"/>
            <a:ext cx="2344737" cy="646331"/>
          </a:xfrm>
          <a:prstGeom prst="rect">
            <a:avLst/>
          </a:prstGeom>
          <a:noFill/>
          <a:ln w="9525">
            <a:noFill/>
            <a:miter lim="800000"/>
            <a:headEnd/>
            <a:tailEnd/>
          </a:ln>
        </p:spPr>
        <p:txBody>
          <a:bodyPr>
            <a:prstTxWarp prst="textNoShape">
              <a:avLst/>
            </a:prstTxWarp>
            <a:spAutoFit/>
          </a:bodyPr>
          <a:lstStyle/>
          <a:p>
            <a:pPr algn="r"/>
            <a:r>
              <a:rPr lang="en-US" sz="2000" dirty="0">
                <a:solidFill>
                  <a:srgbClr val="FFC000"/>
                </a:solidFill>
                <a:ea typeface="Arial" pitchFamily="-72" charset="0"/>
                <a:cs typeface="Arial" pitchFamily="-72" charset="0"/>
              </a:rPr>
              <a:t>Level: Beginner</a:t>
            </a:r>
          </a:p>
          <a:p>
            <a:pPr algn="r"/>
            <a:endParaRPr lang="en-US" sz="1600"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2514-2B23-6EC6-3855-8197F81ADC00}"/>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A3FF3EAD-AD9F-2299-4250-3BCD837A2CD1}"/>
              </a:ext>
            </a:extLst>
          </p:cNvPr>
          <p:cNvSpPr>
            <a:spLocks noGrp="1"/>
          </p:cNvSpPr>
          <p:nvPr>
            <p:ph idx="1"/>
          </p:nvPr>
        </p:nvSpPr>
        <p:spPr/>
        <p:txBody>
          <a:bodyPr/>
          <a:lstStyle/>
          <a:p>
            <a:r>
              <a:rPr lang="en-US" dirty="0"/>
              <a:t>Edit content for the entire community</a:t>
            </a:r>
          </a:p>
          <a:p>
            <a:r>
              <a:rPr lang="en-US" dirty="0"/>
              <a:t>Contributors listed on each topic</a:t>
            </a:r>
          </a:p>
          <a:p>
            <a:r>
              <a:rPr lang="en-US" dirty="0"/>
              <a:t>High monthly pageview count</a:t>
            </a:r>
          </a:p>
          <a:p>
            <a:r>
              <a:rPr lang="en-US" dirty="0"/>
              <a:t>Contribute in the browser</a:t>
            </a:r>
          </a:p>
          <a:p>
            <a:r>
              <a:rPr lang="en-US" dirty="0"/>
              <a:t>Get started: </a:t>
            </a:r>
            <a:r>
              <a:rPr lang="en-US" dirty="0">
                <a:hlinkClick r:id="rId3"/>
              </a:rPr>
              <a:t>learn.microsoft.com/contribute</a:t>
            </a:r>
            <a:endParaRPr lang="en-US" dirty="0"/>
          </a:p>
        </p:txBody>
      </p:sp>
    </p:spTree>
    <p:extLst>
      <p:ext uri="{BB962C8B-B14F-4D97-AF65-F5344CB8AC3E}">
        <p14:creationId xmlns:p14="http://schemas.microsoft.com/office/powerpoint/2010/main" val="340110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DDBB-F874-FDFE-55A3-B235949C3662}"/>
              </a:ext>
            </a:extLst>
          </p:cNvPr>
          <p:cNvSpPr>
            <a:spLocks noGrp="1"/>
          </p:cNvSpPr>
          <p:nvPr>
            <p:ph type="title"/>
          </p:nvPr>
        </p:nvSpPr>
        <p:spPr/>
        <p:txBody>
          <a:bodyPr/>
          <a:lstStyle/>
          <a:p>
            <a:r>
              <a:rPr lang="en-US" sz="3200" dirty="0"/>
              <a:t>When not to Submit Docs Issues &amp; PRs</a:t>
            </a:r>
          </a:p>
        </p:txBody>
      </p:sp>
      <p:sp>
        <p:nvSpPr>
          <p:cNvPr id="3" name="Content Placeholder 2">
            <a:extLst>
              <a:ext uri="{FF2B5EF4-FFF2-40B4-BE49-F238E27FC236}">
                <a16:creationId xmlns:a16="http://schemas.microsoft.com/office/drawing/2014/main" id="{FB569DCB-3307-3AE6-19A9-F68C8983287B}"/>
              </a:ext>
            </a:extLst>
          </p:cNvPr>
          <p:cNvSpPr>
            <a:spLocks noGrp="1"/>
          </p:cNvSpPr>
          <p:nvPr>
            <p:ph idx="1"/>
          </p:nvPr>
        </p:nvSpPr>
        <p:spPr/>
        <p:txBody>
          <a:bodyPr/>
          <a:lstStyle/>
          <a:p>
            <a:r>
              <a:rPr lang="en-US" sz="2400" dirty="0"/>
              <a:t>Product support issue? Contact Support or a partner</a:t>
            </a:r>
          </a:p>
          <a:p>
            <a:r>
              <a:rPr lang="en-US" sz="2400" dirty="0"/>
              <a:t>For Azure product ideas &amp; feedback, use </a:t>
            </a:r>
            <a:r>
              <a:rPr lang="en-US" sz="2400" dirty="0">
                <a:hlinkClick r:id="rId3"/>
              </a:rPr>
              <a:t>feedback.azure.com</a:t>
            </a:r>
            <a:endParaRPr lang="en-US" sz="2400" dirty="0"/>
          </a:p>
          <a:p>
            <a:r>
              <a:rPr lang="en-US" sz="2400" dirty="0"/>
              <a:t>For Windows product feedback, use the Feedback app in the Microsoft Store</a:t>
            </a:r>
          </a:p>
          <a:p>
            <a:r>
              <a:rPr lang="en-US" sz="2400" dirty="0"/>
              <a:t>.NET support options: </a:t>
            </a:r>
            <a:r>
              <a:rPr lang="en-US" sz="2400" dirty="0">
                <a:hlinkClick r:id="rId4"/>
              </a:rPr>
              <a:t>dotnet.microsoft.com/platform/support</a:t>
            </a:r>
            <a:endParaRPr lang="en-US" sz="2400" dirty="0"/>
          </a:p>
          <a:p>
            <a:r>
              <a:rPr lang="en-US" sz="2400" dirty="0"/>
              <a:t>Learn feedback should address the documentation</a:t>
            </a:r>
          </a:p>
        </p:txBody>
      </p:sp>
    </p:spTree>
    <p:extLst>
      <p:ext uri="{BB962C8B-B14F-4D97-AF65-F5344CB8AC3E}">
        <p14:creationId xmlns:p14="http://schemas.microsoft.com/office/powerpoint/2010/main" val="278870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BC29-0915-FB63-0567-9C5F56B88678}"/>
              </a:ext>
            </a:extLst>
          </p:cNvPr>
          <p:cNvSpPr>
            <a:spLocks noGrp="1"/>
          </p:cNvSpPr>
          <p:nvPr>
            <p:ph type="title"/>
          </p:nvPr>
        </p:nvSpPr>
        <p:spPr/>
        <p:txBody>
          <a:bodyPr/>
          <a:lstStyle/>
          <a:p>
            <a:r>
              <a:rPr lang="en-US" dirty="0"/>
              <a:t>Contribute with Issues</a:t>
            </a:r>
          </a:p>
        </p:txBody>
      </p:sp>
      <p:sp>
        <p:nvSpPr>
          <p:cNvPr id="3" name="Content Placeholder 2">
            <a:extLst>
              <a:ext uri="{FF2B5EF4-FFF2-40B4-BE49-F238E27FC236}">
                <a16:creationId xmlns:a16="http://schemas.microsoft.com/office/drawing/2014/main" id="{737037BD-8ED1-6B8F-844E-9ECE493CF20F}"/>
              </a:ext>
            </a:extLst>
          </p:cNvPr>
          <p:cNvSpPr>
            <a:spLocks noGrp="1"/>
          </p:cNvSpPr>
          <p:nvPr>
            <p:ph sz="half" idx="1"/>
          </p:nvPr>
        </p:nvSpPr>
        <p:spPr>
          <a:xfrm>
            <a:off x="460871" y="1063229"/>
            <a:ext cx="4038600" cy="2545556"/>
          </a:xfrm>
        </p:spPr>
        <p:txBody>
          <a:bodyPr/>
          <a:lstStyle/>
          <a:p>
            <a:r>
              <a:rPr lang="en-US" dirty="0"/>
              <a:t>GitHub Issue: Open a documentation issue</a:t>
            </a:r>
          </a:p>
          <a:p>
            <a:r>
              <a:rPr lang="en-US" dirty="0"/>
              <a:t>github.com/</a:t>
            </a:r>
            <a:r>
              <a:rPr lang="en-US" dirty="0" err="1"/>
              <a:t>MicrosoftDocs</a:t>
            </a:r>
            <a:endParaRPr lang="en-US" dirty="0"/>
          </a:p>
          <a:p>
            <a:r>
              <a:rPr lang="en-US" dirty="0"/>
              <a:t>Feedback widget</a:t>
            </a:r>
          </a:p>
          <a:p>
            <a:r>
              <a:rPr lang="en-US" dirty="0"/>
              <a:t>Demo time!</a:t>
            </a:r>
          </a:p>
        </p:txBody>
      </p:sp>
      <p:pic>
        <p:nvPicPr>
          <p:cNvPr id="5" name="Content Placeholder 4">
            <a:extLst>
              <a:ext uri="{FF2B5EF4-FFF2-40B4-BE49-F238E27FC236}">
                <a16:creationId xmlns:a16="http://schemas.microsoft.com/office/drawing/2014/main" id="{DA814083-843F-BC86-7A2A-279232AF6403}"/>
              </a:ext>
            </a:extLst>
          </p:cNvPr>
          <p:cNvPicPr>
            <a:picLocks noGrp="1" noChangeAspect="1"/>
          </p:cNvPicPr>
          <p:nvPr>
            <p:ph sz="half" idx="2"/>
          </p:nvPr>
        </p:nvPicPr>
        <p:blipFill>
          <a:blip r:embed="rId3"/>
          <a:stretch>
            <a:fillRect/>
          </a:stretch>
        </p:blipFill>
        <p:spPr>
          <a:xfrm>
            <a:off x="4648200" y="1579376"/>
            <a:ext cx="4038600" cy="1187823"/>
          </a:xfrm>
          <a:prstGeom prst="rect">
            <a:avLst/>
          </a:prstGeom>
        </p:spPr>
      </p:pic>
    </p:spTree>
    <p:extLst>
      <p:ext uri="{BB962C8B-B14F-4D97-AF65-F5344CB8AC3E}">
        <p14:creationId xmlns:p14="http://schemas.microsoft.com/office/powerpoint/2010/main" val="275404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012-A684-A322-0E32-DA9CDACD7D6D}"/>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F2E858BD-9829-85AB-3B42-AFE025ACFC5B}"/>
              </a:ext>
            </a:extLst>
          </p:cNvPr>
          <p:cNvSpPr>
            <a:spLocks noGrp="1"/>
          </p:cNvSpPr>
          <p:nvPr>
            <p:ph idx="1"/>
          </p:nvPr>
        </p:nvSpPr>
        <p:spPr/>
        <p:txBody>
          <a:bodyPr/>
          <a:lstStyle/>
          <a:p>
            <a:r>
              <a:rPr lang="en-US" sz="2800" dirty="0"/>
              <a:t>Edit an article</a:t>
            </a:r>
          </a:p>
          <a:p>
            <a:r>
              <a:rPr lang="en-US" sz="2800" dirty="0"/>
              <a:t>Working with markdown</a:t>
            </a:r>
          </a:p>
          <a:p>
            <a:r>
              <a:rPr lang="en-US" sz="2800" dirty="0"/>
              <a:t>Preview your changes</a:t>
            </a:r>
          </a:p>
          <a:p>
            <a:r>
              <a:rPr lang="en-US" sz="2800" dirty="0"/>
              <a:t>Create a new PR</a:t>
            </a:r>
          </a:p>
          <a:p>
            <a:r>
              <a:rPr lang="en-US" sz="2800" dirty="0"/>
              <a:t>The PR review process</a:t>
            </a:r>
          </a:p>
          <a:p>
            <a:r>
              <a:rPr lang="en-US" sz="2800" dirty="0"/>
              <a:t>Additional commits and suggesting changes</a:t>
            </a:r>
          </a:p>
        </p:txBody>
      </p:sp>
    </p:spTree>
    <p:extLst>
      <p:ext uri="{BB962C8B-B14F-4D97-AF65-F5344CB8AC3E}">
        <p14:creationId xmlns:p14="http://schemas.microsoft.com/office/powerpoint/2010/main" val="171903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6884-EDB5-FB73-F9CE-AB5918D40E80}"/>
              </a:ext>
            </a:extLst>
          </p:cNvPr>
          <p:cNvSpPr>
            <a:spLocks noGrp="1"/>
          </p:cNvSpPr>
          <p:nvPr>
            <p:ph type="title"/>
          </p:nvPr>
        </p:nvSpPr>
        <p:spPr/>
        <p:txBody>
          <a:bodyPr/>
          <a:lstStyle/>
          <a:p>
            <a:r>
              <a:rPr lang="en-US" dirty="0"/>
              <a:t>Stop Worrying &amp; Love the PR</a:t>
            </a:r>
          </a:p>
        </p:txBody>
      </p:sp>
      <p:sp>
        <p:nvSpPr>
          <p:cNvPr id="3" name="Content Placeholder 2">
            <a:extLst>
              <a:ext uri="{FF2B5EF4-FFF2-40B4-BE49-F238E27FC236}">
                <a16:creationId xmlns:a16="http://schemas.microsoft.com/office/drawing/2014/main" id="{D557DE3E-C07E-4973-43B7-93F05DCAB8A2}"/>
              </a:ext>
            </a:extLst>
          </p:cNvPr>
          <p:cNvSpPr>
            <a:spLocks noGrp="1"/>
          </p:cNvSpPr>
          <p:nvPr>
            <p:ph idx="1"/>
          </p:nvPr>
        </p:nvSpPr>
        <p:spPr/>
        <p:txBody>
          <a:bodyPr/>
          <a:lstStyle/>
          <a:p>
            <a:r>
              <a:rPr lang="en-US" sz="2000" dirty="0"/>
              <a:t>If you're not sure how it should change, give it a shot. </a:t>
            </a:r>
          </a:p>
          <a:p>
            <a:r>
              <a:rPr lang="en-US" sz="2000" dirty="0"/>
              <a:t>Image or graphic needs to be updated? We got it.</a:t>
            </a:r>
          </a:p>
          <a:p>
            <a:r>
              <a:rPr lang="en-US" sz="2000" dirty="0"/>
              <a:t>Capitalization is Tough. We get it.</a:t>
            </a:r>
          </a:p>
          <a:p>
            <a:pPr lvl="1"/>
            <a:r>
              <a:rPr lang="en-US" sz="1800" dirty="0"/>
              <a:t>“Azure SQL Managed Instance” vs “a managed instance”</a:t>
            </a:r>
          </a:p>
          <a:p>
            <a:pPr lvl="1"/>
            <a:r>
              <a:rPr lang="en-US" sz="1800" dirty="0"/>
              <a:t>“Azure Functions” vs “a function”</a:t>
            </a:r>
          </a:p>
          <a:p>
            <a:pPr lvl="1"/>
            <a:r>
              <a:rPr lang="en-US" sz="1800" dirty="0"/>
              <a:t>When you go to Taco Hut, you eat a taco, not a Taco.</a:t>
            </a:r>
          </a:p>
          <a:p>
            <a:r>
              <a:rPr lang="en-US" sz="2000" dirty="0"/>
              <a:t>Above all, be simple and human - </a:t>
            </a:r>
            <a:r>
              <a:rPr lang="en-US" sz="2000" dirty="0">
                <a:hlinkClick r:id="rId3"/>
              </a:rPr>
              <a:t>https://learn.microsoft.com/style-guide/welcome/</a:t>
            </a:r>
            <a:r>
              <a:rPr lang="en-US" sz="2000" dirty="0"/>
              <a:t> </a:t>
            </a:r>
          </a:p>
          <a:p>
            <a:r>
              <a:rPr lang="en-US" sz="2000" dirty="0"/>
              <a:t>Get Help - </a:t>
            </a:r>
            <a:r>
              <a:rPr lang="en-US" sz="2000" dirty="0">
                <a:hlinkClick r:id="rId4"/>
              </a:rPr>
              <a:t>https://learn.microsoft.com/Contribute/content/</a:t>
            </a:r>
            <a:endParaRPr lang="en-US" dirty="0"/>
          </a:p>
        </p:txBody>
      </p:sp>
    </p:spTree>
    <p:extLst>
      <p:ext uri="{BB962C8B-B14F-4D97-AF65-F5344CB8AC3E}">
        <p14:creationId xmlns:p14="http://schemas.microsoft.com/office/powerpoint/2010/main" val="271570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9D5B-51FB-4668-F8F5-79BCDC4A11CA}"/>
              </a:ext>
            </a:extLst>
          </p:cNvPr>
          <p:cNvSpPr>
            <a:spLocks noGrp="1"/>
          </p:cNvSpPr>
          <p:nvPr>
            <p:ph type="title"/>
          </p:nvPr>
        </p:nvSpPr>
        <p:spPr/>
        <p:txBody>
          <a:bodyPr/>
          <a:lstStyle/>
          <a:p>
            <a:r>
              <a:rPr lang="en-US" dirty="0"/>
              <a:t>Contributions: Wrap Up</a:t>
            </a:r>
          </a:p>
        </p:txBody>
      </p:sp>
      <p:sp>
        <p:nvSpPr>
          <p:cNvPr id="3" name="Content Placeholder 2">
            <a:extLst>
              <a:ext uri="{FF2B5EF4-FFF2-40B4-BE49-F238E27FC236}">
                <a16:creationId xmlns:a16="http://schemas.microsoft.com/office/drawing/2014/main" id="{283A1B80-9F4D-4450-AF96-EE9EE8D7270A}"/>
              </a:ext>
            </a:extLst>
          </p:cNvPr>
          <p:cNvSpPr>
            <a:spLocks noGrp="1"/>
          </p:cNvSpPr>
          <p:nvPr>
            <p:ph sz="half" idx="1"/>
          </p:nvPr>
        </p:nvSpPr>
        <p:spPr>
          <a:xfrm>
            <a:off x="457200" y="1131590"/>
            <a:ext cx="4038600" cy="2545556"/>
          </a:xfrm>
        </p:spPr>
        <p:txBody>
          <a:bodyPr/>
          <a:lstStyle/>
          <a:p>
            <a:r>
              <a:rPr lang="en-US" sz="2000" dirty="0"/>
              <a:t>GitHub Issue – suggest changes or report a problem</a:t>
            </a:r>
          </a:p>
          <a:p>
            <a:r>
              <a:rPr lang="en-US" sz="2000" dirty="0"/>
              <a:t>Feedback – anonymous feedback, no follow-up</a:t>
            </a:r>
          </a:p>
          <a:p>
            <a:r>
              <a:rPr lang="en-US" sz="2000" dirty="0"/>
              <a:t>PR – contribute directly to articles</a:t>
            </a:r>
          </a:p>
          <a:p>
            <a:r>
              <a:rPr lang="en-US" sz="2000" dirty="0"/>
              <a:t>Guidance: </a:t>
            </a:r>
            <a:r>
              <a:rPr lang="en-US" sz="2000" dirty="0">
                <a:hlinkClick r:id="rId3"/>
              </a:rPr>
              <a:t>learn.microsoft.com/contribute</a:t>
            </a:r>
            <a:r>
              <a:rPr lang="en-US" sz="2000" dirty="0"/>
              <a:t> </a:t>
            </a:r>
          </a:p>
          <a:p>
            <a:r>
              <a:rPr lang="en-US" sz="2000" dirty="0"/>
              <a:t>Get credit with a PR!</a:t>
            </a:r>
            <a:endParaRPr lang="en-US" dirty="0"/>
          </a:p>
        </p:txBody>
      </p:sp>
      <p:pic>
        <p:nvPicPr>
          <p:cNvPr id="5" name="Content Placeholder 5" descr="A screenshot of the Contained Databases popup &quot;Contributors to this article&quot; window">
            <a:extLst>
              <a:ext uri="{FF2B5EF4-FFF2-40B4-BE49-F238E27FC236}">
                <a16:creationId xmlns:a16="http://schemas.microsoft.com/office/drawing/2014/main" id="{9ECD1A99-32B4-6E59-5A0F-B14962283DC6}"/>
              </a:ext>
            </a:extLst>
          </p:cNvPr>
          <p:cNvPicPr>
            <a:picLocks noGrp="1" noChangeAspect="1"/>
          </p:cNvPicPr>
          <p:nvPr>
            <p:ph sz="half" idx="2"/>
          </p:nvPr>
        </p:nvPicPr>
        <p:blipFill>
          <a:blip r:embed="rId4"/>
          <a:stretch>
            <a:fillRect/>
          </a:stretch>
        </p:blipFill>
        <p:spPr>
          <a:xfrm>
            <a:off x="4705669" y="1275606"/>
            <a:ext cx="3969837" cy="2546350"/>
          </a:xfrm>
          <a:prstGeom prst="rect">
            <a:avLst/>
          </a:prstGeom>
        </p:spPr>
      </p:pic>
    </p:spTree>
    <p:extLst>
      <p:ext uri="{BB962C8B-B14F-4D97-AF65-F5344CB8AC3E}">
        <p14:creationId xmlns:p14="http://schemas.microsoft.com/office/powerpoint/2010/main" val="424098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19E9-848E-BF95-8EAF-AB750276725A}"/>
              </a:ext>
            </a:extLst>
          </p:cNvPr>
          <p:cNvSpPr>
            <a:spLocks noGrp="1"/>
          </p:cNvSpPr>
          <p:nvPr>
            <p:ph type="title"/>
          </p:nvPr>
        </p:nvSpPr>
        <p:spPr/>
        <p:txBody>
          <a:bodyPr/>
          <a:lstStyle/>
          <a:p>
            <a:r>
              <a:rPr lang="en-US" sz="3600" dirty="0"/>
              <a:t>Bonus: Our Docs Workflow</a:t>
            </a:r>
          </a:p>
        </p:txBody>
      </p:sp>
      <p:sp>
        <p:nvSpPr>
          <p:cNvPr id="3" name="Text Placeholder 2">
            <a:extLst>
              <a:ext uri="{FF2B5EF4-FFF2-40B4-BE49-F238E27FC236}">
                <a16:creationId xmlns:a16="http://schemas.microsoft.com/office/drawing/2014/main" id="{D61EEDF7-9F2F-8E3F-4F28-36EE70974716}"/>
              </a:ext>
            </a:extLst>
          </p:cNvPr>
          <p:cNvSpPr>
            <a:spLocks noGrp="1"/>
          </p:cNvSpPr>
          <p:nvPr>
            <p:ph type="body" idx="1"/>
          </p:nvPr>
        </p:nvSpPr>
        <p:spPr/>
        <p:txBody>
          <a:bodyPr/>
          <a:lstStyle/>
          <a:p>
            <a:r>
              <a:rPr lang="en-US" dirty="0"/>
              <a:t>Working Locally with Public and Private Repos</a:t>
            </a:r>
          </a:p>
        </p:txBody>
      </p:sp>
    </p:spTree>
    <p:extLst>
      <p:ext uri="{BB962C8B-B14F-4D97-AF65-F5344CB8AC3E}">
        <p14:creationId xmlns:p14="http://schemas.microsoft.com/office/powerpoint/2010/main" val="224515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E2BC-E251-5A12-CF07-73798FECF739}"/>
              </a:ext>
            </a:extLst>
          </p:cNvPr>
          <p:cNvSpPr>
            <a:spLocks noGrp="1"/>
          </p:cNvSpPr>
          <p:nvPr>
            <p:ph type="title"/>
          </p:nvPr>
        </p:nvSpPr>
        <p:spPr/>
        <p:txBody>
          <a:bodyPr/>
          <a:lstStyle/>
          <a:p>
            <a:r>
              <a:rPr lang="en-US" sz="3600" dirty="0"/>
              <a:t>Microsoft Learn: Behind the Scenes</a:t>
            </a:r>
          </a:p>
        </p:txBody>
      </p:sp>
      <p:sp>
        <p:nvSpPr>
          <p:cNvPr id="3" name="Content Placeholder 2">
            <a:extLst>
              <a:ext uri="{FF2B5EF4-FFF2-40B4-BE49-F238E27FC236}">
                <a16:creationId xmlns:a16="http://schemas.microsoft.com/office/drawing/2014/main" id="{498D2DB0-4BF4-D89B-1FC9-BC48C649278F}"/>
              </a:ext>
            </a:extLst>
          </p:cNvPr>
          <p:cNvSpPr>
            <a:spLocks noGrp="1"/>
          </p:cNvSpPr>
          <p:nvPr>
            <p:ph idx="1"/>
          </p:nvPr>
        </p:nvSpPr>
        <p:spPr/>
        <p:txBody>
          <a:bodyPr/>
          <a:lstStyle/>
          <a:p>
            <a:r>
              <a:rPr lang="en-US" dirty="0"/>
              <a:t>VS Code, Learn Authoring Pack, GitHub, Azure DevOps</a:t>
            </a:r>
          </a:p>
          <a:p>
            <a:r>
              <a:rPr lang="en-US" dirty="0"/>
              <a:t>Rich metadata and SEO tracking, Azure Databricks &amp; Power BI</a:t>
            </a:r>
          </a:p>
          <a:p>
            <a:r>
              <a:rPr lang="en-US" dirty="0"/>
              <a:t>Release branches for big, timed doc releases (think Build &amp; Ignite)</a:t>
            </a:r>
          </a:p>
        </p:txBody>
      </p:sp>
    </p:spTree>
    <p:extLst>
      <p:ext uri="{BB962C8B-B14F-4D97-AF65-F5344CB8AC3E}">
        <p14:creationId xmlns:p14="http://schemas.microsoft.com/office/powerpoint/2010/main" val="377450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FE46-3D48-31E3-37CB-503B851FE457}"/>
              </a:ext>
            </a:extLst>
          </p:cNvPr>
          <p:cNvSpPr>
            <a:spLocks noGrp="1"/>
          </p:cNvSpPr>
          <p:nvPr>
            <p:ph type="title"/>
          </p:nvPr>
        </p:nvSpPr>
        <p:spPr/>
        <p:txBody>
          <a:bodyPr/>
          <a:lstStyle/>
          <a:p>
            <a:r>
              <a:rPr lang="en-US" sz="4000" dirty="0"/>
              <a:t>Learn Resources: Git &amp; GitHub</a:t>
            </a:r>
          </a:p>
        </p:txBody>
      </p:sp>
      <p:sp>
        <p:nvSpPr>
          <p:cNvPr id="3" name="Content Placeholder 2">
            <a:extLst>
              <a:ext uri="{FF2B5EF4-FFF2-40B4-BE49-F238E27FC236}">
                <a16:creationId xmlns:a16="http://schemas.microsoft.com/office/drawing/2014/main" id="{2A5F2D86-C1C2-0857-9FAF-D55608D52936}"/>
              </a:ext>
            </a:extLst>
          </p:cNvPr>
          <p:cNvSpPr>
            <a:spLocks noGrp="1"/>
          </p:cNvSpPr>
          <p:nvPr>
            <p:ph idx="1"/>
          </p:nvPr>
        </p:nvSpPr>
        <p:spPr/>
        <p:txBody>
          <a:bodyPr/>
          <a:lstStyle/>
          <a:p>
            <a:r>
              <a:rPr lang="en-US" sz="2400" dirty="0"/>
              <a:t>Learning paths for foundational GitHub knowledge</a:t>
            </a:r>
          </a:p>
          <a:p>
            <a:pPr lvl="1"/>
            <a:r>
              <a:rPr lang="en-US" sz="2000" dirty="0">
                <a:hlinkClick r:id="rId3"/>
              </a:rPr>
              <a:t>https://learn.microsoft.com/training/github</a:t>
            </a:r>
            <a:r>
              <a:rPr lang="en-US" sz="2000" dirty="0"/>
              <a:t> </a:t>
            </a:r>
          </a:p>
          <a:p>
            <a:r>
              <a:rPr lang="en-US" sz="2400" dirty="0"/>
              <a:t>Introduction to version control with Git – Training</a:t>
            </a:r>
          </a:p>
          <a:p>
            <a:pPr lvl="1"/>
            <a:r>
              <a:rPr lang="en-US" sz="2000" dirty="0">
                <a:hlinkClick r:id="rId4"/>
              </a:rPr>
              <a:t>https://learn.microsoft.com/training/paths/intro-to-vc-git</a:t>
            </a:r>
            <a:r>
              <a:rPr lang="en-US" sz="2000" dirty="0"/>
              <a:t> </a:t>
            </a:r>
          </a:p>
          <a:p>
            <a:r>
              <a:rPr lang="en-US" sz="2400" dirty="0"/>
              <a:t>Use Git version-control tools in VS Code - Training</a:t>
            </a:r>
          </a:p>
          <a:p>
            <a:pPr lvl="1"/>
            <a:r>
              <a:rPr lang="en-US" sz="2000" dirty="0">
                <a:hlinkClick r:id="rId5"/>
              </a:rPr>
              <a:t>https://learn.microsoft.com/training/modules/use-git-from-vs-code</a:t>
            </a:r>
            <a:endParaRPr lang="en-US" dirty="0"/>
          </a:p>
        </p:txBody>
      </p:sp>
    </p:spTree>
    <p:extLst>
      <p:ext uri="{BB962C8B-B14F-4D97-AF65-F5344CB8AC3E}">
        <p14:creationId xmlns:p14="http://schemas.microsoft.com/office/powerpoint/2010/main" val="62997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D095-F96F-E340-FEF8-0B92B7DC8FD5}"/>
              </a:ext>
            </a:extLst>
          </p:cNvPr>
          <p:cNvSpPr>
            <a:spLocks noGrp="1"/>
          </p:cNvSpPr>
          <p:nvPr>
            <p:ph type="title"/>
          </p:nvPr>
        </p:nvSpPr>
        <p:spPr/>
        <p:txBody>
          <a:bodyPr/>
          <a:lstStyle/>
          <a:p>
            <a:r>
              <a:rPr lang="en-US" dirty="0"/>
              <a:t>Authoring in VS Code</a:t>
            </a:r>
          </a:p>
        </p:txBody>
      </p:sp>
      <p:sp>
        <p:nvSpPr>
          <p:cNvPr id="3" name="Content Placeholder 2">
            <a:extLst>
              <a:ext uri="{FF2B5EF4-FFF2-40B4-BE49-F238E27FC236}">
                <a16:creationId xmlns:a16="http://schemas.microsoft.com/office/drawing/2014/main" id="{CF7A1ECF-50F9-7E5C-2D91-370D61481364}"/>
              </a:ext>
            </a:extLst>
          </p:cNvPr>
          <p:cNvSpPr>
            <a:spLocks noGrp="1"/>
          </p:cNvSpPr>
          <p:nvPr>
            <p:ph idx="1"/>
          </p:nvPr>
        </p:nvSpPr>
        <p:spPr/>
        <p:txBody>
          <a:bodyPr/>
          <a:lstStyle/>
          <a:p>
            <a:r>
              <a:rPr lang="en-US" sz="1600" dirty="0"/>
              <a:t>Learn Authoring Pack</a:t>
            </a:r>
          </a:p>
          <a:p>
            <a:pPr lvl="1"/>
            <a:r>
              <a:rPr lang="en-US" sz="1400" dirty="0"/>
              <a:t>Enhanced markdown preview optimized for Learn</a:t>
            </a:r>
          </a:p>
          <a:p>
            <a:pPr lvl="1"/>
            <a:r>
              <a:rPr lang="en-US" sz="1400" dirty="0"/>
              <a:t>Markdown linter</a:t>
            </a:r>
          </a:p>
          <a:p>
            <a:pPr lvl="1"/>
            <a:r>
              <a:rPr lang="en-US" sz="1400" dirty="0"/>
              <a:t>Article templates</a:t>
            </a:r>
          </a:p>
          <a:p>
            <a:pPr lvl="1"/>
            <a:r>
              <a:rPr lang="en-US" sz="1400" dirty="0"/>
              <a:t>YAML schema validation</a:t>
            </a:r>
          </a:p>
          <a:p>
            <a:pPr lvl="1"/>
            <a:r>
              <a:rPr lang="en-US" sz="1400" dirty="0"/>
              <a:t>Learn images extension</a:t>
            </a:r>
          </a:p>
          <a:p>
            <a:r>
              <a:rPr lang="en-US" sz="1600" dirty="0" err="1"/>
              <a:t>GitLens</a:t>
            </a:r>
            <a:endParaRPr lang="en-US" sz="1600" dirty="0"/>
          </a:p>
          <a:p>
            <a:pPr lvl="1"/>
            <a:r>
              <a:rPr lang="en-US" sz="1400" dirty="0"/>
              <a:t>Enhanced commit history with visualizations</a:t>
            </a:r>
          </a:p>
          <a:p>
            <a:pPr lvl="1"/>
            <a:r>
              <a:rPr lang="en-US" sz="1400" dirty="0"/>
              <a:t>Comparison commands</a:t>
            </a:r>
          </a:p>
          <a:p>
            <a:r>
              <a:rPr lang="en-US" sz="1600" dirty="0"/>
              <a:t>GitHub Pull Requests and Issues</a:t>
            </a:r>
          </a:p>
          <a:p>
            <a:pPr lvl="1"/>
            <a:r>
              <a:rPr lang="en-US" sz="1400" dirty="0"/>
              <a:t>Review &amp; manage issues and pull requests within VS Code</a:t>
            </a:r>
          </a:p>
          <a:p>
            <a:r>
              <a:rPr lang="en-US" sz="1600" dirty="0"/>
              <a:t>GitHub Copilot</a:t>
            </a:r>
          </a:p>
          <a:p>
            <a:pPr lvl="1"/>
            <a:r>
              <a:rPr lang="en-US" sz="1400" dirty="0"/>
              <a:t>Get markdown suggestions as you type</a:t>
            </a:r>
            <a:endParaRPr lang="en-US" dirty="0"/>
          </a:p>
        </p:txBody>
      </p:sp>
    </p:spTree>
    <p:extLst>
      <p:ext uri="{BB962C8B-B14F-4D97-AF65-F5344CB8AC3E}">
        <p14:creationId xmlns:p14="http://schemas.microsoft.com/office/powerpoint/2010/main" val="347942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1590"/>
            <a:ext cx="8229600" cy="3394472"/>
          </a:xfrm>
        </p:spPr>
        <p:txBody>
          <a:bodyPr>
            <a:normAutofit fontScale="92500" lnSpcReduction="10000"/>
          </a:bodyPr>
          <a:lstStyle/>
          <a:p>
            <a:r>
              <a:rPr lang="en-US" sz="2800" dirty="0"/>
              <a:t>Your feedback is very important to us</a:t>
            </a:r>
          </a:p>
          <a:p>
            <a:r>
              <a:rPr lang="en-US" sz="2800" dirty="0"/>
              <a:t>Please take a moment to complete the session survey found in the mobile app</a:t>
            </a:r>
          </a:p>
          <a:p>
            <a:r>
              <a:rPr lang="en-US" sz="2800" dirty="0"/>
              <a:t>Use the QR code or search for “Converge360 Events” in your app store</a:t>
            </a:r>
          </a:p>
          <a:p>
            <a:r>
              <a:rPr lang="en-US" sz="2800" dirty="0"/>
              <a:t>Find this session on the Agenda tab</a:t>
            </a:r>
          </a:p>
          <a:p>
            <a:r>
              <a:rPr lang="en-US" sz="2800" dirty="0"/>
              <a:t>Click “Session Evaluation”</a:t>
            </a:r>
          </a:p>
          <a:p>
            <a:r>
              <a:rPr lang="en-US" sz="2800" dirty="0"/>
              <a:t>Thank you! </a:t>
            </a:r>
          </a:p>
          <a:p>
            <a:endParaRPr lang="en-US" sz="3000" dirty="0"/>
          </a:p>
        </p:txBody>
      </p:sp>
      <p:sp>
        <p:nvSpPr>
          <p:cNvPr id="4" name="Title 1"/>
          <p:cNvSpPr>
            <a:spLocks noGrp="1"/>
          </p:cNvSpPr>
          <p:nvPr>
            <p:ph type="title"/>
          </p:nvPr>
        </p:nvSpPr>
        <p:spPr/>
        <p:txBody>
          <a:bodyPr/>
          <a:lstStyle/>
          <a:p>
            <a:r>
              <a:rPr lang="en-US" b="1" dirty="0"/>
              <a:t>Session Survey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6804985" y="2852732"/>
            <a:ext cx="1427276" cy="1428750"/>
          </a:xfrm>
          <a:prstGeom prst="rect">
            <a:avLst/>
          </a:prstGeom>
        </p:spPr>
      </p:pic>
    </p:spTree>
    <p:extLst>
      <p:ext uri="{BB962C8B-B14F-4D97-AF65-F5344CB8AC3E}">
        <p14:creationId xmlns:p14="http://schemas.microsoft.com/office/powerpoint/2010/main" val="172796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81A4-5145-D8FA-9E80-B85454578133}"/>
              </a:ext>
            </a:extLst>
          </p:cNvPr>
          <p:cNvSpPr>
            <a:spLocks noGrp="1"/>
          </p:cNvSpPr>
          <p:nvPr>
            <p:ph type="title"/>
          </p:nvPr>
        </p:nvSpPr>
        <p:spPr/>
        <p:txBody>
          <a:bodyPr/>
          <a:lstStyle/>
          <a:p>
            <a:r>
              <a:rPr lang="en-US" dirty="0"/>
              <a:t>Demo: How We Work at MS</a:t>
            </a:r>
          </a:p>
        </p:txBody>
      </p:sp>
      <p:sp>
        <p:nvSpPr>
          <p:cNvPr id="3" name="Content Placeholder 2">
            <a:extLst>
              <a:ext uri="{FF2B5EF4-FFF2-40B4-BE49-F238E27FC236}">
                <a16:creationId xmlns:a16="http://schemas.microsoft.com/office/drawing/2014/main" id="{FE71771B-88DF-FD30-43F2-8F9C31B0B369}"/>
              </a:ext>
            </a:extLst>
          </p:cNvPr>
          <p:cNvSpPr>
            <a:spLocks noGrp="1"/>
          </p:cNvSpPr>
          <p:nvPr>
            <p:ph idx="1"/>
          </p:nvPr>
        </p:nvSpPr>
        <p:spPr/>
        <p:txBody>
          <a:bodyPr/>
          <a:lstStyle/>
          <a:p>
            <a:r>
              <a:rPr lang="en-US" sz="2800" dirty="0"/>
              <a:t>Learn Authoring Pack</a:t>
            </a:r>
          </a:p>
          <a:p>
            <a:r>
              <a:rPr lang="en-US" sz="2800" dirty="0"/>
              <a:t>Working with markdown</a:t>
            </a:r>
          </a:p>
          <a:p>
            <a:r>
              <a:rPr lang="en-US" sz="2800" dirty="0"/>
              <a:t>Markdown preview for Learn content</a:t>
            </a:r>
          </a:p>
          <a:p>
            <a:r>
              <a:rPr lang="en-US" sz="2800" dirty="0"/>
              <a:t>Preview content in branches with private repos</a:t>
            </a:r>
          </a:p>
          <a:p>
            <a:r>
              <a:rPr lang="en-US" sz="2800" dirty="0"/>
              <a:t>Public &amp; private repos – GitHub &amp; Azure DevOps</a:t>
            </a:r>
          </a:p>
        </p:txBody>
      </p:sp>
    </p:spTree>
    <p:extLst>
      <p:ext uri="{BB962C8B-B14F-4D97-AF65-F5344CB8AC3E}">
        <p14:creationId xmlns:p14="http://schemas.microsoft.com/office/powerpoint/2010/main" val="1416823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BF0A-5DC5-6AEE-8C54-F0A16ADA8A0B}"/>
              </a:ext>
            </a:extLst>
          </p:cNvPr>
          <p:cNvSpPr>
            <a:spLocks noGrp="1"/>
          </p:cNvSpPr>
          <p:nvPr>
            <p:ph type="title"/>
          </p:nvPr>
        </p:nvSpPr>
        <p:spPr/>
        <p:txBody>
          <a:bodyPr/>
          <a:lstStyle/>
          <a:p>
            <a:r>
              <a:rPr lang="en-US" dirty="0"/>
              <a:t>Resources and Q&amp;A</a:t>
            </a:r>
          </a:p>
        </p:txBody>
      </p:sp>
      <p:sp>
        <p:nvSpPr>
          <p:cNvPr id="3" name="Text Placeholder 2">
            <a:extLst>
              <a:ext uri="{FF2B5EF4-FFF2-40B4-BE49-F238E27FC236}">
                <a16:creationId xmlns:a16="http://schemas.microsoft.com/office/drawing/2014/main" id="{D576793C-C21E-92C0-10DA-128969E7CFCB}"/>
              </a:ext>
            </a:extLst>
          </p:cNvPr>
          <p:cNvSpPr>
            <a:spLocks noGrp="1"/>
          </p:cNvSpPr>
          <p:nvPr>
            <p:ph type="body" idx="1"/>
          </p:nvPr>
        </p:nvSpPr>
        <p:spPr/>
        <p:txBody>
          <a:bodyPr/>
          <a:lstStyle/>
          <a:p>
            <a:r>
              <a:rPr lang="en-US" dirty="0"/>
              <a:t>Wrapping Up with Links and Questions</a:t>
            </a:r>
          </a:p>
        </p:txBody>
      </p:sp>
    </p:spTree>
    <p:extLst>
      <p:ext uri="{BB962C8B-B14F-4D97-AF65-F5344CB8AC3E}">
        <p14:creationId xmlns:p14="http://schemas.microsoft.com/office/powerpoint/2010/main" val="1700877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62A8-832A-CD06-2F2A-D96630A2D2EF}"/>
              </a:ext>
            </a:extLst>
          </p:cNvPr>
          <p:cNvSpPr>
            <a:spLocks noGrp="1"/>
          </p:cNvSpPr>
          <p:nvPr>
            <p:ph type="title"/>
          </p:nvPr>
        </p:nvSpPr>
        <p:spPr/>
        <p:txBody>
          <a:bodyPr/>
          <a:lstStyle/>
          <a:p>
            <a:r>
              <a:rPr lang="en-US" dirty="0"/>
              <a:t>Resource Round-Up</a:t>
            </a:r>
          </a:p>
        </p:txBody>
      </p:sp>
      <p:sp>
        <p:nvSpPr>
          <p:cNvPr id="3" name="Content Placeholder 2">
            <a:extLst>
              <a:ext uri="{FF2B5EF4-FFF2-40B4-BE49-F238E27FC236}">
                <a16:creationId xmlns:a16="http://schemas.microsoft.com/office/drawing/2014/main" id="{2550C99C-A88A-5F63-95D1-4BAC1E9FBA98}"/>
              </a:ext>
            </a:extLst>
          </p:cNvPr>
          <p:cNvSpPr>
            <a:spLocks noGrp="1"/>
          </p:cNvSpPr>
          <p:nvPr>
            <p:ph idx="1"/>
          </p:nvPr>
        </p:nvSpPr>
        <p:spPr/>
        <p:txBody>
          <a:bodyPr/>
          <a:lstStyle/>
          <a:p>
            <a:r>
              <a:rPr lang="en-US" sz="1800" dirty="0"/>
              <a:t>Contributor Home: </a:t>
            </a:r>
            <a:r>
              <a:rPr lang="en-US" sz="1800" dirty="0">
                <a:hlinkClick r:id="rId3"/>
              </a:rPr>
              <a:t>https://learn.microsoft.com/contribute/</a:t>
            </a:r>
            <a:r>
              <a:rPr lang="en-US" sz="1800" dirty="0"/>
              <a:t> </a:t>
            </a:r>
          </a:p>
          <a:p>
            <a:r>
              <a:rPr lang="en-US" sz="1800" dirty="0"/>
              <a:t>Contributor Guide: </a:t>
            </a:r>
            <a:r>
              <a:rPr lang="en-US" sz="1800" dirty="0">
                <a:hlinkClick r:id="rId4"/>
              </a:rPr>
              <a:t>https://learn.microsoft.com/Contribute/content/</a:t>
            </a:r>
            <a:r>
              <a:rPr lang="en-US" sz="1800" dirty="0"/>
              <a:t> </a:t>
            </a:r>
          </a:p>
          <a:p>
            <a:r>
              <a:rPr lang="en-US" sz="1800" dirty="0"/>
              <a:t>Microsoft Writing Style Guide: </a:t>
            </a:r>
            <a:r>
              <a:rPr lang="en-US" sz="1800" dirty="0">
                <a:hlinkClick r:id="rId5"/>
              </a:rPr>
              <a:t>https://learn.microsoft.com/style-guide/welcome/</a:t>
            </a:r>
            <a:r>
              <a:rPr lang="en-US" sz="1800" dirty="0"/>
              <a:t> </a:t>
            </a:r>
          </a:p>
          <a:p>
            <a:r>
              <a:rPr lang="en-US" sz="1800" dirty="0"/>
              <a:t>Contributor training module: </a:t>
            </a:r>
            <a:r>
              <a:rPr lang="en-US" sz="1800" dirty="0">
                <a:hlinkClick r:id="rId6"/>
              </a:rPr>
              <a:t>https://learn.microsoft.com/training/modules/contribute-to-docs-browser/</a:t>
            </a:r>
            <a:r>
              <a:rPr lang="en-US" sz="1800" dirty="0"/>
              <a:t> </a:t>
            </a:r>
          </a:p>
          <a:p>
            <a:r>
              <a:rPr lang="en-US" sz="1800" dirty="0"/>
              <a:t>Learn Authoring Pack info: </a:t>
            </a:r>
            <a:r>
              <a:rPr lang="en-US" sz="1800" dirty="0">
                <a:hlinkClick r:id="rId7"/>
              </a:rPr>
              <a:t>https://learn.microsoft.com/contribute/content/how-to-write-docs-auth-pack</a:t>
            </a:r>
            <a:r>
              <a:rPr lang="en-US" sz="1800" dirty="0"/>
              <a:t> </a:t>
            </a:r>
          </a:p>
          <a:p>
            <a:r>
              <a:rPr lang="en-US" sz="1800" dirty="0"/>
              <a:t>Microsoft Learn GitHub org: </a:t>
            </a:r>
            <a:r>
              <a:rPr lang="en-US" sz="1800" dirty="0">
                <a:hlinkClick r:id="rId8"/>
              </a:rPr>
              <a:t>https://github.com/microsoftdocs</a:t>
            </a:r>
            <a:r>
              <a:rPr lang="en-US" sz="1800" dirty="0"/>
              <a:t> </a:t>
            </a:r>
          </a:p>
          <a:p>
            <a:r>
              <a:rPr lang="en-US" sz="1800" dirty="0"/>
              <a:t>My recent sessions: </a:t>
            </a:r>
            <a:r>
              <a:rPr lang="en-US" sz="1800" dirty="0">
                <a:hlinkClick r:id="rId9"/>
              </a:rPr>
              <a:t>https://github.com/alvinashcraft/speaking/</a:t>
            </a:r>
            <a:endParaRPr lang="en-US" dirty="0"/>
          </a:p>
        </p:txBody>
      </p:sp>
    </p:spTree>
    <p:extLst>
      <p:ext uri="{BB962C8B-B14F-4D97-AF65-F5344CB8AC3E}">
        <p14:creationId xmlns:p14="http://schemas.microsoft.com/office/powerpoint/2010/main" val="193829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3DE7-3869-6F5B-8BAA-E6F1EA9C34DE}"/>
              </a:ext>
            </a:extLst>
          </p:cNvPr>
          <p:cNvSpPr>
            <a:spLocks noGrp="1"/>
          </p:cNvSpPr>
          <p:nvPr>
            <p:ph type="title"/>
          </p:nvPr>
        </p:nvSpPr>
        <p:spPr/>
        <p:txBody>
          <a:bodyPr/>
          <a:lstStyle/>
          <a:p>
            <a:r>
              <a:rPr lang="en-US" dirty="0"/>
              <a:t>Q&amp;A and Thanks!</a:t>
            </a:r>
          </a:p>
        </p:txBody>
      </p:sp>
      <p:sp>
        <p:nvSpPr>
          <p:cNvPr id="3" name="Content Placeholder 2">
            <a:extLst>
              <a:ext uri="{FF2B5EF4-FFF2-40B4-BE49-F238E27FC236}">
                <a16:creationId xmlns:a16="http://schemas.microsoft.com/office/drawing/2014/main" id="{211D6D3D-6A2D-2D26-5D92-1F281D4FF7E8}"/>
              </a:ext>
            </a:extLst>
          </p:cNvPr>
          <p:cNvSpPr>
            <a:spLocks noGrp="1"/>
          </p:cNvSpPr>
          <p:nvPr>
            <p:ph idx="1"/>
          </p:nvPr>
        </p:nvSpPr>
        <p:spPr/>
        <p:txBody>
          <a:bodyPr/>
          <a:lstStyle/>
          <a:p>
            <a:r>
              <a:rPr lang="en-US" dirty="0"/>
              <a:t>Questions? Find me here this week!</a:t>
            </a:r>
          </a:p>
          <a:p>
            <a:r>
              <a:rPr lang="en-US" dirty="0"/>
              <a:t>Follow up at:</a:t>
            </a:r>
          </a:p>
          <a:p>
            <a:pPr lvl="1"/>
            <a:r>
              <a:rPr lang="en-US" dirty="0">
                <a:hlinkClick r:id="rId3"/>
              </a:rPr>
              <a:t>alashcraft@gmail.com</a:t>
            </a:r>
            <a:endParaRPr lang="en-US" dirty="0"/>
          </a:p>
          <a:p>
            <a:pPr lvl="1"/>
            <a:r>
              <a:rPr lang="en-US" dirty="0">
                <a:hlinkClick r:id="rId4"/>
              </a:rPr>
              <a:t>https://bsky.app/profile/alvinashcraft.com</a:t>
            </a:r>
            <a:r>
              <a:rPr lang="en-US" dirty="0"/>
              <a:t> </a:t>
            </a:r>
          </a:p>
          <a:p>
            <a:pPr lvl="1"/>
            <a:r>
              <a:rPr lang="en-US" dirty="0">
                <a:hlinkClick r:id="rId5"/>
              </a:rPr>
              <a:t>https://linkedin.com/in/alvinashcraft</a:t>
            </a:r>
            <a:endParaRPr lang="en-US" dirty="0"/>
          </a:p>
          <a:p>
            <a:r>
              <a:rPr lang="en-US" dirty="0"/>
              <a:t>Thank you!</a:t>
            </a:r>
          </a:p>
        </p:txBody>
      </p:sp>
    </p:spTree>
    <p:extLst>
      <p:ext uri="{BB962C8B-B14F-4D97-AF65-F5344CB8AC3E}">
        <p14:creationId xmlns:p14="http://schemas.microsoft.com/office/powerpoint/2010/main" val="12719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1590"/>
            <a:ext cx="8229600" cy="3394472"/>
          </a:xfrm>
        </p:spPr>
        <p:txBody>
          <a:bodyPr>
            <a:normAutofit fontScale="92500" lnSpcReduction="10000"/>
          </a:bodyPr>
          <a:lstStyle/>
          <a:p>
            <a:r>
              <a:rPr lang="en-US" sz="2800" dirty="0"/>
              <a:t>Your feedback is very important to us</a:t>
            </a:r>
          </a:p>
          <a:p>
            <a:r>
              <a:rPr lang="en-US" sz="2800" dirty="0"/>
              <a:t>Please take a moment to complete the session survey found in the mobile app</a:t>
            </a:r>
          </a:p>
          <a:p>
            <a:r>
              <a:rPr lang="en-US" sz="2800" dirty="0"/>
              <a:t>Use the QR code or search for “Converge360 Events” in your app store</a:t>
            </a:r>
          </a:p>
          <a:p>
            <a:r>
              <a:rPr lang="en-US" sz="2800" dirty="0"/>
              <a:t>Find this session on the Agenda tab</a:t>
            </a:r>
          </a:p>
          <a:p>
            <a:r>
              <a:rPr lang="en-US" sz="2800" dirty="0"/>
              <a:t>Click “Session Evaluation”</a:t>
            </a:r>
          </a:p>
          <a:p>
            <a:r>
              <a:rPr lang="en-US" sz="2800" dirty="0"/>
              <a:t>Thank you! </a:t>
            </a:r>
          </a:p>
          <a:p>
            <a:endParaRPr lang="en-US" sz="3000" dirty="0"/>
          </a:p>
        </p:txBody>
      </p:sp>
      <p:sp>
        <p:nvSpPr>
          <p:cNvPr id="4" name="Title 1"/>
          <p:cNvSpPr>
            <a:spLocks noGrp="1"/>
          </p:cNvSpPr>
          <p:nvPr>
            <p:ph type="title"/>
          </p:nvPr>
        </p:nvSpPr>
        <p:spPr/>
        <p:txBody>
          <a:bodyPr/>
          <a:lstStyle/>
          <a:p>
            <a:r>
              <a:rPr lang="en-US" b="1" dirty="0"/>
              <a:t>Session Survey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6804985" y="2852732"/>
            <a:ext cx="1427276" cy="1428750"/>
          </a:xfrm>
          <a:prstGeom prst="rect">
            <a:avLst/>
          </a:prstGeom>
        </p:spPr>
      </p:pic>
    </p:spTree>
    <p:extLst>
      <p:ext uri="{BB962C8B-B14F-4D97-AF65-F5344CB8AC3E}">
        <p14:creationId xmlns:p14="http://schemas.microsoft.com/office/powerpoint/2010/main" val="234169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solidFill>
                  <a:schemeClr val="tx1"/>
                </a:solidFill>
              </a:rPr>
              <a:t>About me</a:t>
            </a:r>
          </a:p>
        </p:txBody>
      </p:sp>
      <p:sp>
        <p:nvSpPr>
          <p:cNvPr id="3" name="Content Placeholder 2"/>
          <p:cNvSpPr>
            <a:spLocks noGrp="1"/>
          </p:cNvSpPr>
          <p:nvPr>
            <p:ph idx="1"/>
          </p:nvPr>
        </p:nvSpPr>
        <p:spPr>
          <a:xfrm>
            <a:off x="457200" y="1131590"/>
            <a:ext cx="8229600" cy="3394472"/>
          </a:xfrm>
        </p:spPr>
        <p:txBody>
          <a:bodyPr>
            <a:normAutofit lnSpcReduction="10000"/>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F063-1BD2-965E-FEFF-57CD6D27145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AB6330E-F341-1779-E958-2599A06C4E38}"/>
              </a:ext>
            </a:extLst>
          </p:cNvPr>
          <p:cNvSpPr>
            <a:spLocks noGrp="1"/>
          </p:cNvSpPr>
          <p:nvPr>
            <p:ph idx="1"/>
          </p:nvPr>
        </p:nvSpPr>
        <p:spPr/>
        <p:txBody>
          <a:bodyPr/>
          <a:lstStyle/>
          <a:p>
            <a:r>
              <a:rPr lang="en-US" sz="2400" dirty="0"/>
              <a:t>Intro to Microsoft Learn</a:t>
            </a:r>
          </a:p>
          <a:p>
            <a:r>
              <a:rPr lang="en-US" sz="2400" dirty="0"/>
              <a:t>Learn tips &amp; tricks for navigating Learn</a:t>
            </a:r>
          </a:p>
          <a:p>
            <a:pPr lvl="1"/>
            <a:r>
              <a:rPr lang="en-US" sz="2000" dirty="0"/>
              <a:t>Docs as Code in GitHub</a:t>
            </a:r>
          </a:p>
          <a:p>
            <a:r>
              <a:rPr lang="en-US" sz="2400" dirty="0"/>
              <a:t>Learn documentation is open-source</a:t>
            </a:r>
          </a:p>
          <a:p>
            <a:pPr lvl="1"/>
            <a:r>
              <a:rPr lang="en-US" sz="2000" dirty="0"/>
              <a:t>How to contribute</a:t>
            </a:r>
          </a:p>
          <a:p>
            <a:pPr lvl="1"/>
            <a:r>
              <a:rPr lang="en-US" sz="2000" dirty="0"/>
              <a:t>GitHub issues or anonymous feedback</a:t>
            </a:r>
          </a:p>
          <a:p>
            <a:r>
              <a:rPr lang="en-US" sz="2400" dirty="0"/>
              <a:t>Submit PRs for simple changes</a:t>
            </a:r>
          </a:p>
          <a:p>
            <a:r>
              <a:rPr lang="en-US" sz="2400" dirty="0"/>
              <a:t>Learn contributor resources</a:t>
            </a:r>
          </a:p>
          <a:p>
            <a:endParaRPr lang="en-US" dirty="0"/>
          </a:p>
        </p:txBody>
      </p:sp>
    </p:spTree>
    <p:extLst>
      <p:ext uri="{BB962C8B-B14F-4D97-AF65-F5344CB8AC3E}">
        <p14:creationId xmlns:p14="http://schemas.microsoft.com/office/powerpoint/2010/main" val="46590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661-9E9C-B7F4-2DFA-10127282A43B}"/>
              </a:ext>
            </a:extLst>
          </p:cNvPr>
          <p:cNvSpPr>
            <a:spLocks noGrp="1"/>
          </p:cNvSpPr>
          <p:nvPr>
            <p:ph type="title"/>
          </p:nvPr>
        </p:nvSpPr>
        <p:spPr/>
        <p:txBody>
          <a:bodyPr/>
          <a:lstStyle/>
          <a:p>
            <a:r>
              <a:rPr lang="en-US" dirty="0"/>
              <a:t>Intro to Microsoft Learn</a:t>
            </a:r>
          </a:p>
        </p:txBody>
      </p:sp>
      <p:sp>
        <p:nvSpPr>
          <p:cNvPr id="3" name="Content Placeholder 2">
            <a:extLst>
              <a:ext uri="{FF2B5EF4-FFF2-40B4-BE49-F238E27FC236}">
                <a16:creationId xmlns:a16="http://schemas.microsoft.com/office/drawing/2014/main" id="{87321A45-EB0C-BE36-70C6-48F6E8B32AD5}"/>
              </a:ext>
            </a:extLst>
          </p:cNvPr>
          <p:cNvSpPr>
            <a:spLocks noGrp="1"/>
          </p:cNvSpPr>
          <p:nvPr>
            <p:ph idx="1"/>
          </p:nvPr>
        </p:nvSpPr>
        <p:spPr/>
        <p:txBody>
          <a:bodyPr/>
          <a:lstStyle/>
          <a:p>
            <a:r>
              <a:rPr lang="en-US" sz="2800" dirty="0"/>
              <a:t>Documentation – </a:t>
            </a:r>
            <a:r>
              <a:rPr lang="en-US" sz="2800" dirty="0">
                <a:hlinkClick r:id="rId3"/>
              </a:rPr>
              <a:t>https://learn.microsoft.com/docs</a:t>
            </a:r>
            <a:r>
              <a:rPr lang="en-US" sz="2800" dirty="0"/>
              <a:t> </a:t>
            </a:r>
          </a:p>
          <a:p>
            <a:r>
              <a:rPr lang="en-US" sz="2800" dirty="0"/>
              <a:t>Training – </a:t>
            </a:r>
            <a:r>
              <a:rPr lang="en-US" sz="2800" dirty="0">
                <a:hlinkClick r:id="rId4"/>
              </a:rPr>
              <a:t>https://learn.microsoft.com/training</a:t>
            </a:r>
            <a:r>
              <a:rPr lang="en-US" sz="2800" dirty="0"/>
              <a:t> </a:t>
            </a:r>
          </a:p>
          <a:p>
            <a:r>
              <a:rPr lang="en-US" sz="2800" dirty="0"/>
              <a:t>Q&amp;A – </a:t>
            </a:r>
            <a:r>
              <a:rPr lang="en-US" sz="2800" dirty="0">
                <a:hlinkClick r:id="rId5"/>
              </a:rPr>
              <a:t>https://learn.microsoft.com/answers</a:t>
            </a:r>
            <a:endParaRPr lang="en-US" sz="2800" dirty="0"/>
          </a:p>
          <a:p>
            <a:r>
              <a:rPr lang="en-US" sz="2800" dirty="0"/>
              <a:t>Credentials, Code samples, Assessments, Video</a:t>
            </a:r>
          </a:p>
        </p:txBody>
      </p:sp>
    </p:spTree>
    <p:extLst>
      <p:ext uri="{BB962C8B-B14F-4D97-AF65-F5344CB8AC3E}">
        <p14:creationId xmlns:p14="http://schemas.microsoft.com/office/powerpoint/2010/main" val="159063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FB7D-076D-F3F3-7DF4-A365C6470615}"/>
              </a:ext>
            </a:extLst>
          </p:cNvPr>
          <p:cNvSpPr>
            <a:spLocks noGrp="1"/>
          </p:cNvSpPr>
          <p:nvPr>
            <p:ph type="title"/>
          </p:nvPr>
        </p:nvSpPr>
        <p:spPr/>
        <p:txBody>
          <a:bodyPr/>
          <a:lstStyle/>
          <a:p>
            <a:r>
              <a:rPr lang="en-US" dirty="0"/>
              <a:t>Content Development Teams</a:t>
            </a:r>
          </a:p>
        </p:txBody>
      </p:sp>
      <p:sp>
        <p:nvSpPr>
          <p:cNvPr id="3" name="Content Placeholder 2">
            <a:extLst>
              <a:ext uri="{FF2B5EF4-FFF2-40B4-BE49-F238E27FC236}">
                <a16:creationId xmlns:a16="http://schemas.microsoft.com/office/drawing/2014/main" id="{8BB3DEB1-FD74-A205-6E50-661FA5FAF102}"/>
              </a:ext>
            </a:extLst>
          </p:cNvPr>
          <p:cNvSpPr>
            <a:spLocks noGrp="1"/>
          </p:cNvSpPr>
          <p:nvPr>
            <p:ph idx="1"/>
          </p:nvPr>
        </p:nvSpPr>
        <p:spPr/>
        <p:txBody>
          <a:bodyPr/>
          <a:lstStyle/>
          <a:p>
            <a:r>
              <a:rPr lang="en-US" sz="2800" dirty="0"/>
              <a:t>Create documentation &amp; training modules</a:t>
            </a:r>
          </a:p>
          <a:p>
            <a:pPr lvl="1"/>
            <a:r>
              <a:rPr lang="en-US" sz="2400" dirty="0"/>
              <a:t>Intro to expert level guidance and reference docs</a:t>
            </a:r>
          </a:p>
          <a:p>
            <a:r>
              <a:rPr lang="en-US" sz="2800" dirty="0"/>
              <a:t>Code Samples</a:t>
            </a:r>
          </a:p>
          <a:p>
            <a:r>
              <a:rPr lang="en-US" sz="2800" dirty="0"/>
              <a:t>Community interaction</a:t>
            </a:r>
          </a:p>
          <a:p>
            <a:pPr lvl="1"/>
            <a:r>
              <a:rPr lang="en-US" sz="2400" dirty="0"/>
              <a:t>Bugs, suggestions, feedback</a:t>
            </a:r>
          </a:p>
          <a:p>
            <a:r>
              <a:rPr lang="en-US" sz="2800" dirty="0"/>
              <a:t>Technical background</a:t>
            </a:r>
          </a:p>
        </p:txBody>
      </p:sp>
    </p:spTree>
    <p:extLst>
      <p:ext uri="{BB962C8B-B14F-4D97-AF65-F5344CB8AC3E}">
        <p14:creationId xmlns:p14="http://schemas.microsoft.com/office/powerpoint/2010/main" val="267481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0768-93C0-7491-997B-B06B5A9C7A7C}"/>
              </a:ext>
            </a:extLst>
          </p:cNvPr>
          <p:cNvSpPr>
            <a:spLocks noGrp="1"/>
          </p:cNvSpPr>
          <p:nvPr>
            <p:ph type="title"/>
          </p:nvPr>
        </p:nvSpPr>
        <p:spPr/>
        <p:txBody>
          <a:bodyPr/>
          <a:lstStyle/>
          <a:p>
            <a:r>
              <a:rPr lang="en-US" dirty="0"/>
              <a:t>Learn Tips &amp; Tricks</a:t>
            </a:r>
          </a:p>
        </p:txBody>
      </p:sp>
      <p:sp>
        <p:nvSpPr>
          <p:cNvPr id="3" name="Text Placeholder 2">
            <a:extLst>
              <a:ext uri="{FF2B5EF4-FFF2-40B4-BE49-F238E27FC236}">
                <a16:creationId xmlns:a16="http://schemas.microsoft.com/office/drawing/2014/main" id="{97E181CF-4424-5FFB-7484-3B4CA2C61107}"/>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217041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F299-6350-3179-E783-6CDAEA0D6653}"/>
              </a:ext>
            </a:extLst>
          </p:cNvPr>
          <p:cNvSpPr>
            <a:spLocks noGrp="1"/>
          </p:cNvSpPr>
          <p:nvPr>
            <p:ph type="title"/>
          </p:nvPr>
        </p:nvSpPr>
        <p:spPr/>
        <p:txBody>
          <a:bodyPr/>
          <a:lstStyle/>
          <a:p>
            <a:r>
              <a:rPr lang="en-US" dirty="0"/>
              <a:t>Demo: Learn Tips &amp; Tricks</a:t>
            </a:r>
          </a:p>
        </p:txBody>
      </p:sp>
      <p:sp>
        <p:nvSpPr>
          <p:cNvPr id="3" name="Content Placeholder 2">
            <a:extLst>
              <a:ext uri="{FF2B5EF4-FFF2-40B4-BE49-F238E27FC236}">
                <a16:creationId xmlns:a16="http://schemas.microsoft.com/office/drawing/2014/main" id="{AB44C0C8-E6D8-3B99-1395-5C9E0BF18C68}"/>
              </a:ext>
            </a:extLst>
          </p:cNvPr>
          <p:cNvSpPr>
            <a:spLocks noGrp="1"/>
          </p:cNvSpPr>
          <p:nvPr>
            <p:ph idx="1"/>
          </p:nvPr>
        </p:nvSpPr>
        <p:spPr/>
        <p:txBody>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384520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664D-CBE1-6B5F-C305-19710443E533}"/>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45681069-9D29-50C0-57C0-1689392A7098}"/>
              </a:ext>
            </a:extLst>
          </p:cNvPr>
          <p:cNvSpPr>
            <a:spLocks noGrp="1"/>
          </p:cNvSpPr>
          <p:nvPr>
            <p:ph type="body" idx="1"/>
          </p:nvPr>
        </p:nvSpPr>
        <p:spPr/>
        <p:txBody>
          <a:bodyPr/>
          <a:lstStyle/>
          <a:p>
            <a:r>
              <a:rPr lang="en-US" dirty="0"/>
              <a:t>Issues, Feedback, and Pull Requests</a:t>
            </a:r>
          </a:p>
        </p:txBody>
      </p:sp>
    </p:spTree>
    <p:extLst>
      <p:ext uri="{BB962C8B-B14F-4D97-AF65-F5344CB8AC3E}">
        <p14:creationId xmlns:p14="http://schemas.microsoft.com/office/powerpoint/2010/main" val="3594399557"/>
      </p:ext>
    </p:extLst>
  </p:cSld>
  <p:clrMapOvr>
    <a:masterClrMapping/>
  </p:clrMapOvr>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ive! 360 2018">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3143</TotalTime>
  <Words>5194</Words>
  <Application>Microsoft Office PowerPoint</Application>
  <PresentationFormat>On-screen Show (16:9)</PresentationFormat>
  <Paragraphs>382</Paragraphs>
  <Slides>24</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ＭＳ Ｐゴシック</vt:lpstr>
      <vt:lpstr>Aptos</vt:lpstr>
      <vt:lpstr>Aptos Display</vt:lpstr>
      <vt:lpstr>Arial</vt:lpstr>
      <vt:lpstr>Arial Bold</vt:lpstr>
      <vt:lpstr>Calibri</vt:lpstr>
      <vt:lpstr>Segoe UI</vt:lpstr>
      <vt:lpstr>Symbol</vt:lpstr>
      <vt:lpstr>Times New Roman</vt:lpstr>
      <vt:lpstr>Visual Studio Live! New York 2015</vt:lpstr>
      <vt:lpstr>Live! 360 2018</vt:lpstr>
      <vt:lpstr>PowerPoint Presentation</vt:lpstr>
      <vt:lpstr>Session Survey</vt:lpstr>
      <vt:lpstr>About me</vt:lpstr>
      <vt:lpstr>Agenda</vt:lpstr>
      <vt:lpstr>Intro to Microsoft Learn</vt:lpstr>
      <vt:lpstr>Content Development Teams</vt:lpstr>
      <vt:lpstr>Learn Tips &amp; Tricks</vt:lpstr>
      <vt:lpstr>Demo: Learn Tips &amp; Tricks</vt:lpstr>
      <vt:lpstr>How to Contribute</vt:lpstr>
      <vt:lpstr>Anyone Can Contribute</vt:lpstr>
      <vt:lpstr>When not to Submit Docs Issues &amp; PRs</vt:lpstr>
      <vt:lpstr>Contribute with Issues</vt:lpstr>
      <vt:lpstr>Demo: Create a PR</vt:lpstr>
      <vt:lpstr>Stop Worrying &amp; Love the PR</vt:lpstr>
      <vt:lpstr>Contributions: Wrap Up</vt:lpstr>
      <vt:lpstr>Bonus: Our Docs Workflow</vt:lpstr>
      <vt:lpstr>Microsoft Learn: Behind the Scenes</vt:lpstr>
      <vt:lpstr>Learn Resources: Git &amp; GitHub</vt:lpstr>
      <vt:lpstr>Authoring in VS Code</vt:lpstr>
      <vt:lpstr>Demo: How We Work at MS</vt:lpstr>
      <vt:lpstr>Resources and Q&amp;A</vt:lpstr>
      <vt:lpstr>Resource Round-Up</vt:lpstr>
      <vt:lpstr>Q&amp;A and Thanks!</vt:lpstr>
      <vt:lpstr>Session Survey</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Alvin Ashcraft</cp:lastModifiedBy>
  <cp:revision>170</cp:revision>
  <dcterms:created xsi:type="dcterms:W3CDTF">2012-12-07T00:48:42Z</dcterms:created>
  <dcterms:modified xsi:type="dcterms:W3CDTF">2025-10-11T22:26:10Z</dcterms:modified>
</cp:coreProperties>
</file>